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 id="2147483734" r:id="rId3"/>
    <p:sldMasterId id="2147483746" r:id="rId4"/>
    <p:sldMasterId id="2147483758" r:id="rId5"/>
    <p:sldMasterId id="2147483770" r:id="rId6"/>
  </p:sldMasterIdLst>
  <p:notesMasterIdLst>
    <p:notesMasterId r:id="rId48"/>
  </p:notesMasterIdLst>
  <p:handoutMasterIdLst>
    <p:handoutMasterId r:id="rId49"/>
  </p:handoutMasterIdLst>
  <p:sldIdLst>
    <p:sldId id="1135" r:id="rId7"/>
    <p:sldId id="1204" r:id="rId8"/>
    <p:sldId id="1202" r:id="rId9"/>
    <p:sldId id="1138" r:id="rId10"/>
    <p:sldId id="1193" r:id="rId11"/>
    <p:sldId id="1137" r:id="rId12"/>
    <p:sldId id="1136" r:id="rId13"/>
    <p:sldId id="1131" r:id="rId14"/>
    <p:sldId id="1133" r:id="rId15"/>
    <p:sldId id="824" r:id="rId16"/>
    <p:sldId id="345" r:id="rId17"/>
    <p:sldId id="844" r:id="rId18"/>
    <p:sldId id="828" r:id="rId19"/>
    <p:sldId id="845" r:id="rId20"/>
    <p:sldId id="1190" r:id="rId21"/>
    <p:sldId id="1191" r:id="rId22"/>
    <p:sldId id="1161" r:id="rId23"/>
    <p:sldId id="1200" r:id="rId24"/>
    <p:sldId id="1189" r:id="rId25"/>
    <p:sldId id="1192" r:id="rId26"/>
    <p:sldId id="1197" r:id="rId27"/>
    <p:sldId id="1199" r:id="rId28"/>
    <p:sldId id="1134" r:id="rId29"/>
    <p:sldId id="841" r:id="rId30"/>
    <p:sldId id="1141" r:id="rId31"/>
    <p:sldId id="1142" r:id="rId32"/>
    <p:sldId id="1143" r:id="rId33"/>
    <p:sldId id="1144" r:id="rId34"/>
    <p:sldId id="1198" r:id="rId35"/>
    <p:sldId id="1145" r:id="rId36"/>
    <p:sldId id="1146" r:id="rId37"/>
    <p:sldId id="1127" r:id="rId38"/>
    <p:sldId id="1130" r:id="rId39"/>
    <p:sldId id="1147" r:id="rId40"/>
    <p:sldId id="1148" r:id="rId41"/>
    <p:sldId id="1149" r:id="rId42"/>
    <p:sldId id="1201" r:id="rId43"/>
    <p:sldId id="1203" r:id="rId44"/>
    <p:sldId id="1150" r:id="rId45"/>
    <p:sldId id="1151" r:id="rId46"/>
    <p:sldId id="1154" r:id="rId47"/>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9BA"/>
    <a:srgbClr val="D3DEB5"/>
    <a:srgbClr val="FFC000"/>
    <a:srgbClr val="735F5B"/>
    <a:srgbClr val="57492E"/>
    <a:srgbClr val="00B050"/>
    <a:srgbClr val="0070C0"/>
    <a:srgbClr val="BDD7EE"/>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63" autoAdjust="0"/>
    <p:restoredTop sz="95294" autoAdjust="0"/>
  </p:normalViewPr>
  <p:slideViewPr>
    <p:cSldViewPr snapToGrid="0">
      <p:cViewPr varScale="1">
        <p:scale>
          <a:sx n="85" d="100"/>
          <a:sy n="85" d="100"/>
        </p:scale>
        <p:origin x="126" y="858"/>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07FE263-8C08-407A-B6E5-A2DEE6A94B95}" type="datetime1">
              <a:rPr lang="nl-NL" smtClean="0"/>
              <a:t>8-11-2024</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28588A-5C4E-401A-AECC-B6F63A9DE965}" type="slidenum">
              <a:rPr lang="nl-NL" smtClean="0"/>
              <a:t>‹nr.›</a:t>
            </a:fld>
            <a:endParaRPr lang="nl-NL"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6DF87C-5582-4413-A001-1A717B0891F2}" type="datetime1">
              <a:rPr lang="nl-NL" smtClean="0"/>
              <a:t>8-11-2024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dirty="0"/>
              <a:t>Klik om de tekststijlen van het model te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7542409-6A04-4DC6-AC3A-D3758287A8F2}" type="slidenum">
              <a:rPr lang="nl-NL" smtClean="0"/>
              <a:t>‹nr.›</a:t>
            </a:fld>
            <a:endParaRPr lang="nl-NL"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090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22B9-91C6-300D-6461-70D4FD5AC4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FC7B75-3C3A-653F-F0A6-1C0F301232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853EE4-AC17-BB8D-4FBA-57528F1B85E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056BD53-F970-F991-84AD-AE4E170089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0363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099D-E937-39B4-F2A6-9A4C236DC22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06CEA4-2991-98AD-6A41-CDDAF947E86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43F019-2719-8769-2C81-DD68BEF95B7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FEA841D-3BE7-D2E0-2055-16523ACBAD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614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78B7D-1B62-D53A-B57B-F42D7E497E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408DBE-808C-91EC-8E29-6A6E3931B8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8E3365-67B9-EEB1-72EB-74DA7B6A23F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80E069D-49E8-C3B9-50FD-4BBD344F39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8428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0056-829C-8BA9-DC17-4F99BFF374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A2A296-B975-0059-7015-F30D604058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CFEC79-6898-C17E-7262-CF2F1AB33A6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A5E87F8-169F-8AE5-79BB-B3BC414859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0445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7F88-54B4-13E1-91E5-67CD3AE4DE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A2E9FD-F5D1-03D0-7568-B3C7C66E19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2FF67D-AAE1-8E1F-2C7E-C481EA17723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8E13D9C-91B2-3CC1-2345-BC620558FB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416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28C2-B3A5-4C98-DF40-8A66E92B5D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C4B725-A898-72A4-3621-1EEAB194EB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72394E-7F02-DB47-47D9-37C039233BE0}"/>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B7978AFF-F2D0-B0E0-CA24-8B6169C06212}"/>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5362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201456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31478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3628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8930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8-11-2024</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85483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8-11-2024</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58669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8-11-2024</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8540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87924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2613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67898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559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07BC9-6B84-1643-648C-CA774ACC292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FF1A667-408D-42B9-EB17-53F1DCB0C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9451C83-0EE1-C919-767A-EC4879A8CE83}"/>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275FD034-7F41-2094-0F53-742EE292CB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709CC0-A3C4-8252-540D-487D25CBAC4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412211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E5779-D7BB-79BB-A076-73CE00EB57B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068BA4B-5E7C-95E8-1E85-7B0CFCB0E48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00514F-989A-4382-BD54-F84F3E36201E}"/>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737C0F63-A799-5043-6A9B-184BC0CC42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0C2E7B-6D9C-5728-2B29-97AED3474945}"/>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24090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14B4-29F9-E671-C732-791F57C660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5CF2C57-E8A9-AE66-F52F-EFC2CBDCA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F8CA222-444B-0830-1C4E-F4BEB864BFAD}"/>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C3AF2D2C-98A0-B3BF-19C4-CDB9B562B3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DC5528-ECE0-2E92-BFAF-6699623B47B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971796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B00EF-FCE8-67C7-0D1A-2C59B361FDC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BBFF65-8128-86C3-5141-331C0CB588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8A8FA9-2299-33E3-8F46-F8BA3011863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AC5522-4782-BE84-D76F-BFE6FA0A6B68}"/>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681132C5-6AFA-F884-FA53-8B6E6A3C3C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091A15-7B54-ADBE-F13E-022CC39578C6}"/>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35326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F31FE-5EDA-154E-8E6D-92DF00BA1FC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0B83AC3-73B8-2A8B-7E21-71B2EBDF0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67D93B2-D4F7-20DD-13E7-CA67EE52A5C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B1DA517-A587-0EE3-308D-E7CE405E8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06B6528-B4B5-87B6-4E35-87E33ABBBE1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AD3DF12-7643-FBD2-C269-59F3798F9D3B}"/>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8" name="Tijdelijke aanduiding voor voettekst 7">
            <a:extLst>
              <a:ext uri="{FF2B5EF4-FFF2-40B4-BE49-F238E27FC236}">
                <a16:creationId xmlns:a16="http://schemas.microsoft.com/office/drawing/2014/main" id="{5B2CE39B-68D7-C99C-32CB-F6B548B82B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79A147F-ACA8-4C40-5418-651050C4A1C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4256896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DDFD2-C30B-F8DD-7A67-1504DCFC812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694521B-D5F6-3CCB-7299-67DAA09799ED}"/>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4" name="Tijdelijke aanduiding voor voettekst 3">
            <a:extLst>
              <a:ext uri="{FF2B5EF4-FFF2-40B4-BE49-F238E27FC236}">
                <a16:creationId xmlns:a16="http://schemas.microsoft.com/office/drawing/2014/main" id="{BDAF314B-6855-BB1B-5690-DE6B0CDCCF0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1791EA7-D1A8-BC0B-A638-22E3D7D87BC8}"/>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798370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2010733-F01E-3A6B-E1AD-2B60417A967B}"/>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3" name="Tijdelijke aanduiding voor voettekst 2">
            <a:extLst>
              <a:ext uri="{FF2B5EF4-FFF2-40B4-BE49-F238E27FC236}">
                <a16:creationId xmlns:a16="http://schemas.microsoft.com/office/drawing/2014/main" id="{3A3D3F79-5A14-A8C3-7C14-234F7A69381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361B782-67DC-211D-F5C5-3E2C3E4BD240}"/>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88033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BD613-2A2D-F0CF-3005-397E01D598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A58A4D7-3EC1-2D4F-DB10-FF59E1059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C0648E-7304-7834-FC24-9003A1D08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02C3F5-969A-0991-FC1A-362189F3D2D8}"/>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8910A355-7B67-588C-3CEA-4EAF0A224A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A48523-9EFF-658E-057E-50E097695133}"/>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782070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1B0D5-AAF0-B2DC-1557-67425526D32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ACE03D3-62E7-C347-17E4-A8D15987D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4A9013-BCE5-E68F-75CE-6BC87DA7F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F02B61E-6C8E-ED43-05E1-E9CC959DEFB1}"/>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CE2E14FD-A439-086D-9AE7-CFFF7EA26C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A678564-79C2-A49B-195B-F972F5341E2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000870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CC287-05DD-95C5-1D8E-EDA9CCA729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2BFBA39-57FE-694B-265E-0229253FE02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5DB21B6-C12B-0C70-E04B-9ACFACBE72B9}"/>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EB215AD5-78F6-CEDB-5282-B2BDF80F1E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0F3CAC-C75E-AAAF-8DFE-A7255B1FD278}"/>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8085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E671FF-885D-0A6B-57B3-42135F87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08B3155-3D10-A726-9251-F01F749795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A871D9-93F3-19A3-0D56-1CB030325668}"/>
              </a:ext>
            </a:extLst>
          </p:cNvPr>
          <p:cNvSpPr>
            <a:spLocks noGrp="1"/>
          </p:cNvSpPr>
          <p:nvPr>
            <p:ph type="dt" sz="half" idx="10"/>
          </p:nvPr>
        </p:nvSpPr>
        <p:spPr/>
        <p:txBody>
          <a:bodyPr/>
          <a:lstStyle/>
          <a:p>
            <a:fld id="{42573031-605D-4939-86AC-9F3C1F467D0B}"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BC5646A9-3228-DFDD-967C-C4A0B3C3FF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758DE6-F4F6-6E0E-0A40-34B0D089587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765855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6742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926346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3731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307009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562618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203844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181712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607809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341779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73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450356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427901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4282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61855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7402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8-11-2024</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96892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8-11-2024</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8-11-2024</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91586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8-11-2024</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8373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58496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01076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95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8-11-2024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06709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243683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617068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217160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9514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8-11-2024</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796045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124697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4712781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91426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835632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971460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88871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8-11-2024</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8-11-2024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8-11-2024</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8-11-2024</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21185458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D9021ED-D1EC-AE45-D1FD-94DF772EA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7386C7C-14BC-A083-9DC7-1D1802FA9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6AE0C-C0CB-EFA5-4C24-EE171BEFF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73031-605D-4939-86AC-9F3C1F467D0B}"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FC983C99-32F4-A822-C426-F01A4056D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F998E53-48BE-D767-8982-D684F18CA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6DC38-0D1F-4904-A2C0-A79FB8486BAF}" type="slidenum">
              <a:rPr lang="nl-NL" smtClean="0"/>
              <a:t>‹nr.›</a:t>
            </a:fld>
            <a:endParaRPr lang="nl-NL"/>
          </a:p>
        </p:txBody>
      </p:sp>
    </p:spTree>
    <p:extLst>
      <p:ext uri="{BB962C8B-B14F-4D97-AF65-F5344CB8AC3E}">
        <p14:creationId xmlns:p14="http://schemas.microsoft.com/office/powerpoint/2010/main" val="175732435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162049857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8-11-2024</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169578796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8-11-2024</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219638059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1.jpg"/><Relationship Id="rId7" Type="http://schemas.openxmlformats.org/officeDocument/2006/relationships/oleObject" Target="../embeddings/oleObject3.bin"/><Relationship Id="rId12" Type="http://schemas.openxmlformats.org/officeDocument/2006/relationships/image" Target="../media/image27.wmf"/><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wmf"/><Relationship Id="rId11" Type="http://schemas.openxmlformats.org/officeDocument/2006/relationships/oleObject" Target="../embeddings/oleObject4.bin"/><Relationship Id="rId5" Type="http://schemas.openxmlformats.org/officeDocument/2006/relationships/oleObject" Target="../embeddings/oleObject2.bin"/><Relationship Id="rId10" Type="http://schemas.openxmlformats.org/officeDocument/2006/relationships/image" Target="../media/image26.jpeg"/><Relationship Id="rId4" Type="http://schemas.openxmlformats.org/officeDocument/2006/relationships/image" Target="../media/image22.jpeg"/><Relationship Id="rId9" Type="http://schemas.openxmlformats.org/officeDocument/2006/relationships/image" Target="../media/image25.wmf"/></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5.bin"/><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42.jpg"/><Relationship Id="rId1" Type="http://schemas.openxmlformats.org/officeDocument/2006/relationships/slideLayout" Target="../slideLayouts/slideLayout29.xml"/><Relationship Id="rId5" Type="http://schemas.openxmlformats.org/officeDocument/2006/relationships/image" Target="../media/image27.w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42.jpg"/><Relationship Id="rId1" Type="http://schemas.openxmlformats.org/officeDocument/2006/relationships/slideLayout" Target="../slideLayouts/slideLayout29.xml"/><Relationship Id="rId5" Type="http://schemas.openxmlformats.org/officeDocument/2006/relationships/image" Target="../media/image27.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3.jpg"/><Relationship Id="rId1" Type="http://schemas.openxmlformats.org/officeDocument/2006/relationships/slideLayout" Target="../slideLayouts/slideLayout40.xml"/><Relationship Id="rId4" Type="http://schemas.openxmlformats.org/officeDocument/2006/relationships/image" Target="../media/image27.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3.jpg"/><Relationship Id="rId1" Type="http://schemas.openxmlformats.org/officeDocument/2006/relationships/slideLayout" Target="../slideLayouts/slideLayout40.xml"/><Relationship Id="rId4" Type="http://schemas.openxmlformats.org/officeDocument/2006/relationships/image" Target="../media/image27.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4.jpg"/><Relationship Id="rId1" Type="http://schemas.openxmlformats.org/officeDocument/2006/relationships/slideLayout" Target="../slideLayouts/slideLayout40.xml"/><Relationship Id="rId4" Type="http://schemas.openxmlformats.org/officeDocument/2006/relationships/image" Target="../media/image27.wmf"/></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5.jpg"/><Relationship Id="rId1" Type="http://schemas.openxmlformats.org/officeDocument/2006/relationships/slideLayout" Target="../slideLayouts/slideLayout29.xml"/><Relationship Id="rId4" Type="http://schemas.openxmlformats.org/officeDocument/2006/relationships/image" Target="../media/image27.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6.jpg"/><Relationship Id="rId1" Type="http://schemas.openxmlformats.org/officeDocument/2006/relationships/slideLayout" Target="../slideLayouts/slideLayout29.xml"/><Relationship Id="rId4" Type="http://schemas.openxmlformats.org/officeDocument/2006/relationships/image" Target="../media/image27.wm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6.jpg"/><Relationship Id="rId1" Type="http://schemas.openxmlformats.org/officeDocument/2006/relationships/slideLayout" Target="../slideLayouts/slideLayout18.xml"/><Relationship Id="rId4" Type="http://schemas.openxmlformats.org/officeDocument/2006/relationships/image" Target="../media/image27.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0.jpg"/><Relationship Id="rId1" Type="http://schemas.openxmlformats.org/officeDocument/2006/relationships/slideLayout" Target="../slideLayouts/slideLayout29.xml"/><Relationship Id="rId4" Type="http://schemas.openxmlformats.org/officeDocument/2006/relationships/image" Target="../media/image27.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1.png"/><Relationship Id="rId1" Type="http://schemas.openxmlformats.org/officeDocument/2006/relationships/slideLayout" Target="../slideLayouts/slideLayout40.xml"/><Relationship Id="rId4" Type="http://schemas.openxmlformats.org/officeDocument/2006/relationships/image" Target="../media/image27.wmf"/></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3.jpg"/><Relationship Id="rId1" Type="http://schemas.openxmlformats.org/officeDocument/2006/relationships/slideLayout" Target="../slideLayouts/slideLayout40.xml"/><Relationship Id="rId4" Type="http://schemas.openxmlformats.org/officeDocument/2006/relationships/image" Target="../media/image27.wmf"/></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323E4-E3A9-34C6-02FF-724B443213CF}"/>
              </a:ext>
            </a:extLst>
          </p:cNvPr>
          <p:cNvSpPr/>
          <p:nvPr/>
        </p:nvSpPr>
        <p:spPr>
          <a:xfrm>
            <a:off x="1605064" y="0"/>
            <a:ext cx="5026324" cy="595155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el 1"/>
          <p:cNvSpPr>
            <a:spLocks noGrp="1"/>
          </p:cNvSpPr>
          <p:nvPr>
            <p:ph type="ctrTitle"/>
          </p:nvPr>
        </p:nvSpPr>
        <p:spPr>
          <a:xfrm>
            <a:off x="1751777" y="190831"/>
            <a:ext cx="4846320" cy="4770783"/>
          </a:xfrm>
        </p:spPr>
        <p:txBody>
          <a:bodyPr rtlCol="0">
            <a:normAutofit/>
          </a:bodyPr>
          <a:lstStyle/>
          <a:p>
            <a:pPr rtl="0"/>
            <a:br>
              <a:rPr lang="nl-NL" dirty="0"/>
            </a:br>
            <a:br>
              <a:rPr lang="nl-NL" dirty="0"/>
            </a:br>
            <a:r>
              <a:rPr lang="nl-NL" dirty="0"/>
              <a:t>Omgaan met complexiteit</a:t>
            </a:r>
            <a:br>
              <a:rPr lang="nl-NL" dirty="0"/>
            </a:br>
            <a:br>
              <a:rPr lang="nl-NL" dirty="0"/>
            </a:br>
            <a:endParaRPr lang="nl-NL" dirty="0"/>
          </a:p>
        </p:txBody>
      </p:sp>
      <p:sp>
        <p:nvSpPr>
          <p:cNvPr id="3" name="Subtitel 2"/>
          <p:cNvSpPr>
            <a:spLocks noGrp="1"/>
          </p:cNvSpPr>
          <p:nvPr>
            <p:ph type="subTitle" idx="1"/>
          </p:nvPr>
        </p:nvSpPr>
        <p:spPr>
          <a:xfrm>
            <a:off x="1751777" y="4961614"/>
            <a:ext cx="4846320" cy="729181"/>
          </a:xfrm>
        </p:spPr>
        <p:txBody>
          <a:bodyPr rtlCol="0">
            <a:normAutofit/>
          </a:bodyPr>
          <a:lstStyle/>
          <a:p>
            <a:pPr rtl="0"/>
            <a:r>
              <a:rPr lang="nl-NL" dirty="0"/>
              <a:t>GWCNN en Het Onderste Boven</a:t>
            </a:r>
          </a:p>
          <a:p>
            <a:pPr rtl="0"/>
            <a:r>
              <a:rPr lang="nl-NL" dirty="0"/>
              <a:t>Govert Geldof, Ten Boer, 8 november 2024</a:t>
            </a:r>
          </a:p>
        </p:txBody>
      </p:sp>
      <p:pic>
        <p:nvPicPr>
          <p:cNvPr id="5" name="Afbeelding 4">
            <a:extLst>
              <a:ext uri="{FF2B5EF4-FFF2-40B4-BE49-F238E27FC236}">
                <a16:creationId xmlns:a16="http://schemas.microsoft.com/office/drawing/2014/main" id="{D455078D-EA3B-4BDD-9D2D-B7808937E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950" y="2059388"/>
            <a:ext cx="2130949" cy="3892163"/>
          </a:xfrm>
          <a:prstGeom prst="rect">
            <a:avLst/>
          </a:prstGeom>
        </p:spPr>
      </p:pic>
      <p:pic>
        <p:nvPicPr>
          <p:cNvPr id="7" name="Afbeelding 6">
            <a:extLst>
              <a:ext uri="{FF2B5EF4-FFF2-40B4-BE49-F238E27FC236}">
                <a16:creationId xmlns:a16="http://schemas.microsoft.com/office/drawing/2014/main" id="{15150C58-10A2-4AFC-B6B8-8D44DA658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461" y="2059388"/>
            <a:ext cx="3286539" cy="3892163"/>
          </a:xfrm>
          <a:prstGeom prst="rect">
            <a:avLst/>
          </a:prstGeom>
        </p:spPr>
      </p:pic>
      <p:pic>
        <p:nvPicPr>
          <p:cNvPr id="9" name="Afbeelding 8">
            <a:extLst>
              <a:ext uri="{FF2B5EF4-FFF2-40B4-BE49-F238E27FC236}">
                <a16:creationId xmlns:a16="http://schemas.microsoft.com/office/drawing/2014/main" id="{6C38BAE4-2A75-4FEF-98ED-97420F5B7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59388"/>
            <a:ext cx="1526650" cy="3858812"/>
          </a:xfrm>
          <a:prstGeom prst="rect">
            <a:avLst/>
          </a:prstGeom>
        </p:spPr>
      </p:pic>
    </p:spTree>
    <p:extLst>
      <p:ext uri="{BB962C8B-B14F-4D97-AF65-F5344CB8AC3E}">
        <p14:creationId xmlns:p14="http://schemas.microsoft.com/office/powerpoint/2010/main" val="140459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D35BBE6-8CA6-9265-7403-3A29257B71DB}"/>
              </a:ext>
            </a:extLst>
          </p:cNvPr>
          <p:cNvSpPr/>
          <p:nvPr/>
        </p:nvSpPr>
        <p:spPr>
          <a:xfrm>
            <a:off x="2453813" y="2016873"/>
            <a:ext cx="2448272" cy="2376264"/>
          </a:xfrm>
          <a:prstGeom prst="rect">
            <a:avLst/>
          </a:prstGeom>
          <a:solidFill>
            <a:srgbClr val="F1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hthoek 2">
            <a:extLst>
              <a:ext uri="{FF2B5EF4-FFF2-40B4-BE49-F238E27FC236}">
                <a16:creationId xmlns:a16="http://schemas.microsoft.com/office/drawing/2014/main" id="{CF505A54-D256-1B0E-E8DF-369CC5D83892}"/>
              </a:ext>
            </a:extLst>
          </p:cNvPr>
          <p:cNvSpPr/>
          <p:nvPr/>
        </p:nvSpPr>
        <p:spPr>
          <a:xfrm>
            <a:off x="7133809" y="2016873"/>
            <a:ext cx="2448272" cy="2376264"/>
          </a:xfrm>
          <a:prstGeom prst="rect">
            <a:avLst/>
          </a:prstGeom>
          <a:solidFill>
            <a:srgbClr val="F1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Ingewikkeld</a:t>
            </a:r>
          </a:p>
        </p:txBody>
      </p:sp>
      <p:sp>
        <p:nvSpPr>
          <p:cNvPr id="4" name="Tekstvak 3">
            <a:extLst>
              <a:ext uri="{FF2B5EF4-FFF2-40B4-BE49-F238E27FC236}">
                <a16:creationId xmlns:a16="http://schemas.microsoft.com/office/drawing/2014/main" id="{673BC52C-3E95-95BD-0FE9-08323D3955AD}"/>
              </a:ext>
            </a:extLst>
          </p:cNvPr>
          <p:cNvSpPr txBox="1"/>
          <p:nvPr/>
        </p:nvSpPr>
        <p:spPr>
          <a:xfrm>
            <a:off x="2531457" y="4836307"/>
            <a:ext cx="2214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ontstaat…</a:t>
            </a:r>
          </a:p>
        </p:txBody>
      </p:sp>
      <p:sp>
        <p:nvSpPr>
          <p:cNvPr id="5" name="Tekstvak 4">
            <a:extLst>
              <a:ext uri="{FF2B5EF4-FFF2-40B4-BE49-F238E27FC236}">
                <a16:creationId xmlns:a16="http://schemas.microsoft.com/office/drawing/2014/main" id="{A4AF141C-F16F-DD16-EB5A-98DEF8345EA7}"/>
              </a:ext>
            </a:extLst>
          </p:cNvPr>
          <p:cNvSpPr txBox="1"/>
          <p:nvPr/>
        </p:nvSpPr>
        <p:spPr>
          <a:xfrm>
            <a:off x="7045773" y="4836308"/>
            <a:ext cx="4389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gemaakt is…  door mensen</a:t>
            </a:r>
          </a:p>
        </p:txBody>
      </p:sp>
      <p:sp>
        <p:nvSpPr>
          <p:cNvPr id="6" name="Rechthoek 5">
            <a:extLst>
              <a:ext uri="{FF2B5EF4-FFF2-40B4-BE49-F238E27FC236}">
                <a16:creationId xmlns:a16="http://schemas.microsoft.com/office/drawing/2014/main" id="{24C92BC7-409F-70F3-AEC7-6950CA7CCD34}"/>
              </a:ext>
            </a:extLst>
          </p:cNvPr>
          <p:cNvSpPr/>
          <p:nvPr/>
        </p:nvSpPr>
        <p:spPr>
          <a:xfrm>
            <a:off x="9444458" y="4817808"/>
            <a:ext cx="1921207" cy="700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6">
            <a:extLst>
              <a:ext uri="{FF2B5EF4-FFF2-40B4-BE49-F238E27FC236}">
                <a16:creationId xmlns:a16="http://schemas.microsoft.com/office/drawing/2014/main" id="{496AA295-C384-0095-3E25-C07F131D0956}"/>
              </a:ext>
            </a:extLst>
          </p:cNvPr>
          <p:cNvSpPr/>
          <p:nvPr/>
        </p:nvSpPr>
        <p:spPr>
          <a:xfrm>
            <a:off x="2278469" y="941405"/>
            <a:ext cx="283282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Complex</a:t>
            </a:r>
          </a:p>
        </p:txBody>
      </p:sp>
      <p:sp>
        <p:nvSpPr>
          <p:cNvPr id="8" name="Rechthoek 7">
            <a:extLst>
              <a:ext uri="{FF2B5EF4-FFF2-40B4-BE49-F238E27FC236}">
                <a16:creationId xmlns:a16="http://schemas.microsoft.com/office/drawing/2014/main" id="{9169AE07-A939-5E00-B00A-E0127CE8CAEC}"/>
              </a:ext>
            </a:extLst>
          </p:cNvPr>
          <p:cNvSpPr/>
          <p:nvPr/>
        </p:nvSpPr>
        <p:spPr>
          <a:xfrm>
            <a:off x="6309556" y="941405"/>
            <a:ext cx="38035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Ingewikkeld</a:t>
            </a:r>
          </a:p>
        </p:txBody>
      </p:sp>
      <p:pic>
        <p:nvPicPr>
          <p:cNvPr id="9" name="Afbeelding 8">
            <a:extLst>
              <a:ext uri="{FF2B5EF4-FFF2-40B4-BE49-F238E27FC236}">
                <a16:creationId xmlns:a16="http://schemas.microsoft.com/office/drawing/2014/main" id="{A5F94D3F-E75A-E06D-C83D-794F5EBCED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8694" y="1758188"/>
            <a:ext cx="2679594" cy="2763241"/>
          </a:xfrm>
          <a:prstGeom prst="rect">
            <a:avLst/>
          </a:prstGeom>
        </p:spPr>
      </p:pic>
      <p:pic>
        <p:nvPicPr>
          <p:cNvPr id="10" name="Afbeelding 9">
            <a:extLst>
              <a:ext uri="{FF2B5EF4-FFF2-40B4-BE49-F238E27FC236}">
                <a16:creationId xmlns:a16="http://schemas.microsoft.com/office/drawing/2014/main" id="{030455DC-DB0F-E0F7-68E5-CC25BC3F93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3809" y="2008030"/>
            <a:ext cx="2448272" cy="2376264"/>
          </a:xfrm>
          <a:prstGeom prst="rect">
            <a:avLst/>
          </a:prstGeom>
        </p:spPr>
      </p:pic>
    </p:spTree>
    <p:extLst>
      <p:ext uri="{BB962C8B-B14F-4D97-AF65-F5344CB8AC3E}">
        <p14:creationId xmlns:p14="http://schemas.microsoft.com/office/powerpoint/2010/main" val="32631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grpId="0" nodeType="click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1+ppt_w/2"/>
                                          </p:val>
                                        </p:tav>
                                      </p:tavLst>
                                    </p:anim>
                                    <p:anim calcmode="lin" valueType="num">
                                      <p:cBhvr additive="base">
                                        <p:cTn id="15" dur="500"/>
                                        <p:tgtEl>
                                          <p:spTgt spid="6"/>
                                        </p:tgtEl>
                                        <p:attrNameLst>
                                          <p:attrName>ppt_y</p:attrName>
                                        </p:attrNameLst>
                                      </p:cBhvr>
                                      <p:tavLst>
                                        <p:tav tm="0">
                                          <p:val>
                                            <p:strVal val="ppt_y"/>
                                          </p:val>
                                        </p:tav>
                                        <p:tav tm="100000">
                                          <p:val>
                                            <p:strVal val="ppt_y"/>
                                          </p:val>
                                        </p:tav>
                                      </p:tavLst>
                                    </p:anim>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3698789"/>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98788"/>
            <a:ext cx="12191999" cy="3159211"/>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983479"/>
            <a:ext cx="12192000" cy="1874519"/>
          </a:xfrm>
          <a:prstGeom prst="rect">
            <a:avLst/>
          </a:prstGeom>
        </p:spPr>
      </p:pic>
      <p:graphicFrame>
        <p:nvGraphicFramePr>
          <p:cNvPr id="12" name="Object 11"/>
          <p:cNvGraphicFramePr>
            <a:graphicFrameLocks noChangeAspect="1"/>
          </p:cNvGraphicFramePr>
          <p:nvPr/>
        </p:nvGraphicFramePr>
        <p:xfrm>
          <a:off x="5642919" y="1816484"/>
          <a:ext cx="6904596" cy="2242410"/>
        </p:xfrm>
        <a:graphic>
          <a:graphicData uri="http://schemas.openxmlformats.org/presentationml/2006/ole">
            <mc:AlternateContent xmlns:mc="http://schemas.openxmlformats.org/markup-compatibility/2006">
              <mc:Choice xmlns:v="urn:schemas-microsoft-com:vml" Requires="v">
                <p:oleObj name="Drawing" r:id="rId5" imgW="10382400" imgH="3371760" progId="Presentations.Drawing.17">
                  <p:embed/>
                </p:oleObj>
              </mc:Choice>
              <mc:Fallback>
                <p:oleObj name="Drawing" r:id="rId5" imgW="10382400" imgH="3371760" progId="Presentations.Drawing.17">
                  <p:embed/>
                  <p:pic>
                    <p:nvPicPr>
                      <p:cNvPr id="12" name="Object 11"/>
                      <p:cNvPicPr/>
                      <p:nvPr/>
                    </p:nvPicPr>
                    <p:blipFill>
                      <a:blip r:embed="rId6"/>
                      <a:stretch>
                        <a:fillRect/>
                      </a:stretch>
                    </p:blipFill>
                    <p:spPr>
                      <a:xfrm>
                        <a:off x="5642919" y="1816484"/>
                        <a:ext cx="6904596" cy="224241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355515" y="2163662"/>
          <a:ext cx="7021213" cy="1833072"/>
        </p:xfrm>
        <a:graphic>
          <a:graphicData uri="http://schemas.openxmlformats.org/presentationml/2006/ole">
            <mc:AlternateContent xmlns:mc="http://schemas.openxmlformats.org/markup-compatibility/2006">
              <mc:Choice xmlns:v="urn:schemas-microsoft-com:vml" Requires="v">
                <p:oleObj name="Drawing" r:id="rId7" imgW="10382400" imgH="3371760" progId="Presentations.Drawing.17">
                  <p:embed/>
                </p:oleObj>
              </mc:Choice>
              <mc:Fallback>
                <p:oleObj name="Drawing" r:id="rId7" imgW="10382400" imgH="3371760" progId="Presentations.Drawing.17">
                  <p:embed/>
                  <p:pic>
                    <p:nvPicPr>
                      <p:cNvPr id="14" name="Object 13"/>
                      <p:cNvPicPr/>
                      <p:nvPr/>
                    </p:nvPicPr>
                    <p:blipFill>
                      <a:blip r:embed="rId8"/>
                      <a:stretch>
                        <a:fillRect/>
                      </a:stretch>
                    </p:blipFill>
                    <p:spPr>
                      <a:xfrm>
                        <a:off x="-355515" y="2163662"/>
                        <a:ext cx="7021213" cy="1833072"/>
                      </a:xfrm>
                      <a:prstGeom prst="rect">
                        <a:avLst/>
                      </a:prstGeom>
                    </p:spPr>
                  </p:pic>
                </p:oleObj>
              </mc:Fallback>
            </mc:AlternateContent>
          </a:graphicData>
        </a:graphic>
      </p:graphicFrame>
      <p:pic>
        <p:nvPicPr>
          <p:cNvPr id="16" name="Afbeelding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1583" y="3080198"/>
            <a:ext cx="2109630" cy="1433359"/>
          </a:xfrm>
          <a:prstGeom prst="rect">
            <a:avLst/>
          </a:prstGeom>
        </p:spPr>
      </p:pic>
      <p:sp>
        <p:nvSpPr>
          <p:cNvPr id="11" name="Rechthoek 10"/>
          <p:cNvSpPr/>
          <p:nvPr/>
        </p:nvSpPr>
        <p:spPr>
          <a:xfrm>
            <a:off x="0" y="6244281"/>
            <a:ext cx="12191999" cy="632046"/>
          </a:xfrm>
          <a:prstGeom prst="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Rechthoek 8"/>
          <p:cNvSpPr/>
          <p:nvPr/>
        </p:nvSpPr>
        <p:spPr>
          <a:xfrm>
            <a:off x="7950029" y="5362470"/>
            <a:ext cx="230660" cy="55399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Afgeronde rechthoek 9"/>
          <p:cNvSpPr/>
          <p:nvPr/>
        </p:nvSpPr>
        <p:spPr>
          <a:xfrm>
            <a:off x="7109769" y="4564813"/>
            <a:ext cx="1911179" cy="8666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Verboden gazon te betreden</a:t>
            </a:r>
          </a:p>
        </p:txBody>
      </p:sp>
      <p:grpSp>
        <p:nvGrpSpPr>
          <p:cNvPr id="18" name="Groep 17"/>
          <p:cNvGrpSpPr/>
          <p:nvPr/>
        </p:nvGrpSpPr>
        <p:grpSpPr>
          <a:xfrm>
            <a:off x="349621" y="131635"/>
            <a:ext cx="11280615" cy="769540"/>
            <a:chOff x="640595" y="131635"/>
            <a:chExt cx="11525368" cy="769540"/>
          </a:xfrm>
        </p:grpSpPr>
        <p:sp>
          <p:nvSpPr>
            <p:cNvPr id="15" name="Rechthoek 14"/>
            <p:cNvSpPr/>
            <p:nvPr/>
          </p:nvSpPr>
          <p:spPr>
            <a:xfrm>
              <a:off x="8965210"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17" name="Rechthoek 16"/>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19" name="Rechthoek 18"/>
          <p:cNvSpPr/>
          <p:nvPr/>
        </p:nvSpPr>
        <p:spPr>
          <a:xfrm>
            <a:off x="9711835" y="1022799"/>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Inrichting van het gebied</a:t>
            </a:r>
          </a:p>
        </p:txBody>
      </p:sp>
      <p:sp>
        <p:nvSpPr>
          <p:cNvPr id="20" name="Rechthoek 19"/>
          <p:cNvSpPr/>
          <p:nvPr/>
        </p:nvSpPr>
        <p:spPr>
          <a:xfrm>
            <a:off x="475220" y="1022799"/>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De situatie</a:t>
            </a:r>
          </a:p>
        </p:txBody>
      </p:sp>
      <p:sp>
        <p:nvSpPr>
          <p:cNvPr id="21" name="Rechthoek 20"/>
          <p:cNvSpPr/>
          <p:nvPr/>
        </p:nvSpPr>
        <p:spPr>
          <a:xfrm>
            <a:off x="9711835" y="191038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Het bordje</a:t>
            </a:r>
          </a:p>
        </p:txBody>
      </p:sp>
      <p:sp>
        <p:nvSpPr>
          <p:cNvPr id="22" name="Rechthoek 21"/>
          <p:cNvSpPr/>
          <p:nvPr/>
        </p:nvSpPr>
        <p:spPr>
          <a:xfrm>
            <a:off x="475219" y="190534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De beslissing</a:t>
            </a:r>
          </a:p>
        </p:txBody>
      </p:sp>
      <p:sp>
        <p:nvSpPr>
          <p:cNvPr id="23" name="Afgeronde rechthoek 22"/>
          <p:cNvSpPr/>
          <p:nvPr/>
        </p:nvSpPr>
        <p:spPr>
          <a:xfrm>
            <a:off x="6612482" y="4546485"/>
            <a:ext cx="2935874" cy="8940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Verboden gazon te betreden, tenzij je een mensenleven wilt redden</a:t>
            </a:r>
          </a:p>
        </p:txBody>
      </p:sp>
      <p:sp>
        <p:nvSpPr>
          <p:cNvPr id="24" name="Rechthoek 23"/>
          <p:cNvSpPr/>
          <p:nvPr/>
        </p:nvSpPr>
        <p:spPr>
          <a:xfrm>
            <a:off x="9711835" y="2796730"/>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Aanpassen regels</a:t>
            </a:r>
          </a:p>
        </p:txBody>
      </p:sp>
      <p:cxnSp>
        <p:nvCxnSpPr>
          <p:cNvPr id="26" name="Rechte verbindingslijn met pijl 25"/>
          <p:cNvCxnSpPr>
            <a:stCxn id="22" idx="3"/>
            <a:endCxn id="24" idx="1"/>
          </p:cNvCxnSpPr>
          <p:nvPr/>
        </p:nvCxnSpPr>
        <p:spPr>
          <a:xfrm>
            <a:off x="2242722" y="2262018"/>
            <a:ext cx="7469113" cy="891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Afgeronde rechthoek 26"/>
          <p:cNvSpPr/>
          <p:nvPr/>
        </p:nvSpPr>
        <p:spPr>
          <a:xfrm>
            <a:off x="6612482" y="4139228"/>
            <a:ext cx="2935874" cy="14192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Verboden gazon te betreden, tenzij je een mensenleven wilt redden, of een zoogdier langer dan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30 centimeter</a:t>
            </a:r>
          </a:p>
        </p:txBody>
      </p:sp>
      <p:sp>
        <p:nvSpPr>
          <p:cNvPr id="28" name="Rechthoek 27"/>
          <p:cNvSpPr/>
          <p:nvPr/>
        </p:nvSpPr>
        <p:spPr>
          <a:xfrm>
            <a:off x="9711834" y="372224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Lengtescanner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zoogdieren</a:t>
            </a:r>
          </a:p>
        </p:txBody>
      </p:sp>
      <p:sp>
        <p:nvSpPr>
          <p:cNvPr id="29" name="Wolkvormige toelichting 28"/>
          <p:cNvSpPr/>
          <p:nvPr/>
        </p:nvSpPr>
        <p:spPr>
          <a:xfrm>
            <a:off x="1887653" y="3232800"/>
            <a:ext cx="2567860" cy="870467"/>
          </a:xfrm>
          <a:prstGeom prst="cloudCallout">
            <a:avLst>
              <a:gd name="adj1" fmla="val -18511"/>
              <a:gd name="adj2" fmla="val 2256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Dilemma</a:t>
            </a:r>
          </a:p>
        </p:txBody>
      </p:sp>
      <p:graphicFrame>
        <p:nvGraphicFramePr>
          <p:cNvPr id="38" name="Object 37"/>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11" imgW="3772080" imgH="2800440" progId="Presentations.Drawing.17">
                  <p:embed/>
                </p:oleObj>
              </mc:Choice>
              <mc:Fallback>
                <p:oleObj name="Drawing" r:id="rId11" imgW="3772080" imgH="2800440" progId="Presentations.Drawing.17">
                  <p:embed/>
                  <p:pic>
                    <p:nvPicPr>
                      <p:cNvPr id="38" name="Object 37"/>
                      <p:cNvPicPr/>
                      <p:nvPr/>
                    </p:nvPicPr>
                    <p:blipFill>
                      <a:blip r:embed="rId12"/>
                      <a:stretch>
                        <a:fillRect/>
                      </a:stretch>
                    </p:blipFill>
                    <p:spPr>
                      <a:xfrm>
                        <a:off x="1420292" y="4139228"/>
                        <a:ext cx="3771900" cy="2800350"/>
                      </a:xfrm>
                      <a:prstGeom prst="rect">
                        <a:avLst/>
                      </a:prstGeom>
                    </p:spPr>
                  </p:pic>
                </p:oleObj>
              </mc:Fallback>
            </mc:AlternateContent>
          </a:graphicData>
        </a:graphic>
      </p:graphicFrame>
    </p:spTree>
    <p:extLst>
      <p:ext uri="{BB962C8B-B14F-4D97-AF65-F5344CB8AC3E}">
        <p14:creationId xmlns:p14="http://schemas.microsoft.com/office/powerpoint/2010/main" val="195360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1+#ppt_w/2"/>
                                          </p:val>
                                        </p:tav>
                                        <p:tav tm="100000">
                                          <p:val>
                                            <p:strVal val="#ppt_x"/>
                                          </p:val>
                                        </p:tav>
                                      </p:tavLst>
                                    </p:anim>
                                    <p:anim calcmode="lin" valueType="num">
                                      <p:cBhvr additive="base">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1+#ppt_w/2"/>
                                          </p:val>
                                        </p:tav>
                                        <p:tav tm="100000">
                                          <p:val>
                                            <p:strVal val="#ppt_x"/>
                                          </p:val>
                                        </p:tav>
                                      </p:tavLst>
                                    </p:anim>
                                    <p:anim calcmode="lin" valueType="num">
                                      <p:cBhvr additive="base">
                                        <p:cTn id="48" dur="500" fill="hold"/>
                                        <p:tgtEl>
                                          <p:spTgt spid="24"/>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xit" presetSubtype="0" fill="hold" grpId="1"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1+#ppt_w/2"/>
                                          </p:val>
                                        </p:tav>
                                        <p:tav tm="100000">
                                          <p:val>
                                            <p:strVal val="#ppt_x"/>
                                          </p:val>
                                        </p:tav>
                                      </p:tavLst>
                                    </p:anim>
                                    <p:anim calcmode="lin" valueType="num">
                                      <p:cBhvr additive="base">
                                        <p:cTn id="6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7" grpId="0" animBg="1"/>
      <p:bldP spid="28" grpId="0" animBg="1"/>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4E0C8D5-7AEB-8188-8460-7E61A7C6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4" y="-96422"/>
            <a:ext cx="11590986" cy="7076601"/>
          </a:xfrm>
          <a:prstGeom prst="rect">
            <a:avLst/>
          </a:prstGeom>
        </p:spPr>
      </p:pic>
      <p:sp>
        <p:nvSpPr>
          <p:cNvPr id="4" name="Rechthoek 3">
            <a:extLst>
              <a:ext uri="{FF2B5EF4-FFF2-40B4-BE49-F238E27FC236}">
                <a16:creationId xmlns:a16="http://schemas.microsoft.com/office/drawing/2014/main" id="{C5E505A4-77FA-BFFB-5953-A31ABBE32EC2}"/>
              </a:ext>
            </a:extLst>
          </p:cNvPr>
          <p:cNvSpPr/>
          <p:nvPr/>
        </p:nvSpPr>
        <p:spPr>
          <a:xfrm>
            <a:off x="3113903" y="123568"/>
            <a:ext cx="5857102" cy="1581664"/>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mn-ea"/>
                <a:cs typeface="+mn-cs"/>
              </a:rPr>
              <a:t>Pure ingewikkeldheid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Bron: Volkskrant 4 december 2018</a:t>
            </a:r>
            <a:r>
              <a:rPr kumimoji="0" lang="nl-NL"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024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3A1A77BB-9313-38D8-35C8-005FEE157ECF}"/>
              </a:ext>
            </a:extLst>
          </p:cNvPr>
          <p:cNvSpPr txBox="1"/>
          <p:nvPr/>
        </p:nvSpPr>
        <p:spPr>
          <a:xfrm>
            <a:off x="1118066" y="2424674"/>
            <a:ext cx="635575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mn-ea"/>
                <a:cs typeface="+mn-cs"/>
              </a:rPr>
              <a:t>“Men onderscheidt ontwikkelingslanden, ontwikkelde landen en ingewikkelde landen. Daarvan is Nederland één van de aller ingewikkeldste landen.”</a:t>
            </a:r>
          </a:p>
        </p:txBody>
      </p:sp>
      <p:sp>
        <p:nvSpPr>
          <p:cNvPr id="10" name="Titel 1">
            <a:extLst>
              <a:ext uri="{FF2B5EF4-FFF2-40B4-BE49-F238E27FC236}">
                <a16:creationId xmlns:a16="http://schemas.microsoft.com/office/drawing/2014/main" id="{24C77475-DCB0-7D1A-73D4-C7383DD05E22}"/>
              </a:ext>
            </a:extLst>
          </p:cNvPr>
          <p:cNvSpPr txBox="1">
            <a:spLocks/>
          </p:cNvSpPr>
          <p:nvPr/>
        </p:nvSpPr>
        <p:spPr>
          <a:xfrm>
            <a:off x="1118066" y="1416302"/>
            <a:ext cx="9371949" cy="768514"/>
          </a:xfrm>
          <a:prstGeom prst="rect">
            <a:avLst/>
          </a:prstGeom>
        </p:spPr>
        <p:txBody>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3400" b="1" i="0" u="none"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Simplisties Verbond (1974):</a:t>
            </a:r>
          </a:p>
        </p:txBody>
      </p:sp>
      <p:pic>
        <p:nvPicPr>
          <p:cNvPr id="1026" name="Picture 2" descr="Simplisties Verbond - Wikipedia">
            <a:extLst>
              <a:ext uri="{FF2B5EF4-FFF2-40B4-BE49-F238E27FC236}">
                <a16:creationId xmlns:a16="http://schemas.microsoft.com/office/drawing/2014/main" id="{609BB6AA-C128-BDD0-5B2C-BF3A5733E8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9135" y="2184816"/>
            <a:ext cx="4241412" cy="279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BD9D8A3-CD6A-5D64-A044-91B902C7FC6C}"/>
              </a:ext>
            </a:extLst>
          </p:cNvPr>
          <p:cNvSpPr/>
          <p:nvPr/>
        </p:nvSpPr>
        <p:spPr>
          <a:xfrm>
            <a:off x="0" y="3611460"/>
            <a:ext cx="12192000" cy="3246540"/>
          </a:xfrm>
          <a:prstGeom prst="rect">
            <a:avLst/>
          </a:prstGeom>
          <a:solidFill>
            <a:srgbClr val="8BAA00"/>
          </a:solidFill>
          <a:ln w="12700" cap="flat" cmpd="sng" algn="ctr">
            <a:solidFill>
              <a:srgbClr val="8BAA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5" name="Rechthoek 4">
            <a:extLst>
              <a:ext uri="{FF2B5EF4-FFF2-40B4-BE49-F238E27FC236}">
                <a16:creationId xmlns:a16="http://schemas.microsoft.com/office/drawing/2014/main" id="{7CD44169-5F1F-EABD-9717-B685225E55A5}"/>
              </a:ext>
            </a:extLst>
          </p:cNvPr>
          <p:cNvSpPr/>
          <p:nvPr/>
        </p:nvSpPr>
        <p:spPr>
          <a:xfrm>
            <a:off x="4357821" y="4286856"/>
            <a:ext cx="3015465" cy="3295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Rechthoek 5">
            <a:extLst>
              <a:ext uri="{FF2B5EF4-FFF2-40B4-BE49-F238E27FC236}">
                <a16:creationId xmlns:a16="http://schemas.microsoft.com/office/drawing/2014/main" id="{D32BD884-B1C3-8EEE-8810-55A9238AFE71}"/>
              </a:ext>
            </a:extLst>
          </p:cNvPr>
          <p:cNvSpPr/>
          <p:nvPr/>
        </p:nvSpPr>
        <p:spPr>
          <a:xfrm>
            <a:off x="3261372" y="3248889"/>
            <a:ext cx="2001795" cy="27020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echthoek 6">
            <a:extLst>
              <a:ext uri="{FF2B5EF4-FFF2-40B4-BE49-F238E27FC236}">
                <a16:creationId xmlns:a16="http://schemas.microsoft.com/office/drawing/2014/main" id="{9D91FB67-F748-863F-1336-47D9D31A167E}"/>
              </a:ext>
            </a:extLst>
          </p:cNvPr>
          <p:cNvSpPr/>
          <p:nvPr/>
        </p:nvSpPr>
        <p:spPr>
          <a:xfrm>
            <a:off x="6390142" y="3248889"/>
            <a:ext cx="2001795" cy="27020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Rechthoek 11">
            <a:extLst>
              <a:ext uri="{FF2B5EF4-FFF2-40B4-BE49-F238E27FC236}">
                <a16:creationId xmlns:a16="http://schemas.microsoft.com/office/drawing/2014/main" id="{872657E2-85FE-11CE-9832-D46A95B9B948}"/>
              </a:ext>
            </a:extLst>
          </p:cNvPr>
          <p:cNvSpPr/>
          <p:nvPr/>
        </p:nvSpPr>
        <p:spPr>
          <a:xfrm>
            <a:off x="3259223" y="3246540"/>
            <a:ext cx="2001795" cy="786675"/>
          </a:xfrm>
          <a:prstGeom prst="rect">
            <a:avLst/>
          </a:prstGeom>
          <a:solidFill>
            <a:srgbClr val="BDD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hoek 12">
            <a:extLst>
              <a:ext uri="{FF2B5EF4-FFF2-40B4-BE49-F238E27FC236}">
                <a16:creationId xmlns:a16="http://schemas.microsoft.com/office/drawing/2014/main" id="{AA8A774A-EB2D-6038-0548-FC6133BADD55}"/>
              </a:ext>
            </a:extLst>
          </p:cNvPr>
          <p:cNvSpPr/>
          <p:nvPr/>
        </p:nvSpPr>
        <p:spPr>
          <a:xfrm>
            <a:off x="6390142" y="2472744"/>
            <a:ext cx="2001795" cy="78667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50A84A3C-7F0B-728E-E450-3C25CE111401}"/>
              </a:ext>
            </a:extLst>
          </p:cNvPr>
          <p:cNvGraphicFramePr>
            <a:graphicFrameLocks noChangeAspect="1"/>
          </p:cNvGraphicFramePr>
          <p:nvPr/>
        </p:nvGraphicFramePr>
        <p:xfrm>
          <a:off x="2936327" y="1521455"/>
          <a:ext cx="5743575" cy="4733925"/>
        </p:xfrm>
        <a:graphic>
          <a:graphicData uri="http://schemas.openxmlformats.org/presentationml/2006/ole">
            <mc:AlternateContent xmlns:mc="http://schemas.openxmlformats.org/markup-compatibility/2006">
              <mc:Choice xmlns:v="urn:schemas-microsoft-com:vml" Requires="v">
                <p:oleObj name="Drawing" r:id="rId2" imgW="5743440" imgH="4734000" progId="Presentations.Drawing.17">
                  <p:embed/>
                </p:oleObj>
              </mc:Choice>
              <mc:Fallback>
                <p:oleObj name="Drawing" r:id="rId2" imgW="5743440" imgH="4734000" progId="Presentations.Drawing.17">
                  <p:embed/>
                  <p:pic>
                    <p:nvPicPr>
                      <p:cNvPr id="4" name="Object 3">
                        <a:extLst>
                          <a:ext uri="{FF2B5EF4-FFF2-40B4-BE49-F238E27FC236}">
                            <a16:creationId xmlns:a16="http://schemas.microsoft.com/office/drawing/2014/main" id="{50A84A3C-7F0B-728E-E450-3C25CE111401}"/>
                          </a:ext>
                        </a:extLst>
                      </p:cNvPr>
                      <p:cNvPicPr/>
                      <p:nvPr/>
                    </p:nvPicPr>
                    <p:blipFill>
                      <a:blip r:embed="rId3"/>
                      <a:stretch>
                        <a:fillRect/>
                      </a:stretch>
                    </p:blipFill>
                    <p:spPr>
                      <a:xfrm>
                        <a:off x="2936327" y="1521455"/>
                        <a:ext cx="5743575" cy="4733925"/>
                      </a:xfrm>
                      <a:prstGeom prst="rect">
                        <a:avLst/>
                      </a:prstGeom>
                    </p:spPr>
                  </p:pic>
                </p:oleObj>
              </mc:Fallback>
            </mc:AlternateContent>
          </a:graphicData>
        </a:graphic>
      </p:graphicFrame>
      <p:sp>
        <p:nvSpPr>
          <p:cNvPr id="14" name="PIJL-OMLAAG 36">
            <a:extLst>
              <a:ext uri="{FF2B5EF4-FFF2-40B4-BE49-F238E27FC236}">
                <a16:creationId xmlns:a16="http://schemas.microsoft.com/office/drawing/2014/main" id="{3C811CD4-D01E-36D7-E6BD-644BFE791738}"/>
              </a:ext>
            </a:extLst>
          </p:cNvPr>
          <p:cNvSpPr/>
          <p:nvPr/>
        </p:nvSpPr>
        <p:spPr>
          <a:xfrm>
            <a:off x="3116687" y="2173535"/>
            <a:ext cx="2279561" cy="1095633"/>
          </a:xfrm>
          <a:prstGeom prst="downArrow">
            <a:avLst>
              <a:gd name="adj1" fmla="val 50000"/>
              <a:gd name="adj2" fmla="val 4222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white"/>
                </a:solidFill>
                <a:effectLst/>
                <a:uLnTx/>
                <a:uFillTx/>
                <a:latin typeface="Corbel" panose="020B0503020204020204"/>
                <a:ea typeface="+mn-ea"/>
                <a:cs typeface="+mn-cs"/>
              </a:rPr>
              <a:t>Onder-drukken</a:t>
            </a:r>
            <a:endParaRPr kumimoji="0" lang="nl-NL" sz="18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5" name="Pijl: omhoog/omlaag 14">
            <a:extLst>
              <a:ext uri="{FF2B5EF4-FFF2-40B4-BE49-F238E27FC236}">
                <a16:creationId xmlns:a16="http://schemas.microsoft.com/office/drawing/2014/main" id="{C5B3DEA9-74EB-C055-B530-02D697FFB887}"/>
              </a:ext>
            </a:extLst>
          </p:cNvPr>
          <p:cNvSpPr/>
          <p:nvPr/>
        </p:nvSpPr>
        <p:spPr>
          <a:xfrm>
            <a:off x="9009246" y="2473695"/>
            <a:ext cx="413887" cy="153090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6" name="Rechte verbindingslijn 15">
            <a:extLst>
              <a:ext uri="{FF2B5EF4-FFF2-40B4-BE49-F238E27FC236}">
                <a16:creationId xmlns:a16="http://schemas.microsoft.com/office/drawing/2014/main" id="{6971514F-A977-5597-ABB2-351F5CAA9815}"/>
              </a:ext>
            </a:extLst>
          </p:cNvPr>
          <p:cNvCxnSpPr/>
          <p:nvPr/>
        </p:nvCxnSpPr>
        <p:spPr>
          <a:xfrm>
            <a:off x="6096000" y="2467324"/>
            <a:ext cx="3657600"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85681DBB-FD4C-152E-0537-A61A5F038790}"/>
              </a:ext>
            </a:extLst>
          </p:cNvPr>
          <p:cNvCxnSpPr>
            <a:cxnSpLocks/>
          </p:cNvCxnSpPr>
          <p:nvPr/>
        </p:nvCxnSpPr>
        <p:spPr>
          <a:xfrm flipV="1">
            <a:off x="2968482" y="4021831"/>
            <a:ext cx="6785118" cy="17232"/>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8" name="Tekstvak 17">
            <a:extLst>
              <a:ext uri="{FF2B5EF4-FFF2-40B4-BE49-F238E27FC236}">
                <a16:creationId xmlns:a16="http://schemas.microsoft.com/office/drawing/2014/main" id="{AB0F96CA-52D0-ED0D-7DAA-DAD67BD81695}"/>
              </a:ext>
            </a:extLst>
          </p:cNvPr>
          <p:cNvSpPr txBox="1"/>
          <p:nvPr/>
        </p:nvSpPr>
        <p:spPr>
          <a:xfrm>
            <a:off x="9260700" y="2875450"/>
            <a:ext cx="2309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“Ik ben hier 80% van de tijd mee bezig”</a:t>
            </a:r>
          </a:p>
        </p:txBody>
      </p:sp>
      <p:sp>
        <p:nvSpPr>
          <p:cNvPr id="19" name="Rechthoek 18">
            <a:extLst>
              <a:ext uri="{FF2B5EF4-FFF2-40B4-BE49-F238E27FC236}">
                <a16:creationId xmlns:a16="http://schemas.microsoft.com/office/drawing/2014/main" id="{72B72317-6091-ED5F-B87C-E9D30157E127}"/>
              </a:ext>
            </a:extLst>
          </p:cNvPr>
          <p:cNvSpPr/>
          <p:nvPr/>
        </p:nvSpPr>
        <p:spPr>
          <a:xfrm>
            <a:off x="3122799" y="726948"/>
            <a:ext cx="227894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sp>
        <p:nvSpPr>
          <p:cNvPr id="20" name="Rechthoek 19">
            <a:extLst>
              <a:ext uri="{FF2B5EF4-FFF2-40B4-BE49-F238E27FC236}">
                <a16:creationId xmlns:a16="http://schemas.microsoft.com/office/drawing/2014/main" id="{C2C77AA7-EDB4-B42A-4532-6BB3097520D9}"/>
              </a:ext>
            </a:extLst>
          </p:cNvPr>
          <p:cNvSpPr/>
          <p:nvPr/>
        </p:nvSpPr>
        <p:spPr>
          <a:xfrm>
            <a:off x="5830093" y="726947"/>
            <a:ext cx="310990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Tree>
    <p:extLst>
      <p:ext uri="{BB962C8B-B14F-4D97-AF65-F5344CB8AC3E}">
        <p14:creationId xmlns:p14="http://schemas.microsoft.com/office/powerpoint/2010/main" val="8467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1.45833E-6 7.40741E-7 L 0.00039 0.1044 " pathEditMode="relative" rAng="0" ptsTypes="AA">
                                      <p:cBhvr>
                                        <p:cTn id="8" dur="2000" fill="hold"/>
                                        <p:tgtEl>
                                          <p:spTgt spid="14"/>
                                        </p:tgtEl>
                                        <p:attrNameLst>
                                          <p:attrName>ppt_x</p:attrName>
                                          <p:attrName>ppt_y</p:attrName>
                                        </p:attrNameLst>
                                      </p:cBhvr>
                                      <p:rCtr x="13" y="5208"/>
                                    </p:animMotion>
                                  </p:childTnLst>
                                </p:cTn>
                              </p:par>
                              <p:par>
                                <p:cTn id="9" presetID="2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0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B6B2-9DD6-F92A-AB3C-A36AC3DBAFA9}"/>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F7000FAB-15F2-C1C4-55FD-C39384A7D9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ep 2">
            <a:extLst>
              <a:ext uri="{FF2B5EF4-FFF2-40B4-BE49-F238E27FC236}">
                <a16:creationId xmlns:a16="http://schemas.microsoft.com/office/drawing/2014/main" id="{6CE04FDE-4B24-080A-4D1B-506E17B8A0DE}"/>
              </a:ext>
            </a:extLst>
          </p:cNvPr>
          <p:cNvGrpSpPr/>
          <p:nvPr/>
        </p:nvGrpSpPr>
        <p:grpSpPr>
          <a:xfrm>
            <a:off x="349621" y="131635"/>
            <a:ext cx="11280615" cy="769540"/>
            <a:chOff x="640595" y="131635"/>
            <a:chExt cx="11525368" cy="769540"/>
          </a:xfrm>
        </p:grpSpPr>
        <p:sp>
          <p:nvSpPr>
            <p:cNvPr id="4" name="Rechthoek 3">
              <a:extLst>
                <a:ext uri="{FF2B5EF4-FFF2-40B4-BE49-F238E27FC236}">
                  <a16:creationId xmlns:a16="http://schemas.microsoft.com/office/drawing/2014/main" id="{9CC70974-9459-0A85-6422-64B3DBC7F0D7}"/>
                </a:ext>
              </a:extLst>
            </p:cNvPr>
            <p:cNvSpPr/>
            <p:nvPr/>
          </p:nvSpPr>
          <p:spPr>
            <a:xfrm>
              <a:off x="8965210"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5" name="Rechthoek 4">
              <a:extLst>
                <a:ext uri="{FF2B5EF4-FFF2-40B4-BE49-F238E27FC236}">
                  <a16:creationId xmlns:a16="http://schemas.microsoft.com/office/drawing/2014/main" id="{E053F7F8-F417-2BD7-E1B1-63C8926D97BF}"/>
                </a:ext>
              </a:extLst>
            </p:cNvPr>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9" name="Rechthoek 8">
            <a:extLst>
              <a:ext uri="{FF2B5EF4-FFF2-40B4-BE49-F238E27FC236}">
                <a16:creationId xmlns:a16="http://schemas.microsoft.com/office/drawing/2014/main" id="{2B33EF9B-9E1B-9812-C8FB-8E125A4EC484}"/>
              </a:ext>
            </a:extLst>
          </p:cNvPr>
          <p:cNvSpPr/>
          <p:nvPr/>
        </p:nvSpPr>
        <p:spPr>
          <a:xfrm>
            <a:off x="453404"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Waarden</a:t>
            </a:r>
          </a:p>
        </p:txBody>
      </p:sp>
      <p:sp>
        <p:nvSpPr>
          <p:cNvPr id="10" name="Rechthoek 9">
            <a:extLst>
              <a:ext uri="{FF2B5EF4-FFF2-40B4-BE49-F238E27FC236}">
                <a16:creationId xmlns:a16="http://schemas.microsoft.com/office/drawing/2014/main" id="{FE35C73A-4414-CDC6-83DC-273CA5318EB7}"/>
              </a:ext>
            </a:extLst>
          </p:cNvPr>
          <p:cNvSpPr/>
          <p:nvPr/>
        </p:nvSpPr>
        <p:spPr>
          <a:xfrm>
            <a:off x="453403" y="215469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Vertrouwen</a:t>
            </a:r>
          </a:p>
        </p:txBody>
      </p:sp>
      <p:sp>
        <p:nvSpPr>
          <p:cNvPr id="11" name="Rechthoek 10">
            <a:extLst>
              <a:ext uri="{FF2B5EF4-FFF2-40B4-BE49-F238E27FC236}">
                <a16:creationId xmlns:a16="http://schemas.microsoft.com/office/drawing/2014/main" id="{C6891813-F68A-DC9A-8EE8-A78ECA3A26A1}"/>
              </a:ext>
            </a:extLst>
          </p:cNvPr>
          <p:cNvSpPr/>
          <p:nvPr/>
        </p:nvSpPr>
        <p:spPr>
          <a:xfrm>
            <a:off x="453403" y="4169830"/>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onderdeel van de natuur</a:t>
            </a:r>
          </a:p>
        </p:txBody>
      </p:sp>
      <p:sp>
        <p:nvSpPr>
          <p:cNvPr id="12" name="Rechthoek 11">
            <a:extLst>
              <a:ext uri="{FF2B5EF4-FFF2-40B4-BE49-F238E27FC236}">
                <a16:creationId xmlns:a16="http://schemas.microsoft.com/office/drawing/2014/main" id="{423A2747-E660-B059-9846-F783D6FCB2E7}"/>
              </a:ext>
            </a:extLst>
          </p:cNvPr>
          <p:cNvSpPr/>
          <p:nvPr/>
        </p:nvSpPr>
        <p:spPr>
          <a:xfrm>
            <a:off x="453403" y="3037241"/>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sociaal wezen</a:t>
            </a:r>
          </a:p>
        </p:txBody>
      </p:sp>
      <p:sp>
        <p:nvSpPr>
          <p:cNvPr id="13" name="Rechthoek 12">
            <a:extLst>
              <a:ext uri="{FF2B5EF4-FFF2-40B4-BE49-F238E27FC236}">
                <a16:creationId xmlns:a16="http://schemas.microsoft.com/office/drawing/2014/main" id="{AF94C510-D150-728D-5598-8073D869AD13}"/>
              </a:ext>
            </a:extLst>
          </p:cNvPr>
          <p:cNvSpPr/>
          <p:nvPr/>
        </p:nvSpPr>
        <p:spPr>
          <a:xfrm>
            <a:off x="9724592"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Beleid</a:t>
            </a:r>
          </a:p>
        </p:txBody>
      </p:sp>
      <p:sp>
        <p:nvSpPr>
          <p:cNvPr id="14" name="Rechthoek 13">
            <a:extLst>
              <a:ext uri="{FF2B5EF4-FFF2-40B4-BE49-F238E27FC236}">
                <a16:creationId xmlns:a16="http://schemas.microsoft.com/office/drawing/2014/main" id="{117EDF47-3012-D39D-53A4-1B72850C8F86}"/>
              </a:ext>
            </a:extLst>
          </p:cNvPr>
          <p:cNvSpPr/>
          <p:nvPr/>
        </p:nvSpPr>
        <p:spPr>
          <a:xfrm>
            <a:off x="9724592" y="215973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Wetten, verordeningen</a:t>
            </a:r>
          </a:p>
        </p:txBody>
      </p:sp>
      <p:sp>
        <p:nvSpPr>
          <p:cNvPr id="15" name="Rechthoek 14">
            <a:extLst>
              <a:ext uri="{FF2B5EF4-FFF2-40B4-BE49-F238E27FC236}">
                <a16:creationId xmlns:a16="http://schemas.microsoft.com/office/drawing/2014/main" id="{E8F3C785-926A-F2B9-1AEF-B891989A5C31}"/>
              </a:ext>
            </a:extLst>
          </p:cNvPr>
          <p:cNvSpPr/>
          <p:nvPr/>
        </p:nvSpPr>
        <p:spPr>
          <a:xfrm>
            <a:off x="9724592" y="304608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Normen, regels, handhaving</a:t>
            </a:r>
          </a:p>
        </p:txBody>
      </p:sp>
      <p:sp>
        <p:nvSpPr>
          <p:cNvPr id="16" name="Rechthoek 15">
            <a:extLst>
              <a:ext uri="{FF2B5EF4-FFF2-40B4-BE49-F238E27FC236}">
                <a16:creationId xmlns:a16="http://schemas.microsoft.com/office/drawing/2014/main" id="{D08E0521-7A75-2F35-0298-D09DCA07D735}"/>
              </a:ext>
            </a:extLst>
          </p:cNvPr>
          <p:cNvSpPr/>
          <p:nvPr/>
        </p:nvSpPr>
        <p:spPr>
          <a:xfrm>
            <a:off x="9724591" y="397160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Protocollen, procedures</a:t>
            </a:r>
          </a:p>
        </p:txBody>
      </p:sp>
      <p:sp>
        <p:nvSpPr>
          <p:cNvPr id="17" name="Rechthoek 16">
            <a:extLst>
              <a:ext uri="{FF2B5EF4-FFF2-40B4-BE49-F238E27FC236}">
                <a16:creationId xmlns:a16="http://schemas.microsoft.com/office/drawing/2014/main" id="{65333FD6-4330-F6BC-D2B4-D5012F624E20}"/>
              </a:ext>
            </a:extLst>
          </p:cNvPr>
          <p:cNvSpPr/>
          <p:nvPr/>
        </p:nvSpPr>
        <p:spPr>
          <a:xfrm>
            <a:off x="9724591" y="489712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Statistieken, dossiers</a:t>
            </a:r>
          </a:p>
        </p:txBody>
      </p:sp>
      <p:pic>
        <p:nvPicPr>
          <p:cNvPr id="19" name="Afbeelding 18">
            <a:extLst>
              <a:ext uri="{FF2B5EF4-FFF2-40B4-BE49-F238E27FC236}">
                <a16:creationId xmlns:a16="http://schemas.microsoft.com/office/drawing/2014/main" id="{75B03845-A7ED-5393-1F3D-27BD99CC5F26}"/>
              </a:ext>
            </a:extLst>
          </p:cNvPr>
          <p:cNvPicPr>
            <a:picLocks noChangeAspect="1"/>
          </p:cNvPicPr>
          <p:nvPr/>
        </p:nvPicPr>
        <p:blipFill>
          <a:blip r:embed="rId3"/>
          <a:stretch>
            <a:fillRect/>
          </a:stretch>
        </p:blipFill>
        <p:spPr>
          <a:xfrm>
            <a:off x="4953000" y="0"/>
            <a:ext cx="2286000" cy="6858000"/>
          </a:xfrm>
          <a:prstGeom prst="rect">
            <a:avLst/>
          </a:prstGeom>
        </p:spPr>
      </p:pic>
      <p:sp>
        <p:nvSpPr>
          <p:cNvPr id="20" name="Tekstvak 19">
            <a:extLst>
              <a:ext uri="{FF2B5EF4-FFF2-40B4-BE49-F238E27FC236}">
                <a16:creationId xmlns:a16="http://schemas.microsoft.com/office/drawing/2014/main" id="{EF57B86F-38D8-2090-00EF-6C8EFB2BAFB4}"/>
              </a:ext>
            </a:extLst>
          </p:cNvPr>
          <p:cNvSpPr txBox="1"/>
          <p:nvPr/>
        </p:nvSpPr>
        <p:spPr>
          <a:xfrm>
            <a:off x="7341694" y="6428430"/>
            <a:ext cx="24765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Volkskrant 19 oktober 2024</a:t>
            </a:r>
          </a:p>
        </p:txBody>
      </p:sp>
      <p:sp>
        <p:nvSpPr>
          <p:cNvPr id="22" name="Tekstvak 21">
            <a:extLst>
              <a:ext uri="{FF2B5EF4-FFF2-40B4-BE49-F238E27FC236}">
                <a16:creationId xmlns:a16="http://schemas.microsoft.com/office/drawing/2014/main" id="{86DC14D9-4AA7-C993-14AD-3DAA53FA9C76}"/>
              </a:ext>
            </a:extLst>
          </p:cNvPr>
          <p:cNvSpPr txBox="1"/>
          <p:nvPr/>
        </p:nvSpPr>
        <p:spPr>
          <a:xfrm>
            <a:off x="2298795" y="2364277"/>
            <a:ext cx="2175997" cy="25853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pitoliumNews-Regular"/>
                <a:ea typeface="+mn-ea"/>
                <a:cs typeface="+mn-cs"/>
              </a:rPr>
              <a:t>“Wil je een steentje bijdragen aan het verminderen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pitoliumNews-Regular"/>
                <a:ea typeface="+mn-ea"/>
                <a:cs typeface="+mn-cs"/>
              </a:rPr>
              <a:t>van de woningnood en de exploderende zorgkosten,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pitoliumNews-Regular"/>
                <a:ea typeface="+mn-ea"/>
                <a:cs typeface="+mn-cs"/>
              </a:rPr>
              <a:t>dan wordt het je gewoon onmogelijk gemaakt.”</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kstvak 22">
            <a:extLst>
              <a:ext uri="{FF2B5EF4-FFF2-40B4-BE49-F238E27FC236}">
                <a16:creationId xmlns:a16="http://schemas.microsoft.com/office/drawing/2014/main" id="{1D366ECC-FB0C-FE49-07FC-78B2E55C9D6D}"/>
              </a:ext>
            </a:extLst>
          </p:cNvPr>
          <p:cNvSpPr txBox="1"/>
          <p:nvPr/>
        </p:nvSpPr>
        <p:spPr>
          <a:xfrm>
            <a:off x="2298795" y="1399635"/>
            <a:ext cx="2175997"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Vergunning voor verbouw tot kangoeroewoning</a:t>
            </a:r>
          </a:p>
        </p:txBody>
      </p:sp>
      <p:sp>
        <p:nvSpPr>
          <p:cNvPr id="24" name="Tekstvak 23">
            <a:extLst>
              <a:ext uri="{FF2B5EF4-FFF2-40B4-BE49-F238E27FC236}">
                <a16:creationId xmlns:a16="http://schemas.microsoft.com/office/drawing/2014/main" id="{2A817165-B340-4315-CA7F-F07FEDEDD523}"/>
              </a:ext>
            </a:extLst>
          </p:cNvPr>
          <p:cNvSpPr txBox="1"/>
          <p:nvPr/>
        </p:nvSpPr>
        <p:spPr>
          <a:xfrm>
            <a:off x="7430970" y="1399635"/>
            <a:ext cx="2175997"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Komende tien jaar 290.000 extra ouderenwoningen</a:t>
            </a:r>
          </a:p>
        </p:txBody>
      </p:sp>
      <p:sp>
        <p:nvSpPr>
          <p:cNvPr id="25" name="Tekstvak 24">
            <a:extLst>
              <a:ext uri="{FF2B5EF4-FFF2-40B4-BE49-F238E27FC236}">
                <a16:creationId xmlns:a16="http://schemas.microsoft.com/office/drawing/2014/main" id="{BE3A418B-685C-1963-5C1F-860BF8242310}"/>
              </a:ext>
            </a:extLst>
          </p:cNvPr>
          <p:cNvSpPr txBox="1"/>
          <p:nvPr/>
        </p:nvSpPr>
        <p:spPr>
          <a:xfrm>
            <a:off x="7430970" y="3537134"/>
            <a:ext cx="2175997" cy="1477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“We hebben te weinig ambtenaren en een te hoge werkdruk voor maatwerk” </a:t>
            </a:r>
          </a:p>
        </p:txBody>
      </p:sp>
      <p:sp>
        <p:nvSpPr>
          <p:cNvPr id="26" name="Tekstvak 25">
            <a:extLst>
              <a:ext uri="{FF2B5EF4-FFF2-40B4-BE49-F238E27FC236}">
                <a16:creationId xmlns:a16="http://schemas.microsoft.com/office/drawing/2014/main" id="{97038E3E-7BEB-DED8-D56E-4EEFA43C2259}"/>
              </a:ext>
            </a:extLst>
          </p:cNvPr>
          <p:cNvSpPr txBox="1"/>
          <p:nvPr/>
        </p:nvSpPr>
        <p:spPr>
          <a:xfrm>
            <a:off x="7414096" y="2437434"/>
            <a:ext cx="2175997"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Op de zorg wordt</a:t>
            </a:r>
            <a:b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€ 250 miljoen bezuinigd</a:t>
            </a:r>
          </a:p>
        </p:txBody>
      </p:sp>
    </p:spTree>
    <p:extLst>
      <p:ext uri="{BB962C8B-B14F-4D97-AF65-F5344CB8AC3E}">
        <p14:creationId xmlns:p14="http://schemas.microsoft.com/office/powerpoint/2010/main" val="130774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CCC51-8AF3-B24E-F23D-AEDE12027A73}"/>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8869ED2F-5186-CBAF-C390-6A70734D3A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ep 2">
            <a:extLst>
              <a:ext uri="{FF2B5EF4-FFF2-40B4-BE49-F238E27FC236}">
                <a16:creationId xmlns:a16="http://schemas.microsoft.com/office/drawing/2014/main" id="{BF531944-8AEA-2A55-A5AF-332ABDAD64F9}"/>
              </a:ext>
            </a:extLst>
          </p:cNvPr>
          <p:cNvGrpSpPr/>
          <p:nvPr/>
        </p:nvGrpSpPr>
        <p:grpSpPr>
          <a:xfrm>
            <a:off x="349621" y="131635"/>
            <a:ext cx="11280615" cy="769540"/>
            <a:chOff x="640595" y="131635"/>
            <a:chExt cx="11525368" cy="769540"/>
          </a:xfrm>
        </p:grpSpPr>
        <p:sp>
          <p:nvSpPr>
            <p:cNvPr id="4" name="Rechthoek 3">
              <a:extLst>
                <a:ext uri="{FF2B5EF4-FFF2-40B4-BE49-F238E27FC236}">
                  <a16:creationId xmlns:a16="http://schemas.microsoft.com/office/drawing/2014/main" id="{1723D742-EE38-18AC-6F1E-44C8167B0CB7}"/>
                </a:ext>
              </a:extLst>
            </p:cNvPr>
            <p:cNvSpPr/>
            <p:nvPr/>
          </p:nvSpPr>
          <p:spPr>
            <a:xfrm>
              <a:off x="8965210"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5" name="Rechthoek 4">
              <a:extLst>
                <a:ext uri="{FF2B5EF4-FFF2-40B4-BE49-F238E27FC236}">
                  <a16:creationId xmlns:a16="http://schemas.microsoft.com/office/drawing/2014/main" id="{B1D4AF40-604F-2E2E-5BC0-6A1C9D15A024}"/>
                </a:ext>
              </a:extLst>
            </p:cNvPr>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9" name="Rechthoek 8">
            <a:extLst>
              <a:ext uri="{FF2B5EF4-FFF2-40B4-BE49-F238E27FC236}">
                <a16:creationId xmlns:a16="http://schemas.microsoft.com/office/drawing/2014/main" id="{B472BC37-840E-4ED5-A5DE-4C45285E7C7E}"/>
              </a:ext>
            </a:extLst>
          </p:cNvPr>
          <p:cNvSpPr/>
          <p:nvPr/>
        </p:nvSpPr>
        <p:spPr>
          <a:xfrm>
            <a:off x="453404"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Waarden</a:t>
            </a:r>
          </a:p>
        </p:txBody>
      </p:sp>
      <p:sp>
        <p:nvSpPr>
          <p:cNvPr id="10" name="Rechthoek 9">
            <a:extLst>
              <a:ext uri="{FF2B5EF4-FFF2-40B4-BE49-F238E27FC236}">
                <a16:creationId xmlns:a16="http://schemas.microsoft.com/office/drawing/2014/main" id="{5C5DE753-F1F9-ACCD-DBE7-12BB7440F575}"/>
              </a:ext>
            </a:extLst>
          </p:cNvPr>
          <p:cNvSpPr/>
          <p:nvPr/>
        </p:nvSpPr>
        <p:spPr>
          <a:xfrm>
            <a:off x="453403" y="215469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Vertrouwen</a:t>
            </a:r>
          </a:p>
        </p:txBody>
      </p:sp>
      <p:sp>
        <p:nvSpPr>
          <p:cNvPr id="11" name="Rechthoek 10">
            <a:extLst>
              <a:ext uri="{FF2B5EF4-FFF2-40B4-BE49-F238E27FC236}">
                <a16:creationId xmlns:a16="http://schemas.microsoft.com/office/drawing/2014/main" id="{17675327-9EF4-5582-CA87-1272D38E9776}"/>
              </a:ext>
            </a:extLst>
          </p:cNvPr>
          <p:cNvSpPr/>
          <p:nvPr/>
        </p:nvSpPr>
        <p:spPr>
          <a:xfrm>
            <a:off x="453403" y="4169830"/>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onderdeel van de natuur</a:t>
            </a:r>
          </a:p>
        </p:txBody>
      </p:sp>
      <p:sp>
        <p:nvSpPr>
          <p:cNvPr id="12" name="Rechthoek 11">
            <a:extLst>
              <a:ext uri="{FF2B5EF4-FFF2-40B4-BE49-F238E27FC236}">
                <a16:creationId xmlns:a16="http://schemas.microsoft.com/office/drawing/2014/main" id="{96165BC0-851A-1A86-B308-5A3A9A1ED0D6}"/>
              </a:ext>
            </a:extLst>
          </p:cNvPr>
          <p:cNvSpPr/>
          <p:nvPr/>
        </p:nvSpPr>
        <p:spPr>
          <a:xfrm>
            <a:off x="453403" y="3037241"/>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sociaal wezen</a:t>
            </a:r>
          </a:p>
        </p:txBody>
      </p:sp>
      <p:sp>
        <p:nvSpPr>
          <p:cNvPr id="13" name="Rechthoek 12">
            <a:extLst>
              <a:ext uri="{FF2B5EF4-FFF2-40B4-BE49-F238E27FC236}">
                <a16:creationId xmlns:a16="http://schemas.microsoft.com/office/drawing/2014/main" id="{1C36D8A5-B544-4A62-6A48-93FD1AFC6070}"/>
              </a:ext>
            </a:extLst>
          </p:cNvPr>
          <p:cNvSpPr/>
          <p:nvPr/>
        </p:nvSpPr>
        <p:spPr>
          <a:xfrm>
            <a:off x="9724592"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Beleid</a:t>
            </a:r>
          </a:p>
        </p:txBody>
      </p:sp>
      <p:sp>
        <p:nvSpPr>
          <p:cNvPr id="14" name="Rechthoek 13">
            <a:extLst>
              <a:ext uri="{FF2B5EF4-FFF2-40B4-BE49-F238E27FC236}">
                <a16:creationId xmlns:a16="http://schemas.microsoft.com/office/drawing/2014/main" id="{2524DD15-0387-B214-69B6-24FD3CBA8AB6}"/>
              </a:ext>
            </a:extLst>
          </p:cNvPr>
          <p:cNvSpPr/>
          <p:nvPr/>
        </p:nvSpPr>
        <p:spPr>
          <a:xfrm>
            <a:off x="9724592" y="215973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Wetten, verordeningen</a:t>
            </a:r>
          </a:p>
        </p:txBody>
      </p:sp>
      <p:sp>
        <p:nvSpPr>
          <p:cNvPr id="15" name="Rechthoek 14">
            <a:extLst>
              <a:ext uri="{FF2B5EF4-FFF2-40B4-BE49-F238E27FC236}">
                <a16:creationId xmlns:a16="http://schemas.microsoft.com/office/drawing/2014/main" id="{91F1EFBB-50C3-DE45-F8B4-C12A7EAB8179}"/>
              </a:ext>
            </a:extLst>
          </p:cNvPr>
          <p:cNvSpPr/>
          <p:nvPr/>
        </p:nvSpPr>
        <p:spPr>
          <a:xfrm>
            <a:off x="9724592" y="304608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Normen, regels, handhaving</a:t>
            </a:r>
          </a:p>
        </p:txBody>
      </p:sp>
      <p:sp>
        <p:nvSpPr>
          <p:cNvPr id="16" name="Rechthoek 15">
            <a:extLst>
              <a:ext uri="{FF2B5EF4-FFF2-40B4-BE49-F238E27FC236}">
                <a16:creationId xmlns:a16="http://schemas.microsoft.com/office/drawing/2014/main" id="{E31FEAB0-4236-220B-A76E-97C857E7B7C6}"/>
              </a:ext>
            </a:extLst>
          </p:cNvPr>
          <p:cNvSpPr/>
          <p:nvPr/>
        </p:nvSpPr>
        <p:spPr>
          <a:xfrm>
            <a:off x="9724591" y="397160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Protocollen, procedures</a:t>
            </a:r>
          </a:p>
        </p:txBody>
      </p:sp>
      <p:sp>
        <p:nvSpPr>
          <p:cNvPr id="17" name="Rechthoek 16">
            <a:extLst>
              <a:ext uri="{FF2B5EF4-FFF2-40B4-BE49-F238E27FC236}">
                <a16:creationId xmlns:a16="http://schemas.microsoft.com/office/drawing/2014/main" id="{6D5E4C2B-93AA-0F47-5BD3-989C57DF532F}"/>
              </a:ext>
            </a:extLst>
          </p:cNvPr>
          <p:cNvSpPr/>
          <p:nvPr/>
        </p:nvSpPr>
        <p:spPr>
          <a:xfrm>
            <a:off x="9724591" y="489712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Statistieken, dossiers</a:t>
            </a:r>
          </a:p>
        </p:txBody>
      </p:sp>
      <p:sp>
        <p:nvSpPr>
          <p:cNvPr id="21" name="Rechthoek 20">
            <a:extLst>
              <a:ext uri="{FF2B5EF4-FFF2-40B4-BE49-F238E27FC236}">
                <a16:creationId xmlns:a16="http://schemas.microsoft.com/office/drawing/2014/main" id="{502E4BD5-4276-A9E9-1691-C558C47A8390}"/>
              </a:ext>
            </a:extLst>
          </p:cNvPr>
          <p:cNvSpPr/>
          <p:nvPr/>
        </p:nvSpPr>
        <p:spPr>
          <a:xfrm>
            <a:off x="5938224" y="2280621"/>
            <a:ext cx="2485016" cy="3431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a:extLst>
              <a:ext uri="{FF2B5EF4-FFF2-40B4-BE49-F238E27FC236}">
                <a16:creationId xmlns:a16="http://schemas.microsoft.com/office/drawing/2014/main" id="{E851A45E-7F54-BE79-7C37-FF57A4A11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397" y="2480776"/>
            <a:ext cx="1857175" cy="1490828"/>
          </a:xfrm>
          <a:prstGeom prst="rect">
            <a:avLst/>
          </a:prstGeom>
        </p:spPr>
      </p:pic>
      <p:pic>
        <p:nvPicPr>
          <p:cNvPr id="30" name="Afbeelding 29">
            <a:extLst>
              <a:ext uri="{FF2B5EF4-FFF2-40B4-BE49-F238E27FC236}">
                <a16:creationId xmlns:a16="http://schemas.microsoft.com/office/drawing/2014/main" id="{229ACDEA-F21C-DAB7-3D82-06CB3C4E6A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978" y="4051026"/>
            <a:ext cx="2195457" cy="1559447"/>
          </a:xfrm>
          <a:prstGeom prst="rect">
            <a:avLst/>
          </a:prstGeom>
        </p:spPr>
      </p:pic>
      <p:pic>
        <p:nvPicPr>
          <p:cNvPr id="18" name="Afbeelding 17">
            <a:extLst>
              <a:ext uri="{FF2B5EF4-FFF2-40B4-BE49-F238E27FC236}">
                <a16:creationId xmlns:a16="http://schemas.microsoft.com/office/drawing/2014/main" id="{5645B396-71C2-9422-9F83-E6288C7FE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0329" y="1401248"/>
            <a:ext cx="7127542" cy="5634054"/>
          </a:xfrm>
          <a:prstGeom prst="rect">
            <a:avLst/>
          </a:prstGeom>
        </p:spPr>
      </p:pic>
      <p:sp>
        <p:nvSpPr>
          <p:cNvPr id="31" name="Tekstballon: rechthoek met afgeronde hoeken 30">
            <a:extLst>
              <a:ext uri="{FF2B5EF4-FFF2-40B4-BE49-F238E27FC236}">
                <a16:creationId xmlns:a16="http://schemas.microsoft.com/office/drawing/2014/main" id="{9506F995-8130-B313-A558-85C09DE57DBA}"/>
              </a:ext>
            </a:extLst>
          </p:cNvPr>
          <p:cNvSpPr/>
          <p:nvPr/>
        </p:nvSpPr>
        <p:spPr>
          <a:xfrm>
            <a:off x="5637007" y="290456"/>
            <a:ext cx="2860447" cy="1312433"/>
          </a:xfrm>
          <a:prstGeom prst="wedgeRoundRectCallout">
            <a:avLst>
              <a:gd name="adj1" fmla="val 54409"/>
              <a:gd name="adj2" fmla="val 87252"/>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Wie deze zeven stappen doorloopt verkrijgt gegarandeerd succes</a:t>
            </a:r>
          </a:p>
        </p:txBody>
      </p:sp>
      <p:sp>
        <p:nvSpPr>
          <p:cNvPr id="32" name="Tekstballon: rechthoek met afgeronde hoeken 31">
            <a:extLst>
              <a:ext uri="{FF2B5EF4-FFF2-40B4-BE49-F238E27FC236}">
                <a16:creationId xmlns:a16="http://schemas.microsoft.com/office/drawing/2014/main" id="{39FD679D-7EB7-4815-20BD-59D1BE31D274}"/>
              </a:ext>
            </a:extLst>
          </p:cNvPr>
          <p:cNvSpPr/>
          <p:nvPr/>
        </p:nvSpPr>
        <p:spPr>
          <a:xfrm>
            <a:off x="3640853" y="3809006"/>
            <a:ext cx="2860447" cy="1312433"/>
          </a:xfrm>
          <a:prstGeom prst="wedgeRoundRectCallout">
            <a:avLst>
              <a:gd name="adj1" fmla="val 1005"/>
              <a:gd name="adj2" fmla="val -138158"/>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 moeten in de piramide van onderen naar boven werken</a:t>
            </a:r>
          </a:p>
        </p:txBody>
      </p:sp>
      <p:sp>
        <p:nvSpPr>
          <p:cNvPr id="2" name="Rechthoek 1">
            <a:extLst>
              <a:ext uri="{FF2B5EF4-FFF2-40B4-BE49-F238E27FC236}">
                <a16:creationId xmlns:a16="http://schemas.microsoft.com/office/drawing/2014/main" id="{F0EC9471-1685-56CA-2058-F5101C670564}"/>
              </a:ext>
            </a:extLst>
          </p:cNvPr>
          <p:cNvSpPr/>
          <p:nvPr/>
        </p:nvSpPr>
        <p:spPr>
          <a:xfrm>
            <a:off x="3640852" y="5866212"/>
            <a:ext cx="7851241" cy="829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Het ordenen van ingewikkeldheid resulteert in extra ingewikkeldheid</a:t>
            </a:r>
          </a:p>
        </p:txBody>
      </p:sp>
    </p:spTree>
    <p:extLst>
      <p:ext uri="{BB962C8B-B14F-4D97-AF65-F5344CB8AC3E}">
        <p14:creationId xmlns:p14="http://schemas.microsoft.com/office/powerpoint/2010/main" val="70343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1000"/>
                                        <p:tgtEl>
                                          <p:spTgt spid="30"/>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84690-5493-E191-1CB4-ED86B99CAACE}"/>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51FEF4A2-6713-1D90-9601-0A48846C5B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ep 2">
            <a:extLst>
              <a:ext uri="{FF2B5EF4-FFF2-40B4-BE49-F238E27FC236}">
                <a16:creationId xmlns:a16="http://schemas.microsoft.com/office/drawing/2014/main" id="{694148CA-8FF9-7B73-CA8B-B129C551A25D}"/>
              </a:ext>
            </a:extLst>
          </p:cNvPr>
          <p:cNvGrpSpPr/>
          <p:nvPr/>
        </p:nvGrpSpPr>
        <p:grpSpPr>
          <a:xfrm>
            <a:off x="349621" y="131635"/>
            <a:ext cx="11280615" cy="769540"/>
            <a:chOff x="640595" y="131635"/>
            <a:chExt cx="11525368" cy="769540"/>
          </a:xfrm>
        </p:grpSpPr>
        <p:sp>
          <p:nvSpPr>
            <p:cNvPr id="4" name="Rechthoek 3">
              <a:extLst>
                <a:ext uri="{FF2B5EF4-FFF2-40B4-BE49-F238E27FC236}">
                  <a16:creationId xmlns:a16="http://schemas.microsoft.com/office/drawing/2014/main" id="{CBE6F134-179F-C7B8-7B74-55AAA287A477}"/>
                </a:ext>
              </a:extLst>
            </p:cNvPr>
            <p:cNvSpPr/>
            <p:nvPr/>
          </p:nvSpPr>
          <p:spPr>
            <a:xfrm>
              <a:off x="8965210"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5" name="Rechthoek 4">
              <a:extLst>
                <a:ext uri="{FF2B5EF4-FFF2-40B4-BE49-F238E27FC236}">
                  <a16:creationId xmlns:a16="http://schemas.microsoft.com/office/drawing/2014/main" id="{D744E9A0-3670-C8D2-6C48-B052AC1E5A0D}"/>
                </a:ext>
              </a:extLst>
            </p:cNvPr>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9" name="Rechthoek 8">
            <a:extLst>
              <a:ext uri="{FF2B5EF4-FFF2-40B4-BE49-F238E27FC236}">
                <a16:creationId xmlns:a16="http://schemas.microsoft.com/office/drawing/2014/main" id="{9C6E8909-979C-7F33-52CD-E24C50F6ECB8}"/>
              </a:ext>
            </a:extLst>
          </p:cNvPr>
          <p:cNvSpPr/>
          <p:nvPr/>
        </p:nvSpPr>
        <p:spPr>
          <a:xfrm>
            <a:off x="453404"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Waarden</a:t>
            </a:r>
          </a:p>
        </p:txBody>
      </p:sp>
      <p:sp>
        <p:nvSpPr>
          <p:cNvPr id="10" name="Rechthoek 9">
            <a:extLst>
              <a:ext uri="{FF2B5EF4-FFF2-40B4-BE49-F238E27FC236}">
                <a16:creationId xmlns:a16="http://schemas.microsoft.com/office/drawing/2014/main" id="{74B9F972-3A4E-2FB5-E1EB-8AEC7B744356}"/>
              </a:ext>
            </a:extLst>
          </p:cNvPr>
          <p:cNvSpPr/>
          <p:nvPr/>
        </p:nvSpPr>
        <p:spPr>
          <a:xfrm>
            <a:off x="453403" y="215469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Vertrouwen</a:t>
            </a:r>
          </a:p>
        </p:txBody>
      </p:sp>
      <p:sp>
        <p:nvSpPr>
          <p:cNvPr id="11" name="Rechthoek 10">
            <a:extLst>
              <a:ext uri="{FF2B5EF4-FFF2-40B4-BE49-F238E27FC236}">
                <a16:creationId xmlns:a16="http://schemas.microsoft.com/office/drawing/2014/main" id="{D80AC662-B29A-C5A4-195F-1D8913DFC0CC}"/>
              </a:ext>
            </a:extLst>
          </p:cNvPr>
          <p:cNvSpPr/>
          <p:nvPr/>
        </p:nvSpPr>
        <p:spPr>
          <a:xfrm>
            <a:off x="453403" y="4169830"/>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onderdeel van de natuur</a:t>
            </a:r>
          </a:p>
        </p:txBody>
      </p:sp>
      <p:sp>
        <p:nvSpPr>
          <p:cNvPr id="12" name="Rechthoek 11">
            <a:extLst>
              <a:ext uri="{FF2B5EF4-FFF2-40B4-BE49-F238E27FC236}">
                <a16:creationId xmlns:a16="http://schemas.microsoft.com/office/drawing/2014/main" id="{A429CF52-030E-2B39-B49E-AC9FB8AA3E48}"/>
              </a:ext>
            </a:extLst>
          </p:cNvPr>
          <p:cNvSpPr/>
          <p:nvPr/>
        </p:nvSpPr>
        <p:spPr>
          <a:xfrm>
            <a:off x="453403" y="3037241"/>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sociaal wezen</a:t>
            </a:r>
          </a:p>
        </p:txBody>
      </p:sp>
      <p:sp>
        <p:nvSpPr>
          <p:cNvPr id="13" name="Rechthoek 12">
            <a:extLst>
              <a:ext uri="{FF2B5EF4-FFF2-40B4-BE49-F238E27FC236}">
                <a16:creationId xmlns:a16="http://schemas.microsoft.com/office/drawing/2014/main" id="{31F49599-9F1C-A78F-389D-40CD5DB32A8F}"/>
              </a:ext>
            </a:extLst>
          </p:cNvPr>
          <p:cNvSpPr/>
          <p:nvPr/>
        </p:nvSpPr>
        <p:spPr>
          <a:xfrm>
            <a:off x="9724592"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Beleid</a:t>
            </a:r>
          </a:p>
        </p:txBody>
      </p:sp>
      <p:sp>
        <p:nvSpPr>
          <p:cNvPr id="14" name="Rechthoek 13">
            <a:extLst>
              <a:ext uri="{FF2B5EF4-FFF2-40B4-BE49-F238E27FC236}">
                <a16:creationId xmlns:a16="http://schemas.microsoft.com/office/drawing/2014/main" id="{5BA32411-7EFC-21F2-4CBE-F1F5D8C51426}"/>
              </a:ext>
            </a:extLst>
          </p:cNvPr>
          <p:cNvSpPr/>
          <p:nvPr/>
        </p:nvSpPr>
        <p:spPr>
          <a:xfrm>
            <a:off x="9724592" y="215973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Wetten, verordeningen</a:t>
            </a:r>
          </a:p>
        </p:txBody>
      </p:sp>
      <p:sp>
        <p:nvSpPr>
          <p:cNvPr id="15" name="Rechthoek 14">
            <a:extLst>
              <a:ext uri="{FF2B5EF4-FFF2-40B4-BE49-F238E27FC236}">
                <a16:creationId xmlns:a16="http://schemas.microsoft.com/office/drawing/2014/main" id="{CE406AE8-4467-E2D5-1C8E-EB67510D3B05}"/>
              </a:ext>
            </a:extLst>
          </p:cNvPr>
          <p:cNvSpPr/>
          <p:nvPr/>
        </p:nvSpPr>
        <p:spPr>
          <a:xfrm>
            <a:off x="9724592" y="304608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Normen, regels, handhaving</a:t>
            </a:r>
          </a:p>
        </p:txBody>
      </p:sp>
      <p:sp>
        <p:nvSpPr>
          <p:cNvPr id="16" name="Rechthoek 15">
            <a:extLst>
              <a:ext uri="{FF2B5EF4-FFF2-40B4-BE49-F238E27FC236}">
                <a16:creationId xmlns:a16="http://schemas.microsoft.com/office/drawing/2014/main" id="{F33083F9-D00D-D66D-547F-1E42F0441364}"/>
              </a:ext>
            </a:extLst>
          </p:cNvPr>
          <p:cNvSpPr/>
          <p:nvPr/>
        </p:nvSpPr>
        <p:spPr>
          <a:xfrm>
            <a:off x="9724591" y="397160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Protocollen, procedures</a:t>
            </a:r>
          </a:p>
        </p:txBody>
      </p:sp>
      <p:sp>
        <p:nvSpPr>
          <p:cNvPr id="17" name="Rechthoek 16">
            <a:extLst>
              <a:ext uri="{FF2B5EF4-FFF2-40B4-BE49-F238E27FC236}">
                <a16:creationId xmlns:a16="http://schemas.microsoft.com/office/drawing/2014/main" id="{A5AEFC45-2710-B917-ED20-61B573684A99}"/>
              </a:ext>
            </a:extLst>
          </p:cNvPr>
          <p:cNvSpPr/>
          <p:nvPr/>
        </p:nvSpPr>
        <p:spPr>
          <a:xfrm>
            <a:off x="9724591" y="489712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Statistieken, dossiers</a:t>
            </a:r>
          </a:p>
        </p:txBody>
      </p:sp>
      <p:sp>
        <p:nvSpPr>
          <p:cNvPr id="18" name="Rechthoek 17">
            <a:extLst>
              <a:ext uri="{FF2B5EF4-FFF2-40B4-BE49-F238E27FC236}">
                <a16:creationId xmlns:a16="http://schemas.microsoft.com/office/drawing/2014/main" id="{3C6C4942-C580-0D92-E310-CEF0C820D5AE}"/>
              </a:ext>
            </a:extLst>
          </p:cNvPr>
          <p:cNvSpPr/>
          <p:nvPr/>
        </p:nvSpPr>
        <p:spPr>
          <a:xfrm>
            <a:off x="2408597" y="2941096"/>
            <a:ext cx="715965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Omgevingsvraagstukken</a:t>
            </a:r>
          </a:p>
        </p:txBody>
      </p:sp>
    </p:spTree>
    <p:extLst>
      <p:ext uri="{BB962C8B-B14F-4D97-AF65-F5344CB8AC3E}">
        <p14:creationId xmlns:p14="http://schemas.microsoft.com/office/powerpoint/2010/main" val="219193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B2D20-655F-FA52-CA95-F6817BDE9FE6}"/>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7CA08CD5-4791-BAA3-34ED-AAE5FE98F4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ep 2">
            <a:extLst>
              <a:ext uri="{FF2B5EF4-FFF2-40B4-BE49-F238E27FC236}">
                <a16:creationId xmlns:a16="http://schemas.microsoft.com/office/drawing/2014/main" id="{17FF6CBA-2CCC-F214-2A9A-35B187990872}"/>
              </a:ext>
            </a:extLst>
          </p:cNvPr>
          <p:cNvGrpSpPr/>
          <p:nvPr/>
        </p:nvGrpSpPr>
        <p:grpSpPr>
          <a:xfrm>
            <a:off x="74645" y="131635"/>
            <a:ext cx="11945351" cy="769540"/>
            <a:chOff x="746630" y="131635"/>
            <a:chExt cx="11810820" cy="769540"/>
          </a:xfrm>
        </p:grpSpPr>
        <p:sp>
          <p:nvSpPr>
            <p:cNvPr id="4" name="Rechthoek 3">
              <a:extLst>
                <a:ext uri="{FF2B5EF4-FFF2-40B4-BE49-F238E27FC236}">
                  <a16:creationId xmlns:a16="http://schemas.microsoft.com/office/drawing/2014/main" id="{7B5F11EB-43E5-B389-519B-86B5D415AE71}"/>
                </a:ext>
              </a:extLst>
            </p:cNvPr>
            <p:cNvSpPr/>
            <p:nvPr/>
          </p:nvSpPr>
          <p:spPr>
            <a:xfrm>
              <a:off x="8573733" y="131635"/>
              <a:ext cx="398371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Systeemwereld</a:t>
              </a:r>
            </a:p>
          </p:txBody>
        </p:sp>
        <p:sp>
          <p:nvSpPr>
            <p:cNvPr id="5" name="Rechthoek 4">
              <a:extLst>
                <a:ext uri="{FF2B5EF4-FFF2-40B4-BE49-F238E27FC236}">
                  <a16:creationId xmlns:a16="http://schemas.microsoft.com/office/drawing/2014/main" id="{F1BFE416-3BB3-C836-CBB5-E191822D211F}"/>
                </a:ext>
              </a:extLst>
            </p:cNvPr>
            <p:cNvSpPr/>
            <p:nvPr/>
          </p:nvSpPr>
          <p:spPr>
            <a:xfrm>
              <a:off x="746630" y="131734"/>
              <a:ext cx="3130722"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Leefwereld</a:t>
              </a:r>
            </a:p>
          </p:txBody>
        </p:sp>
      </p:grpSp>
      <p:sp>
        <p:nvSpPr>
          <p:cNvPr id="9" name="Rechthoek 8">
            <a:extLst>
              <a:ext uri="{FF2B5EF4-FFF2-40B4-BE49-F238E27FC236}">
                <a16:creationId xmlns:a16="http://schemas.microsoft.com/office/drawing/2014/main" id="{BF903E91-0D57-C594-11A3-1C0D972DC6DD}"/>
              </a:ext>
            </a:extLst>
          </p:cNvPr>
          <p:cNvSpPr/>
          <p:nvPr/>
        </p:nvSpPr>
        <p:spPr>
          <a:xfrm>
            <a:off x="453404"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Waarden</a:t>
            </a:r>
          </a:p>
        </p:txBody>
      </p:sp>
      <p:sp>
        <p:nvSpPr>
          <p:cNvPr id="10" name="Rechthoek 9">
            <a:extLst>
              <a:ext uri="{FF2B5EF4-FFF2-40B4-BE49-F238E27FC236}">
                <a16:creationId xmlns:a16="http://schemas.microsoft.com/office/drawing/2014/main" id="{0F209B22-8DD4-4301-1282-431E04C9F1B2}"/>
              </a:ext>
            </a:extLst>
          </p:cNvPr>
          <p:cNvSpPr/>
          <p:nvPr/>
        </p:nvSpPr>
        <p:spPr>
          <a:xfrm>
            <a:off x="453403" y="215469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Vertrouwen</a:t>
            </a:r>
          </a:p>
        </p:txBody>
      </p:sp>
      <p:sp>
        <p:nvSpPr>
          <p:cNvPr id="11" name="Rechthoek 10">
            <a:extLst>
              <a:ext uri="{FF2B5EF4-FFF2-40B4-BE49-F238E27FC236}">
                <a16:creationId xmlns:a16="http://schemas.microsoft.com/office/drawing/2014/main" id="{A72D8E6D-F18D-F097-3A6B-04558A12135B}"/>
              </a:ext>
            </a:extLst>
          </p:cNvPr>
          <p:cNvSpPr/>
          <p:nvPr/>
        </p:nvSpPr>
        <p:spPr>
          <a:xfrm>
            <a:off x="453403" y="4169830"/>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onderdeel van de natuur</a:t>
            </a:r>
          </a:p>
        </p:txBody>
      </p:sp>
      <p:sp>
        <p:nvSpPr>
          <p:cNvPr id="12" name="Rechthoek 11">
            <a:extLst>
              <a:ext uri="{FF2B5EF4-FFF2-40B4-BE49-F238E27FC236}">
                <a16:creationId xmlns:a16="http://schemas.microsoft.com/office/drawing/2014/main" id="{14977AD4-E093-44C9-7F63-439CCFF288D0}"/>
              </a:ext>
            </a:extLst>
          </p:cNvPr>
          <p:cNvSpPr/>
          <p:nvPr/>
        </p:nvSpPr>
        <p:spPr>
          <a:xfrm>
            <a:off x="453403" y="3037241"/>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sociaal wezen</a:t>
            </a:r>
          </a:p>
        </p:txBody>
      </p:sp>
      <p:sp>
        <p:nvSpPr>
          <p:cNvPr id="13" name="Rechthoek 12">
            <a:extLst>
              <a:ext uri="{FF2B5EF4-FFF2-40B4-BE49-F238E27FC236}">
                <a16:creationId xmlns:a16="http://schemas.microsoft.com/office/drawing/2014/main" id="{72ED542C-F02D-B3D7-C601-4854DCA210FC}"/>
              </a:ext>
            </a:extLst>
          </p:cNvPr>
          <p:cNvSpPr/>
          <p:nvPr/>
        </p:nvSpPr>
        <p:spPr>
          <a:xfrm>
            <a:off x="9724592"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Beleid</a:t>
            </a:r>
          </a:p>
        </p:txBody>
      </p:sp>
      <p:sp>
        <p:nvSpPr>
          <p:cNvPr id="14" name="Rechthoek 13">
            <a:extLst>
              <a:ext uri="{FF2B5EF4-FFF2-40B4-BE49-F238E27FC236}">
                <a16:creationId xmlns:a16="http://schemas.microsoft.com/office/drawing/2014/main" id="{074CBB73-86E5-3097-1E5F-069CC6E2321B}"/>
              </a:ext>
            </a:extLst>
          </p:cNvPr>
          <p:cNvSpPr/>
          <p:nvPr/>
        </p:nvSpPr>
        <p:spPr>
          <a:xfrm>
            <a:off x="9724592" y="215973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Wetten, verordeningen</a:t>
            </a:r>
          </a:p>
        </p:txBody>
      </p:sp>
      <p:sp>
        <p:nvSpPr>
          <p:cNvPr id="15" name="Rechthoek 14">
            <a:extLst>
              <a:ext uri="{FF2B5EF4-FFF2-40B4-BE49-F238E27FC236}">
                <a16:creationId xmlns:a16="http://schemas.microsoft.com/office/drawing/2014/main" id="{4CCBC505-E018-D3BC-C409-14A577D3FCD8}"/>
              </a:ext>
            </a:extLst>
          </p:cNvPr>
          <p:cNvSpPr/>
          <p:nvPr/>
        </p:nvSpPr>
        <p:spPr>
          <a:xfrm>
            <a:off x="9724592" y="304608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Normen, regels, handhaving</a:t>
            </a:r>
          </a:p>
        </p:txBody>
      </p:sp>
      <p:sp>
        <p:nvSpPr>
          <p:cNvPr id="16" name="Rechthoek 15">
            <a:extLst>
              <a:ext uri="{FF2B5EF4-FFF2-40B4-BE49-F238E27FC236}">
                <a16:creationId xmlns:a16="http://schemas.microsoft.com/office/drawing/2014/main" id="{4DE6B5BB-CBA6-4114-CDB6-FC939FDBCD0E}"/>
              </a:ext>
            </a:extLst>
          </p:cNvPr>
          <p:cNvSpPr/>
          <p:nvPr/>
        </p:nvSpPr>
        <p:spPr>
          <a:xfrm>
            <a:off x="9724591" y="397160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Protocollen, procedures</a:t>
            </a:r>
          </a:p>
        </p:txBody>
      </p:sp>
      <p:sp>
        <p:nvSpPr>
          <p:cNvPr id="17" name="Rechthoek 16">
            <a:extLst>
              <a:ext uri="{FF2B5EF4-FFF2-40B4-BE49-F238E27FC236}">
                <a16:creationId xmlns:a16="http://schemas.microsoft.com/office/drawing/2014/main" id="{0012E8BB-B778-E610-B32A-CB2F3178C9A0}"/>
              </a:ext>
            </a:extLst>
          </p:cNvPr>
          <p:cNvSpPr/>
          <p:nvPr/>
        </p:nvSpPr>
        <p:spPr>
          <a:xfrm>
            <a:off x="9724591" y="489712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Statistieken, dossiers</a:t>
            </a:r>
          </a:p>
        </p:txBody>
      </p:sp>
      <p:sp>
        <p:nvSpPr>
          <p:cNvPr id="2" name="Rechthoek 1">
            <a:extLst>
              <a:ext uri="{FF2B5EF4-FFF2-40B4-BE49-F238E27FC236}">
                <a16:creationId xmlns:a16="http://schemas.microsoft.com/office/drawing/2014/main" id="{57717990-3606-0C7C-6F6F-03F6A954C9B1}"/>
              </a:ext>
            </a:extLst>
          </p:cNvPr>
          <p:cNvSpPr/>
          <p:nvPr/>
        </p:nvSpPr>
        <p:spPr>
          <a:xfrm>
            <a:off x="2408597" y="2941096"/>
            <a:ext cx="715965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Omgevingsvraagstukken</a:t>
            </a:r>
          </a:p>
        </p:txBody>
      </p:sp>
    </p:spTree>
    <p:extLst>
      <p:ext uri="{BB962C8B-B14F-4D97-AF65-F5344CB8AC3E}">
        <p14:creationId xmlns:p14="http://schemas.microsoft.com/office/powerpoint/2010/main" val="21939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0088-A267-61FB-ECC7-4B9CB70C5E57}"/>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D422D579-1FAF-816C-62A4-F5575002F8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DD59F4E6-AEAD-3136-D49A-D58BE74C78DD}"/>
              </a:ext>
            </a:extLst>
          </p:cNvPr>
          <p:cNvSpPr/>
          <p:nvPr/>
        </p:nvSpPr>
        <p:spPr>
          <a:xfrm>
            <a:off x="2014020" y="594303"/>
            <a:ext cx="7734749" cy="123712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Systeemwereld</a:t>
            </a:r>
            <a:b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(instrumentele en strategische rationaliteit)</a:t>
            </a:r>
          </a:p>
        </p:txBody>
      </p:sp>
      <p:sp>
        <p:nvSpPr>
          <p:cNvPr id="4" name="Rechthoek 3">
            <a:extLst>
              <a:ext uri="{FF2B5EF4-FFF2-40B4-BE49-F238E27FC236}">
                <a16:creationId xmlns:a16="http://schemas.microsoft.com/office/drawing/2014/main" id="{5EACA345-133E-7516-85FA-9DA50175FEFC}"/>
              </a:ext>
            </a:extLst>
          </p:cNvPr>
          <p:cNvSpPr/>
          <p:nvPr/>
        </p:nvSpPr>
        <p:spPr>
          <a:xfrm>
            <a:off x="2014020" y="4725237"/>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Leefwereld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(communicatieve rationaliteit)</a:t>
            </a:r>
          </a:p>
        </p:txBody>
      </p:sp>
      <p:cxnSp>
        <p:nvCxnSpPr>
          <p:cNvPr id="7" name="Rechte verbindingslijn met pijl 6">
            <a:extLst>
              <a:ext uri="{FF2B5EF4-FFF2-40B4-BE49-F238E27FC236}">
                <a16:creationId xmlns:a16="http://schemas.microsoft.com/office/drawing/2014/main" id="{85CD2483-7E27-67F2-FAE1-7858C6F0625D}"/>
              </a:ext>
            </a:extLst>
          </p:cNvPr>
          <p:cNvCxnSpPr/>
          <p:nvPr/>
        </p:nvCxnSpPr>
        <p:spPr>
          <a:xfrm>
            <a:off x="5811973" y="1831432"/>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Rechte verbindingslijn met pijl 8">
            <a:extLst>
              <a:ext uri="{FF2B5EF4-FFF2-40B4-BE49-F238E27FC236}">
                <a16:creationId xmlns:a16="http://schemas.microsoft.com/office/drawing/2014/main" id="{E816D259-950B-1B5B-A553-C83B93538577}"/>
              </a:ext>
            </a:extLst>
          </p:cNvPr>
          <p:cNvCxnSpPr/>
          <p:nvPr/>
        </p:nvCxnSpPr>
        <p:spPr>
          <a:xfrm>
            <a:off x="6866223" y="1831432"/>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5" name="Afbeelding 14">
            <a:extLst>
              <a:ext uri="{FF2B5EF4-FFF2-40B4-BE49-F238E27FC236}">
                <a16:creationId xmlns:a16="http://schemas.microsoft.com/office/drawing/2014/main" id="{1DF1C26E-3E01-9B42-930C-6759FB490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9429" y="1916324"/>
            <a:ext cx="1753323" cy="1362010"/>
          </a:xfrm>
          <a:prstGeom prst="rect">
            <a:avLst/>
          </a:prstGeom>
        </p:spPr>
      </p:pic>
      <p:pic>
        <p:nvPicPr>
          <p:cNvPr id="10" name="Afbeelding 9">
            <a:extLst>
              <a:ext uri="{FF2B5EF4-FFF2-40B4-BE49-F238E27FC236}">
                <a16:creationId xmlns:a16="http://schemas.microsoft.com/office/drawing/2014/main" id="{E4D13345-7212-2E85-4D95-4DE2214467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0758" y="2009623"/>
            <a:ext cx="2104767" cy="1887275"/>
          </a:xfrm>
          <a:prstGeom prst="rect">
            <a:avLst/>
          </a:prstGeom>
        </p:spPr>
      </p:pic>
      <p:sp>
        <p:nvSpPr>
          <p:cNvPr id="5" name="Tekstvak 4">
            <a:extLst>
              <a:ext uri="{FF2B5EF4-FFF2-40B4-BE49-F238E27FC236}">
                <a16:creationId xmlns:a16="http://schemas.microsoft.com/office/drawing/2014/main" id="{E593CEE1-6638-9817-978C-AD2A4D7F3AEF}"/>
              </a:ext>
            </a:extLst>
          </p:cNvPr>
          <p:cNvSpPr txBox="1"/>
          <p:nvPr/>
        </p:nvSpPr>
        <p:spPr>
          <a:xfrm>
            <a:off x="166932" y="6485430"/>
            <a:ext cx="58783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Vrij naar Jürgen Habermas (1981) </a:t>
            </a: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Theorie van het communicatieve handelen</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Rechthoek 7">
            <a:extLst>
              <a:ext uri="{FF2B5EF4-FFF2-40B4-BE49-F238E27FC236}">
                <a16:creationId xmlns:a16="http://schemas.microsoft.com/office/drawing/2014/main" id="{2C792AF5-E5D9-6239-F6B9-3112402CA79A}"/>
              </a:ext>
            </a:extLst>
          </p:cNvPr>
          <p:cNvSpPr/>
          <p:nvPr/>
        </p:nvSpPr>
        <p:spPr>
          <a:xfrm>
            <a:off x="8065525" y="3490104"/>
            <a:ext cx="3942004" cy="23046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Handelingen zijn gericht op wederzijds begrip en overeenstemming.</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Sociale integratie: Wordt bereikt door gemeenschappelijke betekenissen en waarden.</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Culturele reproductie: Overdracht van normen, waarden en tradities.</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hthoek 10">
            <a:extLst>
              <a:ext uri="{FF2B5EF4-FFF2-40B4-BE49-F238E27FC236}">
                <a16:creationId xmlns:a16="http://schemas.microsoft.com/office/drawing/2014/main" id="{C51ECC7A-B752-A627-41E8-70DF176A2BBE}"/>
              </a:ext>
            </a:extLst>
          </p:cNvPr>
          <p:cNvSpPr/>
          <p:nvPr/>
        </p:nvSpPr>
        <p:spPr>
          <a:xfrm>
            <a:off x="441153" y="1651439"/>
            <a:ext cx="3942004" cy="22267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Handelingen zijn gericht op efficiëntie en doelbereiking.</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Systeemintegratie: Wordt bereikt door formele structuren en mechanismen zoals markten en bureaucratieën.</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Functionele vereisten: Zoals productie, administratie en regulering.</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3" name="Rechte verbindingslijn met pijl 12">
            <a:extLst>
              <a:ext uri="{FF2B5EF4-FFF2-40B4-BE49-F238E27FC236}">
                <a16:creationId xmlns:a16="http://schemas.microsoft.com/office/drawing/2014/main" id="{E5AAC2EC-59EA-7546-65AB-72C6C7822177}"/>
              </a:ext>
            </a:extLst>
          </p:cNvPr>
          <p:cNvCxnSpPr>
            <a:cxnSpLocks/>
          </p:cNvCxnSpPr>
          <p:nvPr/>
        </p:nvCxnSpPr>
        <p:spPr>
          <a:xfrm>
            <a:off x="2099385" y="2230017"/>
            <a:ext cx="737119"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4EBC4B8F-30BE-B91E-E018-9FAE0DF7828C}"/>
              </a:ext>
            </a:extLst>
          </p:cNvPr>
          <p:cNvSpPr txBox="1"/>
          <p:nvPr/>
        </p:nvSpPr>
        <p:spPr>
          <a:xfrm>
            <a:off x="2836504" y="2041078"/>
            <a:ext cx="9073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0000"/>
                </a:solidFill>
                <a:effectLst/>
                <a:uLnTx/>
                <a:uFillTx/>
                <a:latin typeface="Calibri" panose="020F0502020204030204"/>
                <a:ea typeface="+mn-ea"/>
                <a:cs typeface="+mn-cs"/>
              </a:rPr>
              <a:t>opgaven</a:t>
            </a:r>
          </a:p>
        </p:txBody>
      </p:sp>
    </p:spTree>
    <p:extLst>
      <p:ext uri="{BB962C8B-B14F-4D97-AF65-F5344CB8AC3E}">
        <p14:creationId xmlns:p14="http://schemas.microsoft.com/office/powerpoint/2010/main" val="24309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1000"/>
                                        <p:tgtEl>
                                          <p:spTgt spid="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500"/>
                            </p:stCondLst>
                            <p:childTnLst>
                              <p:par>
                                <p:cTn id="28" presetID="42" presetClass="path" presetSubtype="0" accel="50000" decel="50000" fill="hold" nodeType="afterEffect">
                                  <p:stCondLst>
                                    <p:cond delay="0"/>
                                  </p:stCondLst>
                                  <p:childTnLst>
                                    <p:animMotion origin="layout" path="M -8.33333E-7 -2.22222E-6 L -8.33333E-7 0.25 " pathEditMode="relative" rAng="0" ptsTypes="AA">
                                      <p:cBhvr>
                                        <p:cTn id="29" dur="2000" fill="hold"/>
                                        <p:tgtEl>
                                          <p:spTgt spid="15"/>
                                        </p:tgtEl>
                                        <p:attrNameLst>
                                          <p:attrName>ppt_x</p:attrName>
                                          <p:attrName>ppt_y</p:attrName>
                                        </p:attrNameLst>
                                      </p:cBhvr>
                                      <p:rCtr x="0" y="12500"/>
                                    </p:animMotion>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7E0471E3-BBE3-8C5D-0F40-09A4508F80BE}"/>
              </a:ext>
            </a:extLst>
          </p:cNvPr>
          <p:cNvCxnSpPr/>
          <p:nvPr/>
        </p:nvCxnSpPr>
        <p:spPr>
          <a:xfrm>
            <a:off x="2065867" y="3429000"/>
            <a:ext cx="7574844" cy="0"/>
          </a:xfrm>
          <a:prstGeom prst="line">
            <a:avLst/>
          </a:prstGeom>
          <a:ln w="3810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Tekstvak 3">
            <a:extLst>
              <a:ext uri="{FF2B5EF4-FFF2-40B4-BE49-F238E27FC236}">
                <a16:creationId xmlns:a16="http://schemas.microsoft.com/office/drawing/2014/main" id="{620CB5FB-335C-E926-A93A-81017E7F071A}"/>
              </a:ext>
            </a:extLst>
          </p:cNvPr>
          <p:cNvSpPr txBox="1"/>
          <p:nvPr/>
        </p:nvSpPr>
        <p:spPr>
          <a:xfrm>
            <a:off x="2033320" y="778934"/>
            <a:ext cx="1143646" cy="369332"/>
          </a:xfrm>
          <a:prstGeom prst="rect">
            <a:avLst/>
          </a:prstGeom>
          <a:noFill/>
        </p:spPr>
        <p:txBody>
          <a:bodyPr wrap="none" rtlCol="0">
            <a:spAutoFit/>
          </a:bodyPr>
          <a:lstStyle/>
          <a:p>
            <a:r>
              <a:rPr lang="nl-NL" b="1" dirty="0"/>
              <a:t>Processen</a:t>
            </a:r>
          </a:p>
        </p:txBody>
      </p:sp>
      <p:sp>
        <p:nvSpPr>
          <p:cNvPr id="5" name="Tekstvak 4">
            <a:extLst>
              <a:ext uri="{FF2B5EF4-FFF2-40B4-BE49-F238E27FC236}">
                <a16:creationId xmlns:a16="http://schemas.microsoft.com/office/drawing/2014/main" id="{564CC93A-19EC-E534-C8A6-CEF9CE64F04F}"/>
              </a:ext>
            </a:extLst>
          </p:cNvPr>
          <p:cNvSpPr txBox="1"/>
          <p:nvPr/>
        </p:nvSpPr>
        <p:spPr>
          <a:xfrm>
            <a:off x="2033320" y="3059668"/>
            <a:ext cx="752129" cy="369332"/>
          </a:xfrm>
          <a:prstGeom prst="rect">
            <a:avLst/>
          </a:prstGeom>
          <a:noFill/>
        </p:spPr>
        <p:txBody>
          <a:bodyPr wrap="none" rtlCol="0">
            <a:spAutoFit/>
          </a:bodyPr>
          <a:lstStyle/>
          <a:p>
            <a:r>
              <a:rPr lang="nl-NL" dirty="0"/>
              <a:t>Chaos</a:t>
            </a:r>
          </a:p>
        </p:txBody>
      </p:sp>
      <p:sp>
        <p:nvSpPr>
          <p:cNvPr id="6" name="Tekstvak 5">
            <a:extLst>
              <a:ext uri="{FF2B5EF4-FFF2-40B4-BE49-F238E27FC236}">
                <a16:creationId xmlns:a16="http://schemas.microsoft.com/office/drawing/2014/main" id="{1FAAF17A-472C-8383-1635-B4C1D5F6E332}"/>
              </a:ext>
            </a:extLst>
          </p:cNvPr>
          <p:cNvSpPr txBox="1"/>
          <p:nvPr/>
        </p:nvSpPr>
        <p:spPr>
          <a:xfrm>
            <a:off x="8877033" y="3059668"/>
            <a:ext cx="651204" cy="369332"/>
          </a:xfrm>
          <a:prstGeom prst="rect">
            <a:avLst/>
          </a:prstGeom>
          <a:noFill/>
        </p:spPr>
        <p:txBody>
          <a:bodyPr wrap="none" rtlCol="0">
            <a:spAutoFit/>
          </a:bodyPr>
          <a:lstStyle/>
          <a:p>
            <a:r>
              <a:rPr lang="nl-NL" dirty="0"/>
              <a:t>Orde</a:t>
            </a:r>
          </a:p>
        </p:txBody>
      </p:sp>
      <p:sp>
        <p:nvSpPr>
          <p:cNvPr id="7" name="Bijschrift: pijl-omhoog 6">
            <a:extLst>
              <a:ext uri="{FF2B5EF4-FFF2-40B4-BE49-F238E27FC236}">
                <a16:creationId xmlns:a16="http://schemas.microsoft.com/office/drawing/2014/main" id="{4477E894-56F9-12D5-9388-A2D1E4C67AB7}"/>
              </a:ext>
            </a:extLst>
          </p:cNvPr>
          <p:cNvSpPr/>
          <p:nvPr/>
        </p:nvSpPr>
        <p:spPr>
          <a:xfrm>
            <a:off x="4730044" y="3451578"/>
            <a:ext cx="2032000" cy="767642"/>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Complexiteit</a:t>
            </a:r>
          </a:p>
        </p:txBody>
      </p:sp>
      <p:sp>
        <p:nvSpPr>
          <p:cNvPr id="8" name="Tekstvak 7">
            <a:extLst>
              <a:ext uri="{FF2B5EF4-FFF2-40B4-BE49-F238E27FC236}">
                <a16:creationId xmlns:a16="http://schemas.microsoft.com/office/drawing/2014/main" id="{C444BCE0-0B18-D501-7ED1-0E9A0E751BB8}"/>
              </a:ext>
            </a:extLst>
          </p:cNvPr>
          <p:cNvSpPr txBox="1"/>
          <p:nvPr/>
        </p:nvSpPr>
        <p:spPr>
          <a:xfrm>
            <a:off x="5169668" y="4583289"/>
            <a:ext cx="1152751" cy="646331"/>
          </a:xfrm>
          <a:prstGeom prst="rect">
            <a:avLst/>
          </a:prstGeom>
          <a:noFill/>
        </p:spPr>
        <p:txBody>
          <a:bodyPr wrap="none" rtlCol="0">
            <a:spAutoFit/>
          </a:bodyPr>
          <a:lstStyle/>
          <a:p>
            <a:pPr algn="ctr"/>
            <a:r>
              <a:rPr lang="nl-NL" dirty="0"/>
              <a:t>adapteren</a:t>
            </a:r>
          </a:p>
          <a:p>
            <a:pPr algn="ctr"/>
            <a:r>
              <a:rPr lang="nl-NL" dirty="0"/>
              <a:t>leren</a:t>
            </a:r>
          </a:p>
        </p:txBody>
      </p:sp>
    </p:spTree>
    <p:extLst>
      <p:ext uri="{BB962C8B-B14F-4D97-AF65-F5344CB8AC3E}">
        <p14:creationId xmlns:p14="http://schemas.microsoft.com/office/powerpoint/2010/main" val="3166530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A2668F9-1162-C1C5-6498-5A6F2BB32A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5" name="Afbeelding 4">
            <a:extLst>
              <a:ext uri="{FF2B5EF4-FFF2-40B4-BE49-F238E27FC236}">
                <a16:creationId xmlns:a16="http://schemas.microsoft.com/office/drawing/2014/main" id="{5CD099AD-8672-FA75-6766-62DDA0A060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6" name="Rechthoek 5">
            <a:extLst>
              <a:ext uri="{FF2B5EF4-FFF2-40B4-BE49-F238E27FC236}">
                <a16:creationId xmlns:a16="http://schemas.microsoft.com/office/drawing/2014/main" id="{4652D889-9023-120F-56F2-55BA8FA58408}"/>
              </a:ext>
            </a:extLst>
          </p:cNvPr>
          <p:cNvSpPr/>
          <p:nvPr/>
        </p:nvSpPr>
        <p:spPr>
          <a:xfrm>
            <a:off x="923734" y="924605"/>
            <a:ext cx="3918857" cy="56052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Beheer en onderhoud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Funderingsherstel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Kabels en leidingen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Bodemsanering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Sociale domein (m.n. WMO, Participatiewet en Jeugdwet)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Mobiliteit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modal</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split, parkeren, verkeersveiligheid,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Energietransitie (opwek en warmte)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Vergroten aanbod woningen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Isolatie en verbetering woningen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Meer waterberging en groen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Verminderen (energie)armoede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Positieve gezondheid (fysiek en mentaal)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Vergroten sociale veiligheid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Water en bodem sturend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Et cetera</a:t>
            </a:r>
          </a:p>
        </p:txBody>
      </p:sp>
      <p:sp>
        <p:nvSpPr>
          <p:cNvPr id="7" name="Rechthoek 6">
            <a:extLst>
              <a:ext uri="{FF2B5EF4-FFF2-40B4-BE49-F238E27FC236}">
                <a16:creationId xmlns:a16="http://schemas.microsoft.com/office/drawing/2014/main" id="{47F56D4C-F065-ACB8-79CD-42F51BDF28E3}"/>
              </a:ext>
            </a:extLst>
          </p:cNvPr>
          <p:cNvSpPr/>
          <p:nvPr/>
        </p:nvSpPr>
        <p:spPr>
          <a:xfrm>
            <a:off x="7128596" y="971256"/>
            <a:ext cx="3918857" cy="4944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Verminderen uitstoot broeikasgassen (o.a. veen)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Tegengaan bodemdaling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Korte ketens voedselproductie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Gezonde bodem, gezonde voeding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Aanpak stikstofvraagstuk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Realiseren KRW-doelen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Van fossiele brandstof naar energie uit hernieuwbare bronnen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Vergroten biodiversiteit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Landschapsbeheer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Water en bodem sturend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Voorzieningen op peil (o.a. scholen)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Recreatie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Vitaliteit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Et cetera</a:t>
            </a:r>
          </a:p>
        </p:txBody>
      </p:sp>
      <p:sp>
        <p:nvSpPr>
          <p:cNvPr id="8" name="Rechthoek 7">
            <a:extLst>
              <a:ext uri="{FF2B5EF4-FFF2-40B4-BE49-F238E27FC236}">
                <a16:creationId xmlns:a16="http://schemas.microsoft.com/office/drawing/2014/main" id="{8119D25E-B6BD-4AD8-DE67-4DE77AC19F4D}"/>
              </a:ext>
            </a:extLst>
          </p:cNvPr>
          <p:cNvSpPr/>
          <p:nvPr/>
        </p:nvSpPr>
        <p:spPr>
          <a:xfrm>
            <a:off x="1713723" y="542053"/>
            <a:ext cx="2276669" cy="58782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Stedelijk gebied</a:t>
            </a:r>
          </a:p>
        </p:txBody>
      </p:sp>
      <p:sp>
        <p:nvSpPr>
          <p:cNvPr id="9" name="Rechthoek 8">
            <a:extLst>
              <a:ext uri="{FF2B5EF4-FFF2-40B4-BE49-F238E27FC236}">
                <a16:creationId xmlns:a16="http://schemas.microsoft.com/office/drawing/2014/main" id="{EC8FE70E-F624-5E77-1B6E-1A2835294709}"/>
              </a:ext>
            </a:extLst>
          </p:cNvPr>
          <p:cNvSpPr/>
          <p:nvPr/>
        </p:nvSpPr>
        <p:spPr>
          <a:xfrm>
            <a:off x="7996341" y="532720"/>
            <a:ext cx="2276669" cy="58782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Landelijk gebied</a:t>
            </a:r>
          </a:p>
        </p:txBody>
      </p:sp>
      <p:sp>
        <p:nvSpPr>
          <p:cNvPr id="10" name="Pijl: links/rechts 9">
            <a:extLst>
              <a:ext uri="{FF2B5EF4-FFF2-40B4-BE49-F238E27FC236}">
                <a16:creationId xmlns:a16="http://schemas.microsoft.com/office/drawing/2014/main" id="{F183E08D-C802-998C-F194-1234493784C8}"/>
              </a:ext>
            </a:extLst>
          </p:cNvPr>
          <p:cNvSpPr/>
          <p:nvPr/>
        </p:nvSpPr>
        <p:spPr>
          <a:xfrm>
            <a:off x="4611480" y="3041732"/>
            <a:ext cx="2680590" cy="970877"/>
          </a:xfrm>
          <a:prstGeom prst="lef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3D88B8C7-B73C-B9B9-76E9-F67A6AC73736}"/>
              </a:ext>
            </a:extLst>
          </p:cNvPr>
          <p:cNvSpPr/>
          <p:nvPr/>
        </p:nvSpPr>
        <p:spPr>
          <a:xfrm>
            <a:off x="2389898" y="6140312"/>
            <a:ext cx="8076642" cy="58782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Het koppelen van opgaven resulteert in een versnelling, maar …</a:t>
            </a:r>
          </a:p>
        </p:txBody>
      </p:sp>
    </p:spTree>
    <p:extLst>
      <p:ext uri="{BB962C8B-B14F-4D97-AF65-F5344CB8AC3E}">
        <p14:creationId xmlns:p14="http://schemas.microsoft.com/office/powerpoint/2010/main" val="38682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E725-4A01-3028-CBDD-8863E64D83E7}"/>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3805650-D6A5-E236-4344-3498225175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CD755CAB-68AA-0CCB-22E2-5340DBB22D48}"/>
              </a:ext>
            </a:extLst>
          </p:cNvPr>
          <p:cNvSpPr/>
          <p:nvPr/>
        </p:nvSpPr>
        <p:spPr>
          <a:xfrm>
            <a:off x="2014020" y="594303"/>
            <a:ext cx="7734749" cy="123712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Systeemwereld</a:t>
            </a:r>
            <a:b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(instrumentele en strategische rationaliteit)</a:t>
            </a:r>
          </a:p>
        </p:txBody>
      </p:sp>
      <p:sp>
        <p:nvSpPr>
          <p:cNvPr id="4" name="Rechthoek 3">
            <a:extLst>
              <a:ext uri="{FF2B5EF4-FFF2-40B4-BE49-F238E27FC236}">
                <a16:creationId xmlns:a16="http://schemas.microsoft.com/office/drawing/2014/main" id="{D52D23BD-6406-3902-A577-A16BF5A6C704}"/>
              </a:ext>
            </a:extLst>
          </p:cNvPr>
          <p:cNvSpPr/>
          <p:nvPr/>
        </p:nvSpPr>
        <p:spPr>
          <a:xfrm>
            <a:off x="2014020" y="4725237"/>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Leefwereld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(communicatieve rationaliteit)</a:t>
            </a:r>
          </a:p>
        </p:txBody>
      </p:sp>
      <p:sp>
        <p:nvSpPr>
          <p:cNvPr id="5" name="Tekstvak 4">
            <a:extLst>
              <a:ext uri="{FF2B5EF4-FFF2-40B4-BE49-F238E27FC236}">
                <a16:creationId xmlns:a16="http://schemas.microsoft.com/office/drawing/2014/main" id="{67323DF9-7645-E00E-0011-E56BEA2A9D05}"/>
              </a:ext>
            </a:extLst>
          </p:cNvPr>
          <p:cNvSpPr txBox="1"/>
          <p:nvPr/>
        </p:nvSpPr>
        <p:spPr>
          <a:xfrm>
            <a:off x="166932" y="6485430"/>
            <a:ext cx="58783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Vrij naar Jürgen Habermas (1981) </a:t>
            </a: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Theorie van het communicatieve handelen</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echthoek 5">
            <a:extLst>
              <a:ext uri="{FF2B5EF4-FFF2-40B4-BE49-F238E27FC236}">
                <a16:creationId xmlns:a16="http://schemas.microsoft.com/office/drawing/2014/main" id="{C4B2AC3A-2FEE-E3E7-42BD-46AE60398F08}"/>
              </a:ext>
            </a:extLst>
          </p:cNvPr>
          <p:cNvSpPr/>
          <p:nvPr/>
        </p:nvSpPr>
        <p:spPr>
          <a:xfrm>
            <a:off x="2491270"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Opg 1</a:t>
            </a:r>
          </a:p>
        </p:txBody>
      </p:sp>
      <p:sp>
        <p:nvSpPr>
          <p:cNvPr id="14" name="Rechthoek 13">
            <a:extLst>
              <a:ext uri="{FF2B5EF4-FFF2-40B4-BE49-F238E27FC236}">
                <a16:creationId xmlns:a16="http://schemas.microsoft.com/office/drawing/2014/main" id="{849A83C6-57D9-05EA-109B-245FB631ABBE}"/>
              </a:ext>
            </a:extLst>
          </p:cNvPr>
          <p:cNvSpPr/>
          <p:nvPr/>
        </p:nvSpPr>
        <p:spPr>
          <a:xfrm>
            <a:off x="3500368" y="1707502"/>
            <a:ext cx="765110" cy="64699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chemeClr val="tx1"/>
                </a:solidFill>
                <a:effectLst/>
                <a:uLnTx/>
                <a:uFillTx/>
                <a:latin typeface="Calibri" panose="020F0502020204030204"/>
                <a:ea typeface="+mn-ea"/>
                <a:cs typeface="+mn-cs"/>
              </a:rPr>
              <a:t>Opg 2</a:t>
            </a:r>
          </a:p>
        </p:txBody>
      </p:sp>
      <p:sp>
        <p:nvSpPr>
          <p:cNvPr id="17" name="Rechthoek 16">
            <a:extLst>
              <a:ext uri="{FF2B5EF4-FFF2-40B4-BE49-F238E27FC236}">
                <a16:creationId xmlns:a16="http://schemas.microsoft.com/office/drawing/2014/main" id="{4C0BFA9A-E296-38D6-9202-995C8C97F4D7}"/>
              </a:ext>
            </a:extLst>
          </p:cNvPr>
          <p:cNvSpPr/>
          <p:nvPr/>
        </p:nvSpPr>
        <p:spPr>
          <a:xfrm>
            <a:off x="4509466"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Opg 3</a:t>
            </a:r>
          </a:p>
        </p:txBody>
      </p:sp>
      <p:sp>
        <p:nvSpPr>
          <p:cNvPr id="18" name="Rechthoek 17">
            <a:extLst>
              <a:ext uri="{FF2B5EF4-FFF2-40B4-BE49-F238E27FC236}">
                <a16:creationId xmlns:a16="http://schemas.microsoft.com/office/drawing/2014/main" id="{155444C8-8EA8-49DC-26EB-84FABB500C99}"/>
              </a:ext>
            </a:extLst>
          </p:cNvPr>
          <p:cNvSpPr/>
          <p:nvPr/>
        </p:nvSpPr>
        <p:spPr>
          <a:xfrm>
            <a:off x="5518564"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Opg 4</a:t>
            </a:r>
          </a:p>
        </p:txBody>
      </p:sp>
      <p:sp>
        <p:nvSpPr>
          <p:cNvPr id="19" name="Rechthoek 18">
            <a:extLst>
              <a:ext uri="{FF2B5EF4-FFF2-40B4-BE49-F238E27FC236}">
                <a16:creationId xmlns:a16="http://schemas.microsoft.com/office/drawing/2014/main" id="{689E1EA7-EDFD-7FC9-91D7-AF2AE9ED0C52}"/>
              </a:ext>
            </a:extLst>
          </p:cNvPr>
          <p:cNvSpPr/>
          <p:nvPr/>
        </p:nvSpPr>
        <p:spPr>
          <a:xfrm>
            <a:off x="6525534"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Opg 5</a:t>
            </a:r>
          </a:p>
        </p:txBody>
      </p:sp>
      <p:sp>
        <p:nvSpPr>
          <p:cNvPr id="20" name="Rechthoek 19">
            <a:extLst>
              <a:ext uri="{FF2B5EF4-FFF2-40B4-BE49-F238E27FC236}">
                <a16:creationId xmlns:a16="http://schemas.microsoft.com/office/drawing/2014/main" id="{2B6A44F9-05BC-39FE-8A97-F0AE67F68D56}"/>
              </a:ext>
            </a:extLst>
          </p:cNvPr>
          <p:cNvSpPr/>
          <p:nvPr/>
        </p:nvSpPr>
        <p:spPr>
          <a:xfrm>
            <a:off x="7534632"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Opg 6</a:t>
            </a:r>
          </a:p>
        </p:txBody>
      </p:sp>
      <p:sp>
        <p:nvSpPr>
          <p:cNvPr id="21" name="Rechthoek 20">
            <a:extLst>
              <a:ext uri="{FF2B5EF4-FFF2-40B4-BE49-F238E27FC236}">
                <a16:creationId xmlns:a16="http://schemas.microsoft.com/office/drawing/2014/main" id="{4C19119D-180B-5E30-FD3B-3B335E484E9C}"/>
              </a:ext>
            </a:extLst>
          </p:cNvPr>
          <p:cNvSpPr/>
          <p:nvPr/>
        </p:nvSpPr>
        <p:spPr>
          <a:xfrm>
            <a:off x="8543730"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Opg 7</a:t>
            </a:r>
          </a:p>
        </p:txBody>
      </p:sp>
      <p:sp>
        <p:nvSpPr>
          <p:cNvPr id="23" name="Rechthoek 22">
            <a:extLst>
              <a:ext uri="{FF2B5EF4-FFF2-40B4-BE49-F238E27FC236}">
                <a16:creationId xmlns:a16="http://schemas.microsoft.com/office/drawing/2014/main" id="{D8F948E4-ADFB-5CD4-6D03-8D2AB6CD0B3D}"/>
              </a:ext>
            </a:extLst>
          </p:cNvPr>
          <p:cNvSpPr/>
          <p:nvPr/>
        </p:nvSpPr>
        <p:spPr>
          <a:xfrm>
            <a:off x="2492334" y="2641545"/>
            <a:ext cx="681757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Integraal plan</a:t>
            </a:r>
          </a:p>
        </p:txBody>
      </p:sp>
      <p:cxnSp>
        <p:nvCxnSpPr>
          <p:cNvPr id="25" name="Rechte verbindingslijn met pijl 24">
            <a:extLst>
              <a:ext uri="{FF2B5EF4-FFF2-40B4-BE49-F238E27FC236}">
                <a16:creationId xmlns:a16="http://schemas.microsoft.com/office/drawing/2014/main" id="{7A67AD37-C71D-FE08-1CA7-73C63A1572B4}"/>
              </a:ext>
            </a:extLst>
          </p:cNvPr>
          <p:cNvCxnSpPr>
            <a:cxnSpLocks/>
            <a:stCxn id="6" idx="2"/>
          </p:cNvCxnSpPr>
          <p:nvPr/>
        </p:nvCxnSpPr>
        <p:spPr>
          <a:xfrm>
            <a:off x="2873825" y="2354496"/>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Rechte verbindingslijn met pijl 28">
            <a:extLst>
              <a:ext uri="{FF2B5EF4-FFF2-40B4-BE49-F238E27FC236}">
                <a16:creationId xmlns:a16="http://schemas.microsoft.com/office/drawing/2014/main" id="{89579F38-A16E-20E4-30AC-ED74FE902BCE}"/>
              </a:ext>
            </a:extLst>
          </p:cNvPr>
          <p:cNvCxnSpPr>
            <a:cxnSpLocks/>
          </p:cNvCxnSpPr>
          <p:nvPr/>
        </p:nvCxnSpPr>
        <p:spPr>
          <a:xfrm>
            <a:off x="3882923" y="2354495"/>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Rechte verbindingslijn met pijl 29">
            <a:extLst>
              <a:ext uri="{FF2B5EF4-FFF2-40B4-BE49-F238E27FC236}">
                <a16:creationId xmlns:a16="http://schemas.microsoft.com/office/drawing/2014/main" id="{B9364442-034D-76CF-D6E0-854D3E3A42D3}"/>
              </a:ext>
            </a:extLst>
          </p:cNvPr>
          <p:cNvCxnSpPr>
            <a:cxnSpLocks/>
          </p:cNvCxnSpPr>
          <p:nvPr/>
        </p:nvCxnSpPr>
        <p:spPr>
          <a:xfrm>
            <a:off x="4892021" y="2357877"/>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Rechte verbindingslijn met pijl 30">
            <a:extLst>
              <a:ext uri="{FF2B5EF4-FFF2-40B4-BE49-F238E27FC236}">
                <a16:creationId xmlns:a16="http://schemas.microsoft.com/office/drawing/2014/main" id="{5DD404CA-B885-16F6-4A74-C892930AB94E}"/>
              </a:ext>
            </a:extLst>
          </p:cNvPr>
          <p:cNvCxnSpPr>
            <a:cxnSpLocks/>
          </p:cNvCxnSpPr>
          <p:nvPr/>
        </p:nvCxnSpPr>
        <p:spPr>
          <a:xfrm>
            <a:off x="5865839" y="2354495"/>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Rechte verbindingslijn met pijl 31">
            <a:extLst>
              <a:ext uri="{FF2B5EF4-FFF2-40B4-BE49-F238E27FC236}">
                <a16:creationId xmlns:a16="http://schemas.microsoft.com/office/drawing/2014/main" id="{24287D75-7612-F354-E7BB-18430C5D4958}"/>
              </a:ext>
            </a:extLst>
          </p:cNvPr>
          <p:cNvCxnSpPr>
            <a:cxnSpLocks/>
          </p:cNvCxnSpPr>
          <p:nvPr/>
        </p:nvCxnSpPr>
        <p:spPr>
          <a:xfrm>
            <a:off x="6908089" y="2354494"/>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Rechte verbindingslijn met pijl 32">
            <a:extLst>
              <a:ext uri="{FF2B5EF4-FFF2-40B4-BE49-F238E27FC236}">
                <a16:creationId xmlns:a16="http://schemas.microsoft.com/office/drawing/2014/main" id="{802DA01C-FEAF-022A-5129-DB741C52F311}"/>
              </a:ext>
            </a:extLst>
          </p:cNvPr>
          <p:cNvCxnSpPr>
            <a:cxnSpLocks/>
          </p:cNvCxnSpPr>
          <p:nvPr/>
        </p:nvCxnSpPr>
        <p:spPr>
          <a:xfrm>
            <a:off x="7915791" y="2354494"/>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4" name="Rechte verbindingslijn met pijl 33">
            <a:extLst>
              <a:ext uri="{FF2B5EF4-FFF2-40B4-BE49-F238E27FC236}">
                <a16:creationId xmlns:a16="http://schemas.microsoft.com/office/drawing/2014/main" id="{D91CFA04-D03F-D26E-9C26-670CCFC03FBC}"/>
              </a:ext>
            </a:extLst>
          </p:cNvPr>
          <p:cNvCxnSpPr>
            <a:cxnSpLocks/>
          </p:cNvCxnSpPr>
          <p:nvPr/>
        </p:nvCxnSpPr>
        <p:spPr>
          <a:xfrm>
            <a:off x="8948053" y="2354494"/>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6" name="Afbeelding 35">
            <a:extLst>
              <a:ext uri="{FF2B5EF4-FFF2-40B4-BE49-F238E27FC236}">
                <a16:creationId xmlns:a16="http://schemas.microsoft.com/office/drawing/2014/main" id="{73979F45-19A2-C974-FD81-49C697791E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8402" y="3951394"/>
            <a:ext cx="5629799" cy="1024623"/>
          </a:xfrm>
          <a:prstGeom prst="rect">
            <a:avLst/>
          </a:prstGeom>
        </p:spPr>
      </p:pic>
      <p:sp>
        <p:nvSpPr>
          <p:cNvPr id="37" name="Bijschrift: pijl-omhoog 36">
            <a:extLst>
              <a:ext uri="{FF2B5EF4-FFF2-40B4-BE49-F238E27FC236}">
                <a16:creationId xmlns:a16="http://schemas.microsoft.com/office/drawing/2014/main" id="{7855E7F9-7E3A-2CF9-04A7-107FC5F891E8}"/>
              </a:ext>
            </a:extLst>
          </p:cNvPr>
          <p:cNvSpPr/>
          <p:nvPr/>
        </p:nvSpPr>
        <p:spPr>
          <a:xfrm>
            <a:off x="4701807" y="3303275"/>
            <a:ext cx="2398623" cy="633382"/>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participatie</a:t>
            </a:r>
          </a:p>
        </p:txBody>
      </p:sp>
      <p:sp>
        <p:nvSpPr>
          <p:cNvPr id="39" name="Rechthoek 38">
            <a:extLst>
              <a:ext uri="{FF2B5EF4-FFF2-40B4-BE49-F238E27FC236}">
                <a16:creationId xmlns:a16="http://schemas.microsoft.com/office/drawing/2014/main" id="{FCABEAE9-89D0-32F8-36C3-4B6AC4BD77B1}"/>
              </a:ext>
            </a:extLst>
          </p:cNvPr>
          <p:cNvSpPr/>
          <p:nvPr/>
        </p:nvSpPr>
        <p:spPr>
          <a:xfrm>
            <a:off x="2492333" y="4357935"/>
            <a:ext cx="681757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Integraal plan met draagvlak</a:t>
            </a:r>
          </a:p>
        </p:txBody>
      </p:sp>
    </p:spTree>
    <p:extLst>
      <p:ext uri="{BB962C8B-B14F-4D97-AF65-F5344CB8AC3E}">
        <p14:creationId xmlns:p14="http://schemas.microsoft.com/office/powerpoint/2010/main" val="286058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par>
                                <p:cTn id="48" presetID="22" presetClass="entr" presetSubtype="1"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500"/>
                                        <p:tgtEl>
                                          <p:spTgt spid="30"/>
                                        </p:tgtEl>
                                      </p:cBhvr>
                                    </p:animEffect>
                                  </p:childTnLst>
                                </p:cTn>
                              </p:par>
                              <p:par>
                                <p:cTn id="51" presetID="22" presetClass="entr" presetSubtype="1"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par>
                                <p:cTn id="54" presetID="22" presetClass="entr" presetSubtype="1"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par>
                                <p:cTn id="57" presetID="22" presetClass="entr" presetSubtype="1"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par>
                                <p:cTn id="60" presetID="22" presetClass="entr" presetSubtype="1"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500"/>
                                        <p:tgtEl>
                                          <p:spTgt spid="3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anim calcmode="lin" valueType="num">
                                      <p:cBhvr>
                                        <p:cTn id="72" dur="1000" fill="hold"/>
                                        <p:tgtEl>
                                          <p:spTgt spid="36"/>
                                        </p:tgtEl>
                                        <p:attrNameLst>
                                          <p:attrName>ppt_x</p:attrName>
                                        </p:attrNameLst>
                                      </p:cBhvr>
                                      <p:tavLst>
                                        <p:tav tm="0">
                                          <p:val>
                                            <p:strVal val="#ppt_x"/>
                                          </p:val>
                                        </p:tav>
                                        <p:tav tm="100000">
                                          <p:val>
                                            <p:strVal val="#ppt_x"/>
                                          </p:val>
                                        </p:tav>
                                      </p:tavLst>
                                    </p:anim>
                                    <p:anim calcmode="lin" valueType="num">
                                      <p:cBhvr>
                                        <p:cTn id="73" dur="1000" fill="hold"/>
                                        <p:tgtEl>
                                          <p:spTgt spid="36"/>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grpId="0"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1250"/>
                                        <p:tgtEl>
                                          <p:spTgt spid="6"/>
                                        </p:tgtEl>
                                      </p:cBhvr>
                                    </p:animEffect>
                                    <p:set>
                                      <p:cBhvr>
                                        <p:cTn id="84" dur="1" fill="hold">
                                          <p:stCondLst>
                                            <p:cond delay="1249"/>
                                          </p:stCondLst>
                                        </p:cTn>
                                        <p:tgtEl>
                                          <p:spTgt spid="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250"/>
                                        <p:tgtEl>
                                          <p:spTgt spid="14"/>
                                        </p:tgtEl>
                                      </p:cBhvr>
                                    </p:animEffect>
                                    <p:set>
                                      <p:cBhvr>
                                        <p:cTn id="87" dur="1" fill="hold">
                                          <p:stCondLst>
                                            <p:cond delay="124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250"/>
                                        <p:tgtEl>
                                          <p:spTgt spid="17"/>
                                        </p:tgtEl>
                                      </p:cBhvr>
                                    </p:animEffect>
                                    <p:set>
                                      <p:cBhvr>
                                        <p:cTn id="90" dur="1" fill="hold">
                                          <p:stCondLst>
                                            <p:cond delay="124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250"/>
                                        <p:tgtEl>
                                          <p:spTgt spid="18"/>
                                        </p:tgtEl>
                                      </p:cBhvr>
                                    </p:animEffect>
                                    <p:set>
                                      <p:cBhvr>
                                        <p:cTn id="93" dur="1" fill="hold">
                                          <p:stCondLst>
                                            <p:cond delay="1249"/>
                                          </p:stCondLst>
                                        </p:cTn>
                                        <p:tgtEl>
                                          <p:spTgt spid="1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250"/>
                                        <p:tgtEl>
                                          <p:spTgt spid="19"/>
                                        </p:tgtEl>
                                      </p:cBhvr>
                                    </p:animEffect>
                                    <p:set>
                                      <p:cBhvr>
                                        <p:cTn id="96" dur="1" fill="hold">
                                          <p:stCondLst>
                                            <p:cond delay="1249"/>
                                          </p:stCondLst>
                                        </p:cTn>
                                        <p:tgtEl>
                                          <p:spTgt spid="1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250"/>
                                        <p:tgtEl>
                                          <p:spTgt spid="20"/>
                                        </p:tgtEl>
                                      </p:cBhvr>
                                    </p:animEffect>
                                    <p:set>
                                      <p:cBhvr>
                                        <p:cTn id="99" dur="1" fill="hold">
                                          <p:stCondLst>
                                            <p:cond delay="1249"/>
                                          </p:stCondLst>
                                        </p:cTn>
                                        <p:tgtEl>
                                          <p:spTgt spid="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250"/>
                                        <p:tgtEl>
                                          <p:spTgt spid="21"/>
                                        </p:tgtEl>
                                      </p:cBhvr>
                                    </p:animEffect>
                                    <p:set>
                                      <p:cBhvr>
                                        <p:cTn id="102" dur="1" fill="hold">
                                          <p:stCondLst>
                                            <p:cond delay="1249"/>
                                          </p:stCondLst>
                                        </p:cTn>
                                        <p:tgtEl>
                                          <p:spTgt spid="2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250"/>
                                        <p:tgtEl>
                                          <p:spTgt spid="25"/>
                                        </p:tgtEl>
                                      </p:cBhvr>
                                    </p:animEffect>
                                    <p:set>
                                      <p:cBhvr>
                                        <p:cTn id="105" dur="1" fill="hold">
                                          <p:stCondLst>
                                            <p:cond delay="1249"/>
                                          </p:stCondLst>
                                        </p:cTn>
                                        <p:tgtEl>
                                          <p:spTgt spid="2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250"/>
                                        <p:tgtEl>
                                          <p:spTgt spid="29"/>
                                        </p:tgtEl>
                                      </p:cBhvr>
                                    </p:animEffect>
                                    <p:set>
                                      <p:cBhvr>
                                        <p:cTn id="108" dur="1" fill="hold">
                                          <p:stCondLst>
                                            <p:cond delay="1249"/>
                                          </p:stCondLst>
                                        </p:cTn>
                                        <p:tgtEl>
                                          <p:spTgt spid="29"/>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250"/>
                                        <p:tgtEl>
                                          <p:spTgt spid="30"/>
                                        </p:tgtEl>
                                      </p:cBhvr>
                                    </p:animEffect>
                                    <p:set>
                                      <p:cBhvr>
                                        <p:cTn id="111" dur="1" fill="hold">
                                          <p:stCondLst>
                                            <p:cond delay="1249"/>
                                          </p:stCondLst>
                                        </p:cTn>
                                        <p:tgtEl>
                                          <p:spTgt spid="30"/>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250"/>
                                        <p:tgtEl>
                                          <p:spTgt spid="31"/>
                                        </p:tgtEl>
                                      </p:cBhvr>
                                    </p:animEffect>
                                    <p:set>
                                      <p:cBhvr>
                                        <p:cTn id="114" dur="1" fill="hold">
                                          <p:stCondLst>
                                            <p:cond delay="1249"/>
                                          </p:stCondLst>
                                        </p:cTn>
                                        <p:tgtEl>
                                          <p:spTgt spid="31"/>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250"/>
                                        <p:tgtEl>
                                          <p:spTgt spid="32"/>
                                        </p:tgtEl>
                                      </p:cBhvr>
                                    </p:animEffect>
                                    <p:set>
                                      <p:cBhvr>
                                        <p:cTn id="117" dur="1" fill="hold">
                                          <p:stCondLst>
                                            <p:cond delay="1249"/>
                                          </p:stCondLst>
                                        </p:cTn>
                                        <p:tgtEl>
                                          <p:spTgt spid="3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250"/>
                                        <p:tgtEl>
                                          <p:spTgt spid="33"/>
                                        </p:tgtEl>
                                      </p:cBhvr>
                                    </p:animEffect>
                                    <p:set>
                                      <p:cBhvr>
                                        <p:cTn id="120" dur="1" fill="hold">
                                          <p:stCondLst>
                                            <p:cond delay="1249"/>
                                          </p:stCondLst>
                                        </p:cTn>
                                        <p:tgtEl>
                                          <p:spTgt spid="33"/>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250"/>
                                        <p:tgtEl>
                                          <p:spTgt spid="34"/>
                                        </p:tgtEl>
                                      </p:cBhvr>
                                    </p:animEffect>
                                    <p:set>
                                      <p:cBhvr>
                                        <p:cTn id="123" dur="1" fill="hold">
                                          <p:stCondLst>
                                            <p:cond delay="1249"/>
                                          </p:stCondLst>
                                        </p:cTn>
                                        <p:tgtEl>
                                          <p:spTgt spid="34"/>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250"/>
                                        <p:tgtEl>
                                          <p:spTgt spid="36"/>
                                        </p:tgtEl>
                                      </p:cBhvr>
                                    </p:animEffect>
                                    <p:set>
                                      <p:cBhvr>
                                        <p:cTn id="126" dur="1" fill="hold">
                                          <p:stCondLst>
                                            <p:cond delay="1249"/>
                                          </p:stCondLst>
                                        </p:cTn>
                                        <p:tgtEl>
                                          <p:spTgt spid="3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250"/>
                                        <p:tgtEl>
                                          <p:spTgt spid="37"/>
                                        </p:tgtEl>
                                      </p:cBhvr>
                                    </p:animEffect>
                                    <p:set>
                                      <p:cBhvr>
                                        <p:cTn id="129" dur="1" fill="hold">
                                          <p:stCondLst>
                                            <p:cond delay="1249"/>
                                          </p:stCondLst>
                                        </p:cTn>
                                        <p:tgtEl>
                                          <p:spTgt spid="37"/>
                                        </p:tgtEl>
                                        <p:attrNameLst>
                                          <p:attrName>style.visibility</p:attrName>
                                        </p:attrNameLst>
                                      </p:cBhvr>
                                      <p:to>
                                        <p:strVal val="hidden"/>
                                      </p:to>
                                    </p:set>
                                  </p:childTnLst>
                                </p:cTn>
                              </p:par>
                              <p:par>
                                <p:cTn id="130" presetID="42" presetClass="path" presetSubtype="0" accel="50000" decel="50000" fill="hold" grpId="1" nodeType="withEffect">
                                  <p:stCondLst>
                                    <p:cond delay="0"/>
                                  </p:stCondLst>
                                  <p:childTnLst>
                                    <p:animMotion origin="layout" path="M 0 0 L 0 0.25 E" pathEditMode="relative" ptsTypes="">
                                      <p:cBhvr>
                                        <p:cTn id="131" dur="2000" fill="hold"/>
                                        <p:tgtEl>
                                          <p:spTgt spid="23"/>
                                        </p:tgtEl>
                                        <p:attrNameLst>
                                          <p:attrName>ppt_x</p:attrName>
                                          <p:attrName>ppt_y</p:attrName>
                                        </p:attrNameLst>
                                      </p:cBhvr>
                                    </p:animMotion>
                                  </p:childTnLst>
                                </p:cTn>
                              </p:par>
                            </p:childTnLst>
                          </p:cTn>
                        </p:par>
                        <p:par>
                          <p:cTn id="132" fill="hold">
                            <p:stCondLst>
                              <p:cond delay="2000"/>
                            </p:stCondLst>
                            <p:childTnLst>
                              <p:par>
                                <p:cTn id="133" presetID="10" presetClass="entr" presetSubtype="0" fill="hold" grpId="0" nodeType="after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37" grpId="0" animBg="1"/>
      <p:bldP spid="37" grpId="1"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67C8D-4FB1-2322-C085-3BCCF8825CE1}"/>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554CD459-8D83-EABA-F414-C86A7AA279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2D12E07F-1764-D884-D464-5069D60990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901" y="0"/>
            <a:ext cx="6858000" cy="6858000"/>
          </a:xfrm>
          <a:prstGeom prst="rect">
            <a:avLst/>
          </a:prstGeom>
        </p:spPr>
      </p:pic>
      <p:pic>
        <p:nvPicPr>
          <p:cNvPr id="12" name="Afbeelding 11">
            <a:extLst>
              <a:ext uri="{FF2B5EF4-FFF2-40B4-BE49-F238E27FC236}">
                <a16:creationId xmlns:a16="http://schemas.microsoft.com/office/drawing/2014/main" id="{CE27F5F6-A3B9-76AB-54E8-91E26B614B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9404" y="147106"/>
            <a:ext cx="5886230" cy="5874458"/>
          </a:xfrm>
          <a:prstGeom prst="rect">
            <a:avLst/>
          </a:prstGeom>
        </p:spPr>
      </p:pic>
      <p:sp>
        <p:nvSpPr>
          <p:cNvPr id="13" name="Rechthoek 12">
            <a:extLst>
              <a:ext uri="{FF2B5EF4-FFF2-40B4-BE49-F238E27FC236}">
                <a16:creationId xmlns:a16="http://schemas.microsoft.com/office/drawing/2014/main" id="{76AB9F50-C471-AB83-EBD4-51E38599EE09}"/>
              </a:ext>
            </a:extLst>
          </p:cNvPr>
          <p:cNvSpPr/>
          <p:nvPr/>
        </p:nvSpPr>
        <p:spPr>
          <a:xfrm>
            <a:off x="3916732" y="4882196"/>
            <a:ext cx="3627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Ingewikkeld</a:t>
            </a:r>
          </a:p>
        </p:txBody>
      </p:sp>
      <p:sp>
        <p:nvSpPr>
          <p:cNvPr id="15" name="Rechthoek 14">
            <a:extLst>
              <a:ext uri="{FF2B5EF4-FFF2-40B4-BE49-F238E27FC236}">
                <a16:creationId xmlns:a16="http://schemas.microsoft.com/office/drawing/2014/main" id="{E13674DD-4F43-AC52-E061-6458D7E19F3F}"/>
              </a:ext>
            </a:extLst>
          </p:cNvPr>
          <p:cNvSpPr/>
          <p:nvPr/>
        </p:nvSpPr>
        <p:spPr>
          <a:xfrm>
            <a:off x="1687110" y="3537490"/>
            <a:ext cx="129554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Complex</a:t>
            </a:r>
          </a:p>
        </p:txBody>
      </p:sp>
    </p:spTree>
    <p:extLst>
      <p:ext uri="{BB962C8B-B14F-4D97-AF65-F5344CB8AC3E}">
        <p14:creationId xmlns:p14="http://schemas.microsoft.com/office/powerpoint/2010/main" val="40471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C373EB9-F158-BB94-9392-59036D3874C1}"/>
              </a:ext>
            </a:extLst>
          </p:cNvPr>
          <p:cNvSpPr/>
          <p:nvPr/>
        </p:nvSpPr>
        <p:spPr>
          <a:xfrm>
            <a:off x="541867" y="2257777"/>
            <a:ext cx="11311465" cy="2686755"/>
          </a:xfrm>
          <a:custGeom>
            <a:avLst/>
            <a:gdLst>
              <a:gd name="connsiteX0" fmla="*/ 0 w 7992533"/>
              <a:gd name="connsiteY0" fmla="*/ 1868042 h 2449532"/>
              <a:gd name="connsiteX1" fmla="*/ 1501422 w 7992533"/>
              <a:gd name="connsiteY1" fmla="*/ 716575 h 2449532"/>
              <a:gd name="connsiteX2" fmla="*/ 3104444 w 7992533"/>
              <a:gd name="connsiteY2" fmla="*/ 2443775 h 2449532"/>
              <a:gd name="connsiteX3" fmla="*/ 4910666 w 7992533"/>
              <a:gd name="connsiteY3" fmla="*/ 5375 h 2449532"/>
              <a:gd name="connsiteX4" fmla="*/ 6570133 w 7992533"/>
              <a:gd name="connsiteY4" fmla="*/ 1766442 h 2449532"/>
              <a:gd name="connsiteX5" fmla="*/ 7992533 w 7992533"/>
              <a:gd name="connsiteY5" fmla="*/ 1043953 h 244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2533" h="2449532">
                <a:moveTo>
                  <a:pt x="0" y="1868042"/>
                </a:moveTo>
                <a:cubicBezTo>
                  <a:pt x="492007" y="1244331"/>
                  <a:pt x="984015" y="620620"/>
                  <a:pt x="1501422" y="716575"/>
                </a:cubicBezTo>
                <a:cubicBezTo>
                  <a:pt x="2018829" y="812530"/>
                  <a:pt x="2536237" y="2562308"/>
                  <a:pt x="3104444" y="2443775"/>
                </a:cubicBezTo>
                <a:cubicBezTo>
                  <a:pt x="3672651" y="2325242"/>
                  <a:pt x="4333051" y="118264"/>
                  <a:pt x="4910666" y="5375"/>
                </a:cubicBezTo>
                <a:cubicBezTo>
                  <a:pt x="5488281" y="-107514"/>
                  <a:pt x="6056489" y="1593346"/>
                  <a:pt x="6570133" y="1766442"/>
                </a:cubicBezTo>
                <a:cubicBezTo>
                  <a:pt x="7083777" y="1939538"/>
                  <a:pt x="7538155" y="1491745"/>
                  <a:pt x="7992533" y="1043953"/>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al 7">
            <a:extLst>
              <a:ext uri="{FF2B5EF4-FFF2-40B4-BE49-F238E27FC236}">
                <a16:creationId xmlns:a16="http://schemas.microsoft.com/office/drawing/2014/main" id="{94C6D7FF-EEE1-0373-0C24-3BD8655BDD9A}"/>
              </a:ext>
            </a:extLst>
          </p:cNvPr>
          <p:cNvSpPr/>
          <p:nvPr/>
        </p:nvSpPr>
        <p:spPr>
          <a:xfrm>
            <a:off x="4470400" y="4210754"/>
            <a:ext cx="745066" cy="711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8F787AF5-7593-8936-D57F-A5F20D206FB1}"/>
              </a:ext>
            </a:extLst>
          </p:cNvPr>
          <p:cNvSpPr txBox="1"/>
          <p:nvPr/>
        </p:nvSpPr>
        <p:spPr>
          <a:xfrm>
            <a:off x="4031254" y="5113867"/>
            <a:ext cx="1911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Vraagstukken</a:t>
            </a:r>
          </a:p>
        </p:txBody>
      </p:sp>
      <p:sp>
        <p:nvSpPr>
          <p:cNvPr id="10" name="Tekstvak 9">
            <a:extLst>
              <a:ext uri="{FF2B5EF4-FFF2-40B4-BE49-F238E27FC236}">
                <a16:creationId xmlns:a16="http://schemas.microsoft.com/office/drawing/2014/main" id="{99FEBAAA-07EF-A1C3-18A3-480155E8ED60}"/>
              </a:ext>
            </a:extLst>
          </p:cNvPr>
          <p:cNvSpPr txBox="1"/>
          <p:nvPr/>
        </p:nvSpPr>
        <p:spPr>
          <a:xfrm>
            <a:off x="9204672" y="4929200"/>
            <a:ext cx="235615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Werken aan</a:t>
            </a:r>
            <a:b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de</a:t>
            </a:r>
            <a:r>
              <a:rPr kumimoji="0" lang="nl-NL" sz="2400" b="1" i="0" u="none" strike="noStrike" kern="1200" cap="none" spc="0" normalizeH="0" noProof="0" dirty="0">
                <a:ln>
                  <a:noFill/>
                </a:ln>
                <a:solidFill>
                  <a:prstClr val="black"/>
                </a:solidFill>
                <a:effectLst/>
                <a:uLnTx/>
                <a:uFillTx/>
                <a:latin typeface="Calibri" panose="020F0502020204030204"/>
                <a:ea typeface="+mn-ea"/>
                <a:cs typeface="+mn-cs"/>
              </a:rPr>
              <a:t> vraagstukken</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hthoek 1">
            <a:extLst>
              <a:ext uri="{FF2B5EF4-FFF2-40B4-BE49-F238E27FC236}">
                <a16:creationId xmlns:a16="http://schemas.microsoft.com/office/drawing/2014/main" id="{8F0B8302-0AC4-E3B7-AE7D-72606893021A}"/>
              </a:ext>
            </a:extLst>
          </p:cNvPr>
          <p:cNvSpPr/>
          <p:nvPr/>
        </p:nvSpPr>
        <p:spPr>
          <a:xfrm>
            <a:off x="6508376" y="925157"/>
            <a:ext cx="2076226" cy="115252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De berg van ingewikkeldheid</a:t>
            </a:r>
          </a:p>
        </p:txBody>
      </p:sp>
      <p:sp>
        <p:nvSpPr>
          <p:cNvPr id="3" name="Pijl: gekromd links 2">
            <a:extLst>
              <a:ext uri="{FF2B5EF4-FFF2-40B4-BE49-F238E27FC236}">
                <a16:creationId xmlns:a16="http://schemas.microsoft.com/office/drawing/2014/main" id="{EF59A9F8-9731-4B4A-D2A7-9CDD5225E39E}"/>
              </a:ext>
            </a:extLst>
          </p:cNvPr>
          <p:cNvSpPr/>
          <p:nvPr/>
        </p:nvSpPr>
        <p:spPr>
          <a:xfrm rot="2319613">
            <a:off x="6825812" y="3392022"/>
            <a:ext cx="1441353" cy="310501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 name="Tekstvak 3">
            <a:extLst>
              <a:ext uri="{FF2B5EF4-FFF2-40B4-BE49-F238E27FC236}">
                <a16:creationId xmlns:a16="http://schemas.microsoft.com/office/drawing/2014/main" id="{AA78CE33-FF05-B27C-8542-7CFAB7C63DEA}"/>
              </a:ext>
            </a:extLst>
          </p:cNvPr>
          <p:cNvSpPr txBox="1"/>
          <p:nvPr/>
        </p:nvSpPr>
        <p:spPr>
          <a:xfrm>
            <a:off x="7781731" y="5575532"/>
            <a:ext cx="1876860" cy="646331"/>
          </a:xfrm>
          <a:prstGeom prst="rect">
            <a:avLst/>
          </a:prstGeom>
          <a:noFill/>
        </p:spPr>
        <p:txBody>
          <a:bodyPr wrap="none" rtlCol="0">
            <a:spAutoFit/>
          </a:bodyPr>
          <a:lstStyle/>
          <a:p>
            <a:pPr algn="ctr"/>
            <a:r>
              <a:rPr lang="nl-NL" dirty="0"/>
              <a:t>Niet meer dan</a:t>
            </a:r>
            <a:br>
              <a:rPr lang="nl-NL" dirty="0"/>
            </a:br>
            <a:r>
              <a:rPr lang="nl-NL" dirty="0"/>
              <a:t>strikt noodzakelijk</a:t>
            </a:r>
          </a:p>
        </p:txBody>
      </p:sp>
    </p:spTree>
    <p:extLst>
      <p:ext uri="{BB962C8B-B14F-4D97-AF65-F5344CB8AC3E}">
        <p14:creationId xmlns:p14="http://schemas.microsoft.com/office/powerpoint/2010/main" val="78774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3.33333E-6 L -0.45534 0.00347 " pathEditMode="relative" rAng="0" ptsTypes="AA">
                                      <p:cBhvr>
                                        <p:cTn id="6" dur="1500" fill="hold"/>
                                        <p:tgtEl>
                                          <p:spTgt spid="10"/>
                                        </p:tgtEl>
                                        <p:attrNameLst>
                                          <p:attrName>ppt_x</p:attrName>
                                          <p:attrName>ppt_y</p:attrName>
                                        </p:attrNameLst>
                                      </p:cBhvr>
                                      <p:rCtr x="-22773" y="162"/>
                                    </p:animMotion>
                                  </p:childTnLst>
                                </p:cTn>
                              </p:par>
                              <p:par>
                                <p:cTn id="7" presetID="2" presetClass="exit" presetSubtype="8" fill="hold" grpId="0" nodeType="withEffect">
                                  <p:stCondLst>
                                    <p:cond delay="1000"/>
                                  </p:stCondLst>
                                  <p:childTnLst>
                                    <p:anim calcmode="lin" valueType="num">
                                      <p:cBhvr additive="base">
                                        <p:cTn id="8" dur="500"/>
                                        <p:tgtEl>
                                          <p:spTgt spid="9"/>
                                        </p:tgtEl>
                                        <p:attrNameLst>
                                          <p:attrName>ppt_x</p:attrName>
                                        </p:attrNameLst>
                                      </p:cBhvr>
                                      <p:tavLst>
                                        <p:tav tm="0">
                                          <p:val>
                                            <p:strVal val="ppt_x"/>
                                          </p:val>
                                        </p:tav>
                                        <p:tav tm="100000">
                                          <p:val>
                                            <p:strVal val="0-ppt_w/2"/>
                                          </p:val>
                                        </p:tav>
                                      </p:tavLst>
                                    </p:anim>
                                    <p:anim calcmode="lin" valueType="num">
                                      <p:cBhvr additive="base">
                                        <p:cTn id="9" dur="500"/>
                                        <p:tgtEl>
                                          <p:spTgt spid="9"/>
                                        </p:tgtEl>
                                        <p:attrNameLst>
                                          <p:attrName>ppt_y</p:attrName>
                                        </p:attrNameLst>
                                      </p:cBhvr>
                                      <p:tavLst>
                                        <p:tav tm="0">
                                          <p:val>
                                            <p:strVal val="ppt_y"/>
                                          </p:val>
                                        </p:tav>
                                        <p:tav tm="100000">
                                          <p:val>
                                            <p:strVal val="ppt_y"/>
                                          </p:val>
                                        </p:tav>
                                      </p:tavLst>
                                    </p:anim>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FACD0D-2B57-06AE-23BB-C3EE31FD2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2A4A3F4E-2100-FACB-C29F-F217E38C31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3107" y="3080198"/>
            <a:ext cx="2109630" cy="1433359"/>
          </a:xfrm>
          <a:prstGeom prst="rect">
            <a:avLst/>
          </a:prstGeom>
        </p:spPr>
      </p:pic>
      <p:graphicFrame>
        <p:nvGraphicFramePr>
          <p:cNvPr id="5" name="Object 4">
            <a:extLst>
              <a:ext uri="{FF2B5EF4-FFF2-40B4-BE49-F238E27FC236}">
                <a16:creationId xmlns:a16="http://schemas.microsoft.com/office/drawing/2014/main" id="{5580B360-015F-9700-7ED0-37BDD23610A3}"/>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4" imgW="3772080" imgH="2800440" progId="Presentations.Drawing.17">
                  <p:embed/>
                </p:oleObj>
              </mc:Choice>
              <mc:Fallback>
                <p:oleObj name="Drawing" r:id="rId4" imgW="3772080" imgH="2800440" progId="Presentations.Drawing.17">
                  <p:embed/>
                  <p:pic>
                    <p:nvPicPr>
                      <p:cNvPr id="5" name="Object 4">
                        <a:extLst>
                          <a:ext uri="{FF2B5EF4-FFF2-40B4-BE49-F238E27FC236}">
                            <a16:creationId xmlns:a16="http://schemas.microsoft.com/office/drawing/2014/main" id="{5580B360-015F-9700-7ED0-37BDD23610A3}"/>
                          </a:ext>
                        </a:extLst>
                      </p:cNvPr>
                      <p:cNvPicPr/>
                      <p:nvPr/>
                    </p:nvPicPr>
                    <p:blipFill>
                      <a:blip r:embed="rId5"/>
                      <a:stretch>
                        <a:fillRect/>
                      </a:stretch>
                    </p:blipFill>
                    <p:spPr>
                      <a:xfrm>
                        <a:off x="1420292" y="4139228"/>
                        <a:ext cx="3771900" cy="2800350"/>
                      </a:xfrm>
                      <a:prstGeom prst="rect">
                        <a:avLst/>
                      </a:prstGeom>
                    </p:spPr>
                  </p:pic>
                </p:oleObj>
              </mc:Fallback>
            </mc:AlternateContent>
          </a:graphicData>
        </a:graphic>
      </p:graphicFrame>
      <p:sp>
        <p:nvSpPr>
          <p:cNvPr id="6" name="Rechthoek 5">
            <a:extLst>
              <a:ext uri="{FF2B5EF4-FFF2-40B4-BE49-F238E27FC236}">
                <a16:creationId xmlns:a16="http://schemas.microsoft.com/office/drawing/2014/main" id="{DA360305-82FB-EC04-3ED4-A79D5A8FCD06}"/>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Reddingsactie</a:t>
            </a:r>
          </a:p>
        </p:txBody>
      </p:sp>
      <p:sp>
        <p:nvSpPr>
          <p:cNvPr id="7" name="PIJL-OMHOOG 3">
            <a:extLst>
              <a:ext uri="{FF2B5EF4-FFF2-40B4-BE49-F238E27FC236}">
                <a16:creationId xmlns:a16="http://schemas.microsoft.com/office/drawing/2014/main" id="{D91FE62A-2A25-858C-42E3-D549090FC8F0}"/>
              </a:ext>
            </a:extLst>
          </p:cNvPr>
          <p:cNvSpPr/>
          <p:nvPr/>
        </p:nvSpPr>
        <p:spPr>
          <a:xfrm>
            <a:off x="2708596" y="2195414"/>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8" name="Pijl: rechts 7">
            <a:extLst>
              <a:ext uri="{FF2B5EF4-FFF2-40B4-BE49-F238E27FC236}">
                <a16:creationId xmlns:a16="http://schemas.microsoft.com/office/drawing/2014/main" id="{B46E5D5B-8AB0-7BA2-8B0B-6912A3D9A120}"/>
              </a:ext>
            </a:extLst>
          </p:cNvPr>
          <p:cNvSpPr/>
          <p:nvPr/>
        </p:nvSpPr>
        <p:spPr>
          <a:xfrm>
            <a:off x="947986" y="3347086"/>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“Een ander springt in het water”</a:t>
            </a:r>
          </a:p>
        </p:txBody>
      </p:sp>
      <p:sp>
        <p:nvSpPr>
          <p:cNvPr id="9" name="Pijl: links 8">
            <a:extLst>
              <a:ext uri="{FF2B5EF4-FFF2-40B4-BE49-F238E27FC236}">
                <a16:creationId xmlns:a16="http://schemas.microsoft.com/office/drawing/2014/main" id="{7D442A40-3809-ED7E-1CDC-C37DDA6BF520}"/>
              </a:ext>
            </a:extLst>
          </p:cNvPr>
          <p:cNvSpPr/>
          <p:nvPr/>
        </p:nvSpPr>
        <p:spPr>
          <a:xfrm>
            <a:off x="913199" y="2686775"/>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“Ik spring in het water”</a:t>
            </a:r>
          </a:p>
        </p:txBody>
      </p:sp>
      <p:sp>
        <p:nvSpPr>
          <p:cNvPr id="2" name="Rechthoek 1">
            <a:extLst>
              <a:ext uri="{FF2B5EF4-FFF2-40B4-BE49-F238E27FC236}">
                <a16:creationId xmlns:a16="http://schemas.microsoft.com/office/drawing/2014/main" id="{83A352F9-A730-24DC-58EE-6CE00FE23806}"/>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b="1" dirty="0"/>
              <a:t>Gidsprincipe</a:t>
            </a:r>
          </a:p>
          <a:p>
            <a:pPr algn="ctr"/>
            <a:endParaRPr lang="nl-NL" dirty="0"/>
          </a:p>
          <a:p>
            <a:pPr algn="ctr"/>
            <a:r>
              <a:rPr lang="nl-NL" dirty="0"/>
              <a:t>“Je laat mensen niet verdrinken”</a:t>
            </a:r>
          </a:p>
          <a:p>
            <a:pPr algn="ctr"/>
            <a:endParaRPr lang="nl-NL" dirty="0"/>
          </a:p>
        </p:txBody>
      </p:sp>
    </p:spTree>
    <p:extLst>
      <p:ext uri="{BB962C8B-B14F-4D97-AF65-F5344CB8AC3E}">
        <p14:creationId xmlns:p14="http://schemas.microsoft.com/office/powerpoint/2010/main" val="29383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C2662-BEE7-F08D-102C-BAB00FC5764C}"/>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1E3C08D-6407-2CBB-C270-579A7EB2E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0E51DF32-2BE9-8E2A-F2E4-3E62ACAFC3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3107" y="3080198"/>
            <a:ext cx="2109630" cy="1433359"/>
          </a:xfrm>
          <a:prstGeom prst="rect">
            <a:avLst/>
          </a:prstGeom>
        </p:spPr>
      </p:pic>
      <p:graphicFrame>
        <p:nvGraphicFramePr>
          <p:cNvPr id="5" name="Object 4">
            <a:extLst>
              <a:ext uri="{FF2B5EF4-FFF2-40B4-BE49-F238E27FC236}">
                <a16:creationId xmlns:a16="http://schemas.microsoft.com/office/drawing/2014/main" id="{1E7D0AB3-F525-2E4E-CF01-43522A7D9FF2}"/>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4" imgW="3772080" imgH="2800440" progId="Presentations.Drawing.17">
                  <p:embed/>
                </p:oleObj>
              </mc:Choice>
              <mc:Fallback>
                <p:oleObj name="Drawing" r:id="rId4" imgW="3772080" imgH="2800440" progId="Presentations.Drawing.17">
                  <p:embed/>
                  <p:pic>
                    <p:nvPicPr>
                      <p:cNvPr id="5" name="Object 4">
                        <a:extLst>
                          <a:ext uri="{FF2B5EF4-FFF2-40B4-BE49-F238E27FC236}">
                            <a16:creationId xmlns:a16="http://schemas.microsoft.com/office/drawing/2014/main" id="{5580B360-015F-9700-7ED0-37BDD23610A3}"/>
                          </a:ext>
                        </a:extLst>
                      </p:cNvPr>
                      <p:cNvPicPr/>
                      <p:nvPr/>
                    </p:nvPicPr>
                    <p:blipFill>
                      <a:blip r:embed="rId5"/>
                      <a:stretch>
                        <a:fillRect/>
                      </a:stretch>
                    </p:blipFill>
                    <p:spPr>
                      <a:xfrm>
                        <a:off x="1420292" y="4139228"/>
                        <a:ext cx="3771900" cy="2800350"/>
                      </a:xfrm>
                      <a:prstGeom prst="rect">
                        <a:avLst/>
                      </a:prstGeom>
                    </p:spPr>
                  </p:pic>
                </p:oleObj>
              </mc:Fallback>
            </mc:AlternateContent>
          </a:graphicData>
        </a:graphic>
      </p:graphicFrame>
      <p:sp>
        <p:nvSpPr>
          <p:cNvPr id="6" name="Rechthoek 5">
            <a:extLst>
              <a:ext uri="{FF2B5EF4-FFF2-40B4-BE49-F238E27FC236}">
                <a16:creationId xmlns:a16="http://schemas.microsoft.com/office/drawing/2014/main" id="{B28E4C80-B60F-DB0F-514F-22BEF91AB88E}"/>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Wat ontstaat</a:t>
            </a:r>
          </a:p>
        </p:txBody>
      </p:sp>
      <p:sp>
        <p:nvSpPr>
          <p:cNvPr id="7" name="PIJL-OMHOOG 3">
            <a:extLst>
              <a:ext uri="{FF2B5EF4-FFF2-40B4-BE49-F238E27FC236}">
                <a16:creationId xmlns:a16="http://schemas.microsoft.com/office/drawing/2014/main" id="{0D47B1FC-C791-BCAC-A492-6883DDAD4571}"/>
              </a:ext>
            </a:extLst>
          </p:cNvPr>
          <p:cNvSpPr/>
          <p:nvPr/>
        </p:nvSpPr>
        <p:spPr>
          <a:xfrm>
            <a:off x="2708596" y="2195414"/>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8" name="Pijl: rechts 7">
            <a:extLst>
              <a:ext uri="{FF2B5EF4-FFF2-40B4-BE49-F238E27FC236}">
                <a16:creationId xmlns:a16="http://schemas.microsoft.com/office/drawing/2014/main" id="{6908303D-E167-5E03-6258-CA150AF8C925}"/>
              </a:ext>
            </a:extLst>
          </p:cNvPr>
          <p:cNvSpPr/>
          <p:nvPr/>
        </p:nvSpPr>
        <p:spPr>
          <a:xfrm>
            <a:off x="947986" y="3347086"/>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Kracht 2</a:t>
            </a:r>
          </a:p>
        </p:txBody>
      </p:sp>
      <p:sp>
        <p:nvSpPr>
          <p:cNvPr id="9" name="Pijl: links 8">
            <a:extLst>
              <a:ext uri="{FF2B5EF4-FFF2-40B4-BE49-F238E27FC236}">
                <a16:creationId xmlns:a16="http://schemas.microsoft.com/office/drawing/2014/main" id="{DE3B7442-019F-1C60-C51D-B5826B7E09F0}"/>
              </a:ext>
            </a:extLst>
          </p:cNvPr>
          <p:cNvSpPr/>
          <p:nvPr/>
        </p:nvSpPr>
        <p:spPr>
          <a:xfrm>
            <a:off x="913199" y="2686775"/>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Kracht 1</a:t>
            </a:r>
          </a:p>
        </p:txBody>
      </p:sp>
      <p:sp>
        <p:nvSpPr>
          <p:cNvPr id="2" name="Rechthoek 1">
            <a:extLst>
              <a:ext uri="{FF2B5EF4-FFF2-40B4-BE49-F238E27FC236}">
                <a16:creationId xmlns:a16="http://schemas.microsoft.com/office/drawing/2014/main" id="{4B721C8C-F91F-D8BF-64CC-580550E1CE19}"/>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Een richtinggevend</a:t>
            </a:r>
            <a: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t> principe en/of</a:t>
            </a:r>
            <a:b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br>
            <a: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t>een ethisch principe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Bijschrift: pijl-omlaag 9">
            <a:extLst>
              <a:ext uri="{FF2B5EF4-FFF2-40B4-BE49-F238E27FC236}">
                <a16:creationId xmlns:a16="http://schemas.microsoft.com/office/drawing/2014/main" id="{BDB637BE-2E78-BBBB-E284-CBB93C1B18F7}"/>
              </a:ext>
            </a:extLst>
          </p:cNvPr>
          <p:cNvSpPr/>
          <p:nvPr/>
        </p:nvSpPr>
        <p:spPr>
          <a:xfrm>
            <a:off x="7616414" y="3429000"/>
            <a:ext cx="1525220" cy="920227"/>
          </a:xfrm>
          <a:prstGeom prst="downArrow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Geeft scherpte</a:t>
            </a:r>
          </a:p>
        </p:txBody>
      </p:sp>
    </p:spTree>
    <p:extLst>
      <p:ext uri="{BB962C8B-B14F-4D97-AF65-F5344CB8AC3E}">
        <p14:creationId xmlns:p14="http://schemas.microsoft.com/office/powerpoint/2010/main" val="12959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B28CD4D-9FCA-B511-BFDC-D263DB492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Object 6">
            <a:extLst>
              <a:ext uri="{FF2B5EF4-FFF2-40B4-BE49-F238E27FC236}">
                <a16:creationId xmlns:a16="http://schemas.microsoft.com/office/drawing/2014/main" id="{BBBDAA1D-A788-21FB-7E21-D370897A205A}"/>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5" name="Object 4">
                        <a:extLst>
                          <a:ext uri="{FF2B5EF4-FFF2-40B4-BE49-F238E27FC236}">
                            <a16:creationId xmlns:a16="http://schemas.microsoft.com/office/drawing/2014/main" id="{1E7D0AB3-F525-2E4E-CF01-43522A7D9FF2}"/>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8" name="Rechthoek 7">
            <a:extLst>
              <a:ext uri="{FF2B5EF4-FFF2-40B4-BE49-F238E27FC236}">
                <a16:creationId xmlns:a16="http://schemas.microsoft.com/office/drawing/2014/main" id="{3046D509-5CA1-C9E6-3ACE-13986A837BD1}"/>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9" name="PIJL-OMHOOG 3">
            <a:extLst>
              <a:ext uri="{FF2B5EF4-FFF2-40B4-BE49-F238E27FC236}">
                <a16:creationId xmlns:a16="http://schemas.microsoft.com/office/drawing/2014/main" id="{2D9B6691-C98C-B6CA-0ED7-57490B4E5FE4}"/>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0" name="Pijl: rechts 9">
            <a:extLst>
              <a:ext uri="{FF2B5EF4-FFF2-40B4-BE49-F238E27FC236}">
                <a16:creationId xmlns:a16="http://schemas.microsoft.com/office/drawing/2014/main" id="{E7EA5388-8EF4-54F8-A4D1-55BA1BC51BCD}"/>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Pijl: links 10">
            <a:extLst>
              <a:ext uri="{FF2B5EF4-FFF2-40B4-BE49-F238E27FC236}">
                <a16:creationId xmlns:a16="http://schemas.microsoft.com/office/drawing/2014/main" id="{7B0F92FA-C3C9-57CE-3F76-A70E8B27380D}"/>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Rechthoek 11">
            <a:extLst>
              <a:ext uri="{FF2B5EF4-FFF2-40B4-BE49-F238E27FC236}">
                <a16:creationId xmlns:a16="http://schemas.microsoft.com/office/drawing/2014/main" id="{8476EFC8-F8F2-346A-47C8-D5A0E852DFA7}"/>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Geld laten stromen naar waar het voor bedoeld is</a:t>
            </a:r>
          </a:p>
        </p:txBody>
      </p:sp>
      <p:sp>
        <p:nvSpPr>
          <p:cNvPr id="13" name="Rechthoek 12">
            <a:extLst>
              <a:ext uri="{FF2B5EF4-FFF2-40B4-BE49-F238E27FC236}">
                <a16:creationId xmlns:a16="http://schemas.microsoft.com/office/drawing/2014/main" id="{EC11D33D-503E-1B85-E0E5-C0B630697A37}"/>
              </a:ext>
            </a:extLst>
          </p:cNvPr>
          <p:cNvSpPr/>
          <p:nvPr/>
        </p:nvSpPr>
        <p:spPr>
          <a:xfrm>
            <a:off x="2187756" y="1383571"/>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dirty="0">
                <a:solidFill>
                  <a:srgbClr val="4D3E2F"/>
                </a:solidFill>
                <a:latin typeface="Corbel" panose="020B0503020204020204"/>
              </a:rPr>
              <a:t>Waarden</a:t>
            </a: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4" name="PIJL-OMHOOG 3">
            <a:extLst>
              <a:ext uri="{FF2B5EF4-FFF2-40B4-BE49-F238E27FC236}">
                <a16:creationId xmlns:a16="http://schemas.microsoft.com/office/drawing/2014/main" id="{CC6B0EF0-6F2E-276C-B0BC-3174430CD197}"/>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Pijl: rechts 14">
            <a:extLst>
              <a:ext uri="{FF2B5EF4-FFF2-40B4-BE49-F238E27FC236}">
                <a16:creationId xmlns:a16="http://schemas.microsoft.com/office/drawing/2014/main" id="{35188E0F-0258-A9C9-2E91-F8E44B98072B}"/>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Begint eer ge bezint (dóé)</a:t>
            </a:r>
          </a:p>
        </p:txBody>
      </p:sp>
      <p:sp>
        <p:nvSpPr>
          <p:cNvPr id="16" name="Pijl: links 15">
            <a:extLst>
              <a:ext uri="{FF2B5EF4-FFF2-40B4-BE49-F238E27FC236}">
                <a16:creationId xmlns:a16="http://schemas.microsoft.com/office/drawing/2014/main" id="{86EFCBE8-11A6-1F77-8F47-802D4C111F61}"/>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Bezint eer</a:t>
            </a:r>
            <a:r>
              <a:rPr kumimoji="0" lang="nl-NL" sz="2400" b="0" i="0" u="none" strike="noStrike" kern="1200" cap="none" spc="0" normalizeH="0" noProof="0" dirty="0">
                <a:ln>
                  <a:noFill/>
                </a:ln>
                <a:solidFill>
                  <a:prstClr val="white"/>
                </a:solidFill>
                <a:effectLst/>
                <a:uLnTx/>
                <a:uFillTx/>
                <a:latin typeface="Corbel" panose="020B0503020204020204"/>
                <a:ea typeface="+mn-ea"/>
                <a:cs typeface="+mn-cs"/>
              </a:rPr>
              <a:t> ge begint (onderzoek)</a:t>
            </a: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4082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8EC9D-6920-24D3-0BC7-A3BE96843043}"/>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4F49ED08-6B33-68DE-0BF8-40C8668E6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Object 6">
            <a:extLst>
              <a:ext uri="{FF2B5EF4-FFF2-40B4-BE49-F238E27FC236}">
                <a16:creationId xmlns:a16="http://schemas.microsoft.com/office/drawing/2014/main" id="{893C62DC-7072-B07C-06C4-3B8775757CB9}"/>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7" name="Object 6">
                        <a:extLst>
                          <a:ext uri="{FF2B5EF4-FFF2-40B4-BE49-F238E27FC236}">
                            <a16:creationId xmlns:a16="http://schemas.microsoft.com/office/drawing/2014/main" id="{BBBDAA1D-A788-21FB-7E21-D370897A205A}"/>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8" name="Rechthoek 7">
            <a:extLst>
              <a:ext uri="{FF2B5EF4-FFF2-40B4-BE49-F238E27FC236}">
                <a16:creationId xmlns:a16="http://schemas.microsoft.com/office/drawing/2014/main" id="{1ADBC811-570B-DA63-0560-5918272D8E79}"/>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9" name="PIJL-OMHOOG 3">
            <a:extLst>
              <a:ext uri="{FF2B5EF4-FFF2-40B4-BE49-F238E27FC236}">
                <a16:creationId xmlns:a16="http://schemas.microsoft.com/office/drawing/2014/main" id="{86F9A5A3-852E-6A81-D28A-22693937036F}"/>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0" name="Pijl: rechts 9">
            <a:extLst>
              <a:ext uri="{FF2B5EF4-FFF2-40B4-BE49-F238E27FC236}">
                <a16:creationId xmlns:a16="http://schemas.microsoft.com/office/drawing/2014/main" id="{7F7CA1E3-2A15-655F-9415-2FE639703134}"/>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Pijl: links 10">
            <a:extLst>
              <a:ext uri="{FF2B5EF4-FFF2-40B4-BE49-F238E27FC236}">
                <a16:creationId xmlns:a16="http://schemas.microsoft.com/office/drawing/2014/main" id="{ADCE8714-7380-0A26-D302-B76051EEF3A5}"/>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Rechthoek 11">
            <a:extLst>
              <a:ext uri="{FF2B5EF4-FFF2-40B4-BE49-F238E27FC236}">
                <a16:creationId xmlns:a16="http://schemas.microsoft.com/office/drawing/2014/main" id="{61B2A35F-4DEF-E971-3E5C-A08EFED91CA3}"/>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Geld laten stromen naar waar het voor bedoeld is</a:t>
            </a:r>
          </a:p>
        </p:txBody>
      </p:sp>
      <p:sp>
        <p:nvSpPr>
          <p:cNvPr id="13" name="Rechthoek 12">
            <a:extLst>
              <a:ext uri="{FF2B5EF4-FFF2-40B4-BE49-F238E27FC236}">
                <a16:creationId xmlns:a16="http://schemas.microsoft.com/office/drawing/2014/main" id="{166876D2-A2AE-FFD2-75E8-02EE688802DA}"/>
              </a:ext>
            </a:extLst>
          </p:cNvPr>
          <p:cNvSpPr/>
          <p:nvPr/>
        </p:nvSpPr>
        <p:spPr>
          <a:xfrm>
            <a:off x="2187756" y="1392536"/>
            <a:ext cx="2109630" cy="646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Voortgang</a:t>
            </a:r>
          </a:p>
        </p:txBody>
      </p:sp>
      <p:sp>
        <p:nvSpPr>
          <p:cNvPr id="14" name="PIJL-OMHOOG 3">
            <a:extLst>
              <a:ext uri="{FF2B5EF4-FFF2-40B4-BE49-F238E27FC236}">
                <a16:creationId xmlns:a16="http://schemas.microsoft.com/office/drawing/2014/main" id="{263D6292-B397-75D5-3FA6-9F253A483E85}"/>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Pijl: rechts 14">
            <a:extLst>
              <a:ext uri="{FF2B5EF4-FFF2-40B4-BE49-F238E27FC236}">
                <a16:creationId xmlns:a16="http://schemas.microsoft.com/office/drawing/2014/main" id="{74EE4375-F95F-66C7-C805-592FF795F2AA}"/>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Vertrouwen</a:t>
            </a:r>
          </a:p>
        </p:txBody>
      </p:sp>
      <p:sp>
        <p:nvSpPr>
          <p:cNvPr id="16" name="Pijl: links 15">
            <a:extLst>
              <a:ext uri="{FF2B5EF4-FFF2-40B4-BE49-F238E27FC236}">
                <a16:creationId xmlns:a16="http://schemas.microsoft.com/office/drawing/2014/main" id="{5DCC810C-FE50-D869-0BBE-CFCC15CF4BDC}"/>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Wantrouwen</a:t>
            </a:r>
          </a:p>
        </p:txBody>
      </p:sp>
    </p:spTree>
    <p:extLst>
      <p:ext uri="{BB962C8B-B14F-4D97-AF65-F5344CB8AC3E}">
        <p14:creationId xmlns:p14="http://schemas.microsoft.com/office/powerpoint/2010/main" val="32680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E9DA32A-35EB-B496-A2A3-354E1B4B2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Object 3">
            <a:extLst>
              <a:ext uri="{FF2B5EF4-FFF2-40B4-BE49-F238E27FC236}">
                <a16:creationId xmlns:a16="http://schemas.microsoft.com/office/drawing/2014/main" id="{042C4CBE-BA14-385B-DAB3-5E5EF7667088}"/>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7" name="Object 6">
                        <a:extLst>
                          <a:ext uri="{FF2B5EF4-FFF2-40B4-BE49-F238E27FC236}">
                            <a16:creationId xmlns:a16="http://schemas.microsoft.com/office/drawing/2014/main" id="{893C62DC-7072-B07C-06C4-3B8775757CB9}"/>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5" name="Rechthoek 4">
            <a:extLst>
              <a:ext uri="{FF2B5EF4-FFF2-40B4-BE49-F238E27FC236}">
                <a16:creationId xmlns:a16="http://schemas.microsoft.com/office/drawing/2014/main" id="{96E6D41F-AEC1-D3BF-AE9D-A119F5742A9C}"/>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6" name="PIJL-OMHOOG 3">
            <a:extLst>
              <a:ext uri="{FF2B5EF4-FFF2-40B4-BE49-F238E27FC236}">
                <a16:creationId xmlns:a16="http://schemas.microsoft.com/office/drawing/2014/main" id="{D14A2259-EBF8-5B52-2B55-C0135AA38C6B}"/>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Pijl: rechts 6">
            <a:extLst>
              <a:ext uri="{FF2B5EF4-FFF2-40B4-BE49-F238E27FC236}">
                <a16:creationId xmlns:a16="http://schemas.microsoft.com/office/drawing/2014/main" id="{E2E85B2A-0D1E-56DD-692B-78FC86F7C8DD}"/>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Pijl: links 7">
            <a:extLst>
              <a:ext uri="{FF2B5EF4-FFF2-40B4-BE49-F238E27FC236}">
                <a16:creationId xmlns:a16="http://schemas.microsoft.com/office/drawing/2014/main" id="{2A4D132C-2308-59CA-2F7E-6F284233FBDE}"/>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Rechthoek 8">
            <a:extLst>
              <a:ext uri="{FF2B5EF4-FFF2-40B4-BE49-F238E27FC236}">
                <a16:creationId xmlns:a16="http://schemas.microsoft.com/office/drawing/2014/main" id="{03258CDF-32E2-EEE8-13A0-C5C5E749DD70}"/>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Het benutten van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moeiteloze mix</a:t>
            </a:r>
          </a:p>
        </p:txBody>
      </p:sp>
      <p:sp>
        <p:nvSpPr>
          <p:cNvPr id="10" name="Rechthoek 9">
            <a:extLst>
              <a:ext uri="{FF2B5EF4-FFF2-40B4-BE49-F238E27FC236}">
                <a16:creationId xmlns:a16="http://schemas.microsoft.com/office/drawing/2014/main" id="{189DBAAF-E3EA-C2DA-4B3A-25C10F9A9982}"/>
              </a:ext>
            </a:extLst>
          </p:cNvPr>
          <p:cNvSpPr/>
          <p:nvPr/>
        </p:nvSpPr>
        <p:spPr>
          <a:xfrm>
            <a:off x="2187756" y="1392535"/>
            <a:ext cx="2109630" cy="646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Integratie</a:t>
            </a:r>
          </a:p>
        </p:txBody>
      </p:sp>
      <p:sp>
        <p:nvSpPr>
          <p:cNvPr id="11" name="PIJL-OMHOOG 3">
            <a:extLst>
              <a:ext uri="{FF2B5EF4-FFF2-40B4-BE49-F238E27FC236}">
                <a16:creationId xmlns:a16="http://schemas.microsoft.com/office/drawing/2014/main" id="{579A0B13-7276-5FD6-49F9-8C597AA7C5A3}"/>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Pijl: rechts 11">
            <a:extLst>
              <a:ext uri="{FF2B5EF4-FFF2-40B4-BE49-F238E27FC236}">
                <a16:creationId xmlns:a16="http://schemas.microsoft.com/office/drawing/2014/main" id="{C277D636-72F9-233D-28CC-9A35B2AF362D}"/>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Praktijkgericht werken</a:t>
            </a:r>
          </a:p>
        </p:txBody>
      </p:sp>
      <p:sp>
        <p:nvSpPr>
          <p:cNvPr id="13" name="Pijl: links 12">
            <a:extLst>
              <a:ext uri="{FF2B5EF4-FFF2-40B4-BE49-F238E27FC236}">
                <a16:creationId xmlns:a16="http://schemas.microsoft.com/office/drawing/2014/main" id="{4E8EDED0-7CCB-609C-B4FD-30AF95D182D0}"/>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Opgavegericht werken</a:t>
            </a:r>
          </a:p>
        </p:txBody>
      </p:sp>
    </p:spTree>
    <p:extLst>
      <p:ext uri="{BB962C8B-B14F-4D97-AF65-F5344CB8AC3E}">
        <p14:creationId xmlns:p14="http://schemas.microsoft.com/office/powerpoint/2010/main" val="339169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08520-036D-E5E0-C642-8C6C7C890C1A}"/>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AADEB15-740F-07A9-88D6-592A734643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CBCC58F1-5D90-A1A7-C1D4-50C91B425B17}"/>
              </a:ext>
            </a:extLst>
          </p:cNvPr>
          <p:cNvSpPr/>
          <p:nvPr/>
        </p:nvSpPr>
        <p:spPr>
          <a:xfrm>
            <a:off x="2014020" y="594303"/>
            <a:ext cx="7734749" cy="123712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Systeemwereld</a:t>
            </a:r>
            <a:b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(instrumentele en strategische rationaliteit)</a:t>
            </a:r>
          </a:p>
        </p:txBody>
      </p:sp>
      <p:sp>
        <p:nvSpPr>
          <p:cNvPr id="4" name="Rechthoek 3">
            <a:extLst>
              <a:ext uri="{FF2B5EF4-FFF2-40B4-BE49-F238E27FC236}">
                <a16:creationId xmlns:a16="http://schemas.microsoft.com/office/drawing/2014/main" id="{D7210EB3-AF55-24B5-15DE-1B1A0536C593}"/>
              </a:ext>
            </a:extLst>
          </p:cNvPr>
          <p:cNvSpPr/>
          <p:nvPr/>
        </p:nvSpPr>
        <p:spPr>
          <a:xfrm>
            <a:off x="2014020" y="4725237"/>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Leefwereld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(communicatieve rationaliteit)</a:t>
            </a:r>
          </a:p>
        </p:txBody>
      </p:sp>
      <p:sp>
        <p:nvSpPr>
          <p:cNvPr id="5" name="Tekstvak 4">
            <a:extLst>
              <a:ext uri="{FF2B5EF4-FFF2-40B4-BE49-F238E27FC236}">
                <a16:creationId xmlns:a16="http://schemas.microsoft.com/office/drawing/2014/main" id="{D9F9FD7E-F7E2-9C96-4709-5ECB64719DCE}"/>
              </a:ext>
            </a:extLst>
          </p:cNvPr>
          <p:cNvSpPr txBox="1"/>
          <p:nvPr/>
        </p:nvSpPr>
        <p:spPr>
          <a:xfrm>
            <a:off x="166932" y="6485430"/>
            <a:ext cx="58783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Vrij naar Jürgen Habermas (1981) </a:t>
            </a: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Theorie van het communicatieve handelen</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echthoek 5">
            <a:extLst>
              <a:ext uri="{FF2B5EF4-FFF2-40B4-BE49-F238E27FC236}">
                <a16:creationId xmlns:a16="http://schemas.microsoft.com/office/drawing/2014/main" id="{29B6F8E5-F2B4-C0EC-A47E-9CEC67C31F50}"/>
              </a:ext>
            </a:extLst>
          </p:cNvPr>
          <p:cNvSpPr/>
          <p:nvPr/>
        </p:nvSpPr>
        <p:spPr>
          <a:xfrm>
            <a:off x="2491270"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Opg 1</a:t>
            </a:r>
          </a:p>
        </p:txBody>
      </p:sp>
      <p:sp>
        <p:nvSpPr>
          <p:cNvPr id="14" name="Rechthoek 13">
            <a:extLst>
              <a:ext uri="{FF2B5EF4-FFF2-40B4-BE49-F238E27FC236}">
                <a16:creationId xmlns:a16="http://schemas.microsoft.com/office/drawing/2014/main" id="{3292728D-2CE5-7452-CAD5-2954A340C2C0}"/>
              </a:ext>
            </a:extLst>
          </p:cNvPr>
          <p:cNvSpPr/>
          <p:nvPr/>
        </p:nvSpPr>
        <p:spPr>
          <a:xfrm>
            <a:off x="3500368" y="1707502"/>
            <a:ext cx="765110" cy="64699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Opg 2</a:t>
            </a:r>
          </a:p>
        </p:txBody>
      </p:sp>
      <p:sp>
        <p:nvSpPr>
          <p:cNvPr id="17" name="Rechthoek 16">
            <a:extLst>
              <a:ext uri="{FF2B5EF4-FFF2-40B4-BE49-F238E27FC236}">
                <a16:creationId xmlns:a16="http://schemas.microsoft.com/office/drawing/2014/main" id="{3E591AA9-FB96-AD39-5525-D9C8F05BACCD}"/>
              </a:ext>
            </a:extLst>
          </p:cNvPr>
          <p:cNvSpPr/>
          <p:nvPr/>
        </p:nvSpPr>
        <p:spPr>
          <a:xfrm>
            <a:off x="4509466" y="1707502"/>
            <a:ext cx="765110"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Opg 3</a:t>
            </a:r>
          </a:p>
        </p:txBody>
      </p:sp>
      <p:sp>
        <p:nvSpPr>
          <p:cNvPr id="23" name="Rechthoek 22">
            <a:extLst>
              <a:ext uri="{FF2B5EF4-FFF2-40B4-BE49-F238E27FC236}">
                <a16:creationId xmlns:a16="http://schemas.microsoft.com/office/drawing/2014/main" id="{16CDF7CF-EBAC-8BA0-EF8D-5EAD5D0BC161}"/>
              </a:ext>
            </a:extLst>
          </p:cNvPr>
          <p:cNvSpPr/>
          <p:nvPr/>
        </p:nvSpPr>
        <p:spPr>
          <a:xfrm>
            <a:off x="2492334" y="2641545"/>
            <a:ext cx="2782238"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Integraal plan</a:t>
            </a:r>
          </a:p>
          <a:p>
            <a:pPr algn="ctr"/>
            <a:r>
              <a:rPr lang="nl-NL" dirty="0">
                <a:solidFill>
                  <a:schemeClr val="tx1"/>
                </a:solidFill>
              </a:rPr>
              <a:t>(generiek wat moet)</a:t>
            </a:r>
          </a:p>
        </p:txBody>
      </p:sp>
      <p:cxnSp>
        <p:nvCxnSpPr>
          <p:cNvPr id="25" name="Rechte verbindingslijn met pijl 24">
            <a:extLst>
              <a:ext uri="{FF2B5EF4-FFF2-40B4-BE49-F238E27FC236}">
                <a16:creationId xmlns:a16="http://schemas.microsoft.com/office/drawing/2014/main" id="{CA6EF46E-F913-EFEB-7FEC-F41A2A5DC20E}"/>
              </a:ext>
            </a:extLst>
          </p:cNvPr>
          <p:cNvCxnSpPr>
            <a:cxnSpLocks/>
            <a:stCxn id="6" idx="2"/>
          </p:cNvCxnSpPr>
          <p:nvPr/>
        </p:nvCxnSpPr>
        <p:spPr>
          <a:xfrm>
            <a:off x="2873825" y="2354496"/>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Rechte verbindingslijn met pijl 28">
            <a:extLst>
              <a:ext uri="{FF2B5EF4-FFF2-40B4-BE49-F238E27FC236}">
                <a16:creationId xmlns:a16="http://schemas.microsoft.com/office/drawing/2014/main" id="{C6D370C9-2692-F039-112B-A3FBCAE61F58}"/>
              </a:ext>
            </a:extLst>
          </p:cNvPr>
          <p:cNvCxnSpPr>
            <a:cxnSpLocks/>
          </p:cNvCxnSpPr>
          <p:nvPr/>
        </p:nvCxnSpPr>
        <p:spPr>
          <a:xfrm>
            <a:off x="3882923" y="2354495"/>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Rechte verbindingslijn met pijl 29">
            <a:extLst>
              <a:ext uri="{FF2B5EF4-FFF2-40B4-BE49-F238E27FC236}">
                <a16:creationId xmlns:a16="http://schemas.microsoft.com/office/drawing/2014/main" id="{6B4555B3-B281-9B1F-B341-EBD55C4780B7}"/>
              </a:ext>
            </a:extLst>
          </p:cNvPr>
          <p:cNvCxnSpPr>
            <a:cxnSpLocks/>
          </p:cNvCxnSpPr>
          <p:nvPr/>
        </p:nvCxnSpPr>
        <p:spPr>
          <a:xfrm>
            <a:off x="4892021" y="2357877"/>
            <a:ext cx="0" cy="2870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 name="Rechthoek 6">
            <a:extLst>
              <a:ext uri="{FF2B5EF4-FFF2-40B4-BE49-F238E27FC236}">
                <a16:creationId xmlns:a16="http://schemas.microsoft.com/office/drawing/2014/main" id="{E594A7A2-AA0C-0A0C-2F24-2C954A18D8F7}"/>
              </a:ext>
            </a:extLst>
          </p:cNvPr>
          <p:cNvSpPr/>
          <p:nvPr/>
        </p:nvSpPr>
        <p:spPr>
          <a:xfrm>
            <a:off x="5518565" y="2605275"/>
            <a:ext cx="2076333" cy="123712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Tussenruimte</a:t>
            </a:r>
          </a:p>
        </p:txBody>
      </p:sp>
      <p:pic>
        <p:nvPicPr>
          <p:cNvPr id="36" name="Afbeelding 35">
            <a:extLst>
              <a:ext uri="{FF2B5EF4-FFF2-40B4-BE49-F238E27FC236}">
                <a16:creationId xmlns:a16="http://schemas.microsoft.com/office/drawing/2014/main" id="{17C019C9-2C9D-640B-11AC-F6439D9028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1148" y="2082211"/>
            <a:ext cx="5629799" cy="1024623"/>
          </a:xfrm>
          <a:prstGeom prst="rect">
            <a:avLst/>
          </a:prstGeom>
        </p:spPr>
      </p:pic>
      <p:sp>
        <p:nvSpPr>
          <p:cNvPr id="8" name="Rechthoek 7">
            <a:extLst>
              <a:ext uri="{FF2B5EF4-FFF2-40B4-BE49-F238E27FC236}">
                <a16:creationId xmlns:a16="http://schemas.microsoft.com/office/drawing/2014/main" id="{66819E74-EF0F-3D5B-8A3E-10B8198833F7}"/>
              </a:ext>
            </a:extLst>
          </p:cNvPr>
          <p:cNvSpPr/>
          <p:nvPr/>
        </p:nvSpPr>
        <p:spPr>
          <a:xfrm>
            <a:off x="6371148" y="4335423"/>
            <a:ext cx="2782238" cy="6469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Moeiteloze mix</a:t>
            </a:r>
          </a:p>
          <a:p>
            <a:pPr algn="ctr"/>
            <a:r>
              <a:rPr lang="nl-NL" dirty="0">
                <a:solidFill>
                  <a:schemeClr val="tx1"/>
                </a:solidFill>
              </a:rPr>
              <a:t>(specifiek)</a:t>
            </a:r>
          </a:p>
        </p:txBody>
      </p:sp>
      <p:sp>
        <p:nvSpPr>
          <p:cNvPr id="11" name="Pijl: links/rechts 10">
            <a:extLst>
              <a:ext uri="{FF2B5EF4-FFF2-40B4-BE49-F238E27FC236}">
                <a16:creationId xmlns:a16="http://schemas.microsoft.com/office/drawing/2014/main" id="{E6D9F3B6-2DF3-742F-5C41-163825C608CF}"/>
              </a:ext>
            </a:extLst>
          </p:cNvPr>
          <p:cNvSpPr/>
          <p:nvPr/>
        </p:nvSpPr>
        <p:spPr>
          <a:xfrm>
            <a:off x="4892022" y="2708074"/>
            <a:ext cx="1009093" cy="513066"/>
          </a:xfrm>
          <a:prstGeom prst="lef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Pijl: links/rechts 11">
            <a:extLst>
              <a:ext uri="{FF2B5EF4-FFF2-40B4-BE49-F238E27FC236}">
                <a16:creationId xmlns:a16="http://schemas.microsoft.com/office/drawing/2014/main" id="{B2373BB0-8A73-6438-945A-61AE0094B567}"/>
              </a:ext>
            </a:extLst>
          </p:cNvPr>
          <p:cNvSpPr/>
          <p:nvPr/>
        </p:nvSpPr>
        <p:spPr>
          <a:xfrm rot="5400000">
            <a:off x="6215298" y="3816445"/>
            <a:ext cx="1148659" cy="513066"/>
          </a:xfrm>
          <a:prstGeom prst="lef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71654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22" presetClass="entr" presetSubtype="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7" grpId="0" animBg="1"/>
      <p:bldP spid="23" grpId="0" animBg="1"/>
      <p:bldP spid="8"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9BA"/>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150BEDA-8758-0967-A179-F0F09D60579B}"/>
              </a:ext>
            </a:extLst>
          </p:cNvPr>
          <p:cNvSpPr txBox="1"/>
          <p:nvPr/>
        </p:nvSpPr>
        <p:spPr>
          <a:xfrm>
            <a:off x="1072444" y="1720840"/>
            <a:ext cx="4876801" cy="3416320"/>
          </a:xfrm>
          <a:prstGeom prst="rect">
            <a:avLst/>
          </a:prstGeom>
          <a:noFill/>
        </p:spPr>
        <p:txBody>
          <a:bodyPr wrap="square">
            <a:spAutoFit/>
          </a:bodyPr>
          <a:lstStyle/>
          <a:p>
            <a:pPr algn="ctr"/>
            <a:r>
              <a:rPr lang="nl-NL" sz="2400" b="0" i="0" dirty="0">
                <a:solidFill>
                  <a:srgbClr val="0F0F0F"/>
                </a:solidFill>
                <a:effectLst/>
                <a:latin typeface="Noto-serif"/>
              </a:rPr>
              <a:t>“Wijsheid komt voort uit het vermogen de complexiteit van de werkelijkheid te zien, en alle kanten van een dilemma, niet slechts één kant. Er zijn geen simpele antwoorden.”</a:t>
            </a:r>
          </a:p>
          <a:p>
            <a:pPr algn="ctr"/>
            <a:endParaRPr lang="nl-NL" sz="2400" dirty="0">
              <a:solidFill>
                <a:srgbClr val="0F0F0F"/>
              </a:solidFill>
              <a:latin typeface="Noto-serif"/>
            </a:endParaRPr>
          </a:p>
          <a:p>
            <a:pPr algn="ctr"/>
            <a:r>
              <a:rPr lang="nl-NL" sz="2000" b="0" i="1" dirty="0" err="1">
                <a:solidFill>
                  <a:srgbClr val="0F0F0F"/>
                </a:solidFill>
                <a:effectLst/>
                <a:latin typeface="Noto-serif"/>
              </a:rPr>
              <a:t>Yuval</a:t>
            </a:r>
            <a:r>
              <a:rPr lang="nl-NL" sz="2000" b="0" i="1" dirty="0">
                <a:solidFill>
                  <a:srgbClr val="0F0F0F"/>
                </a:solidFill>
                <a:effectLst/>
                <a:latin typeface="Noto-serif"/>
              </a:rPr>
              <a:t> Noah </a:t>
            </a:r>
            <a:r>
              <a:rPr lang="nl-NL" sz="2000" b="0" i="1" dirty="0" err="1">
                <a:solidFill>
                  <a:srgbClr val="0F0F0F"/>
                </a:solidFill>
                <a:effectLst/>
                <a:latin typeface="Noto-serif"/>
              </a:rPr>
              <a:t>Harari</a:t>
            </a:r>
            <a:endParaRPr lang="nl-NL" sz="2000" b="0" i="1" dirty="0">
              <a:solidFill>
                <a:srgbClr val="0F0F0F"/>
              </a:solidFill>
              <a:effectLst/>
              <a:latin typeface="Noto-serif"/>
            </a:endParaRPr>
          </a:p>
          <a:p>
            <a:pPr algn="ctr"/>
            <a:r>
              <a:rPr lang="nl-NL" sz="2000" i="1" dirty="0">
                <a:solidFill>
                  <a:srgbClr val="0F0F0F"/>
                </a:solidFill>
                <a:latin typeface="Noto-serif"/>
              </a:rPr>
              <a:t>Volkskrant 2 november 2024</a:t>
            </a:r>
            <a:endParaRPr lang="nl-NL" sz="2000" i="1" dirty="0"/>
          </a:p>
        </p:txBody>
      </p:sp>
      <p:pic>
        <p:nvPicPr>
          <p:cNvPr id="5" name="Afbeelding 4">
            <a:extLst>
              <a:ext uri="{FF2B5EF4-FFF2-40B4-BE49-F238E27FC236}">
                <a16:creationId xmlns:a16="http://schemas.microsoft.com/office/drawing/2014/main" id="{B8B32213-8FF0-9360-A17A-1B678CCCFC8F}"/>
              </a:ext>
            </a:extLst>
          </p:cNvPr>
          <p:cNvPicPr>
            <a:picLocks noChangeAspect="1"/>
          </p:cNvPicPr>
          <p:nvPr/>
        </p:nvPicPr>
        <p:blipFill>
          <a:blip r:embed="rId2"/>
          <a:stretch>
            <a:fillRect/>
          </a:stretch>
        </p:blipFill>
        <p:spPr>
          <a:xfrm>
            <a:off x="7061274" y="0"/>
            <a:ext cx="4481547" cy="6858000"/>
          </a:xfrm>
          <a:prstGeom prst="rect">
            <a:avLst/>
          </a:prstGeom>
        </p:spPr>
      </p:pic>
    </p:spTree>
    <p:extLst>
      <p:ext uri="{BB962C8B-B14F-4D97-AF65-F5344CB8AC3E}">
        <p14:creationId xmlns:p14="http://schemas.microsoft.com/office/powerpoint/2010/main" val="3364615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8CA968-4944-5AB2-A366-824B19675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Object 3">
            <a:extLst>
              <a:ext uri="{FF2B5EF4-FFF2-40B4-BE49-F238E27FC236}">
                <a16:creationId xmlns:a16="http://schemas.microsoft.com/office/drawing/2014/main" id="{6A45021F-2C4E-88AA-DC2E-D82A5465DB72}"/>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4" name="Object 3">
                        <a:extLst>
                          <a:ext uri="{FF2B5EF4-FFF2-40B4-BE49-F238E27FC236}">
                            <a16:creationId xmlns:a16="http://schemas.microsoft.com/office/drawing/2014/main" id="{042C4CBE-BA14-385B-DAB3-5E5EF7667088}"/>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5" name="Rechthoek 4">
            <a:extLst>
              <a:ext uri="{FF2B5EF4-FFF2-40B4-BE49-F238E27FC236}">
                <a16:creationId xmlns:a16="http://schemas.microsoft.com/office/drawing/2014/main" id="{CEAEB49A-EA1B-6BE2-61A7-B4A5A7A3C2CC}"/>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6" name="PIJL-OMHOOG 3">
            <a:extLst>
              <a:ext uri="{FF2B5EF4-FFF2-40B4-BE49-F238E27FC236}">
                <a16:creationId xmlns:a16="http://schemas.microsoft.com/office/drawing/2014/main" id="{A70DCAAA-E654-F809-2215-D0E8B4A29B90}"/>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Pijl: rechts 6">
            <a:extLst>
              <a:ext uri="{FF2B5EF4-FFF2-40B4-BE49-F238E27FC236}">
                <a16:creationId xmlns:a16="http://schemas.microsoft.com/office/drawing/2014/main" id="{EF09AD7D-B7AD-1820-0577-97A5115DE164}"/>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Pijl: links 7">
            <a:extLst>
              <a:ext uri="{FF2B5EF4-FFF2-40B4-BE49-F238E27FC236}">
                <a16:creationId xmlns:a16="http://schemas.microsoft.com/office/drawing/2014/main" id="{719004CD-6FE8-494A-192B-774E9F715B5B}"/>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Rechthoek 8">
            <a:extLst>
              <a:ext uri="{FF2B5EF4-FFF2-40B4-BE49-F238E27FC236}">
                <a16:creationId xmlns:a16="http://schemas.microsoft.com/office/drawing/2014/main" id="{B7BD3B56-D52D-5E24-8110-5A8F8C3F2F03}"/>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Het werken in korte cycli</a:t>
            </a:r>
          </a:p>
        </p:txBody>
      </p:sp>
      <p:sp>
        <p:nvSpPr>
          <p:cNvPr id="10" name="Rechthoek 9">
            <a:extLst>
              <a:ext uri="{FF2B5EF4-FFF2-40B4-BE49-F238E27FC236}">
                <a16:creationId xmlns:a16="http://schemas.microsoft.com/office/drawing/2014/main" id="{46066161-0A59-16E8-8312-B4C4D7CE8A94}"/>
              </a:ext>
            </a:extLst>
          </p:cNvPr>
          <p:cNvSpPr/>
          <p:nvPr/>
        </p:nvSpPr>
        <p:spPr>
          <a:xfrm>
            <a:off x="2187756" y="1392535"/>
            <a:ext cx="2109630" cy="646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Adaptatie</a:t>
            </a:r>
          </a:p>
        </p:txBody>
      </p:sp>
      <p:sp>
        <p:nvSpPr>
          <p:cNvPr id="11" name="PIJL-OMHOOG 3">
            <a:extLst>
              <a:ext uri="{FF2B5EF4-FFF2-40B4-BE49-F238E27FC236}">
                <a16:creationId xmlns:a16="http://schemas.microsoft.com/office/drawing/2014/main" id="{8A74C8F0-7158-83BE-1C25-552F80FD8D49}"/>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Pijl: rechts 11">
            <a:extLst>
              <a:ext uri="{FF2B5EF4-FFF2-40B4-BE49-F238E27FC236}">
                <a16:creationId xmlns:a16="http://schemas.microsoft.com/office/drawing/2014/main" id="{F74E6E7D-7729-9DCB-5178-2B146E7C5741}"/>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Klein</a:t>
            </a:r>
            <a:r>
              <a:rPr kumimoji="0" lang="nl-NL" sz="2400" b="0" i="0" u="none" strike="noStrike" kern="1200" cap="none" spc="0" normalizeH="0" noProof="0" dirty="0">
                <a:ln>
                  <a:noFill/>
                </a:ln>
                <a:solidFill>
                  <a:prstClr val="white"/>
                </a:solidFill>
                <a:effectLst/>
                <a:uLnTx/>
                <a:uFillTx/>
                <a:latin typeface="Corbel" panose="020B0503020204020204"/>
                <a:ea typeface="+mn-ea"/>
                <a:cs typeface="+mn-cs"/>
              </a:rPr>
              <a:t> en lokaal</a:t>
            </a: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Pijl: links 12">
            <a:extLst>
              <a:ext uri="{FF2B5EF4-FFF2-40B4-BE49-F238E27FC236}">
                <a16:creationId xmlns:a16="http://schemas.microsoft.com/office/drawing/2014/main" id="{3CABFAE9-2EAF-F0AD-7141-0016FEFC021F}"/>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Groot en globaal</a:t>
            </a:r>
          </a:p>
        </p:txBody>
      </p:sp>
    </p:spTree>
    <p:extLst>
      <p:ext uri="{BB962C8B-B14F-4D97-AF65-F5344CB8AC3E}">
        <p14:creationId xmlns:p14="http://schemas.microsoft.com/office/powerpoint/2010/main" val="174839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0E30-5B86-5243-E6F4-BD642CF1C72A}"/>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305C494-553C-D975-C337-B86FE7BEE5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9" name="Object 8">
            <a:extLst>
              <a:ext uri="{FF2B5EF4-FFF2-40B4-BE49-F238E27FC236}">
                <a16:creationId xmlns:a16="http://schemas.microsoft.com/office/drawing/2014/main" id="{3879D955-363D-48AC-296F-FFD26A9B2698}"/>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4" name="Object 3">
                        <a:extLst>
                          <a:ext uri="{FF2B5EF4-FFF2-40B4-BE49-F238E27FC236}">
                            <a16:creationId xmlns:a16="http://schemas.microsoft.com/office/drawing/2014/main" id="{6A45021F-2C4E-88AA-DC2E-D82A5465DB72}"/>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12" name="Rechthoek 11">
            <a:extLst>
              <a:ext uri="{FF2B5EF4-FFF2-40B4-BE49-F238E27FC236}">
                <a16:creationId xmlns:a16="http://schemas.microsoft.com/office/drawing/2014/main" id="{7B54FCDB-847D-3EA1-C326-C4873A740557}"/>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3" name="PIJL-OMHOOG 3">
            <a:extLst>
              <a:ext uri="{FF2B5EF4-FFF2-40B4-BE49-F238E27FC236}">
                <a16:creationId xmlns:a16="http://schemas.microsoft.com/office/drawing/2014/main" id="{6C21EB0D-A806-E54A-B2D4-D104DC3171E5}"/>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Pijl: rechts 14">
            <a:extLst>
              <a:ext uri="{FF2B5EF4-FFF2-40B4-BE49-F238E27FC236}">
                <a16:creationId xmlns:a16="http://schemas.microsoft.com/office/drawing/2014/main" id="{FE026DF5-E3E9-C248-7382-921401B085D4}"/>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Pijl: links 15">
            <a:extLst>
              <a:ext uri="{FF2B5EF4-FFF2-40B4-BE49-F238E27FC236}">
                <a16:creationId xmlns:a16="http://schemas.microsoft.com/office/drawing/2014/main" id="{DDCD3362-6584-6D5E-B03C-1B2188DA9E1F}"/>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Rechthoek 16">
            <a:extLst>
              <a:ext uri="{FF2B5EF4-FFF2-40B4-BE49-F238E27FC236}">
                <a16:creationId xmlns:a16="http://schemas.microsoft.com/office/drawing/2014/main" id="{E341E0F8-F4CA-E2EA-2FE0-040D4DEFE3AF}"/>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 de tussenruimte gebeurt het</a:t>
            </a:r>
          </a:p>
        </p:txBody>
      </p:sp>
    </p:spTree>
    <p:extLst>
      <p:ext uri="{BB962C8B-B14F-4D97-AF65-F5344CB8AC3E}">
        <p14:creationId xmlns:p14="http://schemas.microsoft.com/office/powerpoint/2010/main" val="342185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D098C027-D3FF-38A9-7BB4-4364C01CA5BF}"/>
              </a:ext>
            </a:extLst>
          </p:cNvPr>
          <p:cNvSpPr/>
          <p:nvPr/>
        </p:nvSpPr>
        <p:spPr>
          <a:xfrm>
            <a:off x="1500809" y="1520687"/>
            <a:ext cx="4442791" cy="3856383"/>
          </a:xfrm>
          <a:prstGeom prst="rect">
            <a:avLst/>
          </a:prstGeom>
          <a:solidFill>
            <a:srgbClr val="6FBF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a:ea typeface="+mn-ea"/>
                <a:cs typeface="+mn-cs"/>
              </a:rPr>
              <a:t>Overheden</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71CA6871-1904-31B9-F885-7A1384E235C8}"/>
              </a:ext>
            </a:extLst>
          </p:cNvPr>
          <p:cNvSpPr/>
          <p:nvPr/>
        </p:nvSpPr>
        <p:spPr>
          <a:xfrm>
            <a:off x="5957751" y="1520687"/>
            <a:ext cx="4442791" cy="3856383"/>
          </a:xfrm>
          <a:prstGeom prst="rect">
            <a:avLst/>
          </a:prstGeom>
          <a:solidFill>
            <a:srgbClr val="6FBF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a:ea typeface="+mn-ea"/>
                <a:cs typeface="+mn-cs"/>
              </a:rPr>
              <a:t>Marktpartijen</a:t>
            </a:r>
          </a:p>
        </p:txBody>
      </p:sp>
      <p:sp>
        <p:nvSpPr>
          <p:cNvPr id="5" name="Ovaal 4">
            <a:extLst>
              <a:ext uri="{FF2B5EF4-FFF2-40B4-BE49-F238E27FC236}">
                <a16:creationId xmlns:a16="http://schemas.microsoft.com/office/drawing/2014/main" id="{98800E3D-1A98-A5D4-7B6B-C423A4C42564}"/>
              </a:ext>
            </a:extLst>
          </p:cNvPr>
          <p:cNvSpPr/>
          <p:nvPr/>
        </p:nvSpPr>
        <p:spPr>
          <a:xfrm>
            <a:off x="5138530" y="2594112"/>
            <a:ext cx="1689652" cy="16598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al 5">
            <a:extLst>
              <a:ext uri="{FF2B5EF4-FFF2-40B4-BE49-F238E27FC236}">
                <a16:creationId xmlns:a16="http://schemas.microsoft.com/office/drawing/2014/main" id="{30A31BB1-0354-71B5-4EBB-4F077664F50A}"/>
              </a:ext>
            </a:extLst>
          </p:cNvPr>
          <p:cNvSpPr/>
          <p:nvPr/>
        </p:nvSpPr>
        <p:spPr>
          <a:xfrm flipH="1">
            <a:off x="5878236" y="3359426"/>
            <a:ext cx="129209" cy="139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Rechte verbindingslijn 6">
            <a:extLst>
              <a:ext uri="{FF2B5EF4-FFF2-40B4-BE49-F238E27FC236}">
                <a16:creationId xmlns:a16="http://schemas.microsoft.com/office/drawing/2014/main" id="{4A1C081E-CFC5-1A5E-84DF-7964200328AE}"/>
              </a:ext>
            </a:extLst>
          </p:cNvPr>
          <p:cNvCxnSpPr/>
          <p:nvPr/>
        </p:nvCxnSpPr>
        <p:spPr>
          <a:xfrm>
            <a:off x="1500809" y="1282145"/>
            <a:ext cx="88997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AC126EFB-EC20-8BDA-D1B7-51621AA9D52F}"/>
              </a:ext>
            </a:extLst>
          </p:cNvPr>
          <p:cNvCxnSpPr/>
          <p:nvPr/>
        </p:nvCxnSpPr>
        <p:spPr>
          <a:xfrm>
            <a:off x="1492973" y="1136374"/>
            <a:ext cx="88997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ED5A4D23-4805-9F84-9E73-084AFD334899}"/>
              </a:ext>
            </a:extLst>
          </p:cNvPr>
          <p:cNvCxnSpPr/>
          <p:nvPr/>
        </p:nvCxnSpPr>
        <p:spPr>
          <a:xfrm>
            <a:off x="1502911" y="997223"/>
            <a:ext cx="88997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C4922BE2-701B-3FE6-F95F-7CFD5C3254AB}"/>
              </a:ext>
            </a:extLst>
          </p:cNvPr>
          <p:cNvCxnSpPr/>
          <p:nvPr/>
        </p:nvCxnSpPr>
        <p:spPr>
          <a:xfrm>
            <a:off x="1474307" y="5897203"/>
            <a:ext cx="88997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B9B127B7-FAFA-451A-D07C-43BD81B4538F}"/>
              </a:ext>
            </a:extLst>
          </p:cNvPr>
          <p:cNvCxnSpPr/>
          <p:nvPr/>
        </p:nvCxnSpPr>
        <p:spPr>
          <a:xfrm>
            <a:off x="1466471" y="5751432"/>
            <a:ext cx="88997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E3ADE56-447A-825D-9F4C-455B0267F22F}"/>
              </a:ext>
            </a:extLst>
          </p:cNvPr>
          <p:cNvCxnSpPr/>
          <p:nvPr/>
        </p:nvCxnSpPr>
        <p:spPr>
          <a:xfrm>
            <a:off x="1476409" y="5612281"/>
            <a:ext cx="889973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Ster: 5 punten 80">
            <a:extLst>
              <a:ext uri="{FF2B5EF4-FFF2-40B4-BE49-F238E27FC236}">
                <a16:creationId xmlns:a16="http://schemas.microsoft.com/office/drawing/2014/main" id="{3347A5D7-B150-A65F-ECB8-07B9CFF7BE6D}"/>
              </a:ext>
            </a:extLst>
          </p:cNvPr>
          <p:cNvSpPr/>
          <p:nvPr/>
        </p:nvSpPr>
        <p:spPr>
          <a:xfrm>
            <a:off x="9770164" y="1143000"/>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er: 5 punten 81">
            <a:extLst>
              <a:ext uri="{FF2B5EF4-FFF2-40B4-BE49-F238E27FC236}">
                <a16:creationId xmlns:a16="http://schemas.microsoft.com/office/drawing/2014/main" id="{78A6A86B-3B4F-F81C-0EBF-95935619377F}"/>
              </a:ext>
            </a:extLst>
          </p:cNvPr>
          <p:cNvSpPr/>
          <p:nvPr/>
        </p:nvSpPr>
        <p:spPr>
          <a:xfrm>
            <a:off x="9057860" y="1027046"/>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Ster: 5 punten 82">
            <a:extLst>
              <a:ext uri="{FF2B5EF4-FFF2-40B4-BE49-F238E27FC236}">
                <a16:creationId xmlns:a16="http://schemas.microsoft.com/office/drawing/2014/main" id="{42424392-9489-C333-4BEB-0EA07BBD5540}"/>
              </a:ext>
            </a:extLst>
          </p:cNvPr>
          <p:cNvSpPr/>
          <p:nvPr/>
        </p:nvSpPr>
        <p:spPr>
          <a:xfrm>
            <a:off x="8504581" y="911091"/>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Ster: 5 punten 83">
            <a:extLst>
              <a:ext uri="{FF2B5EF4-FFF2-40B4-BE49-F238E27FC236}">
                <a16:creationId xmlns:a16="http://schemas.microsoft.com/office/drawing/2014/main" id="{AEF26AAF-700C-7D7E-2246-799F4C5C3BA5}"/>
              </a:ext>
            </a:extLst>
          </p:cNvPr>
          <p:cNvSpPr/>
          <p:nvPr/>
        </p:nvSpPr>
        <p:spPr>
          <a:xfrm>
            <a:off x="8067262" y="1040300"/>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Ster: 5 punten 84">
            <a:extLst>
              <a:ext uri="{FF2B5EF4-FFF2-40B4-BE49-F238E27FC236}">
                <a16:creationId xmlns:a16="http://schemas.microsoft.com/office/drawing/2014/main" id="{85337B2C-21AE-04BB-1EA5-F9FC7B6C9205}"/>
              </a:ext>
            </a:extLst>
          </p:cNvPr>
          <p:cNvSpPr/>
          <p:nvPr/>
        </p:nvSpPr>
        <p:spPr>
          <a:xfrm>
            <a:off x="7745896" y="1166193"/>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Ster: 5 punten 85">
            <a:extLst>
              <a:ext uri="{FF2B5EF4-FFF2-40B4-BE49-F238E27FC236}">
                <a16:creationId xmlns:a16="http://schemas.microsoft.com/office/drawing/2014/main" id="{EC1654D5-BB21-D974-EAAB-EF1B8CEFB202}"/>
              </a:ext>
            </a:extLst>
          </p:cNvPr>
          <p:cNvSpPr/>
          <p:nvPr/>
        </p:nvSpPr>
        <p:spPr>
          <a:xfrm>
            <a:off x="7033592" y="1050239"/>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Ster: 5 punten 86">
            <a:extLst>
              <a:ext uri="{FF2B5EF4-FFF2-40B4-BE49-F238E27FC236}">
                <a16:creationId xmlns:a16="http://schemas.microsoft.com/office/drawing/2014/main" id="{D4D6D8D1-299F-F8D4-A66F-07C8441BC262}"/>
              </a:ext>
            </a:extLst>
          </p:cNvPr>
          <p:cNvSpPr/>
          <p:nvPr/>
        </p:nvSpPr>
        <p:spPr>
          <a:xfrm>
            <a:off x="6480313" y="934284"/>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Ster: 5 punten 87">
            <a:extLst>
              <a:ext uri="{FF2B5EF4-FFF2-40B4-BE49-F238E27FC236}">
                <a16:creationId xmlns:a16="http://schemas.microsoft.com/office/drawing/2014/main" id="{5AC623C2-6B59-B569-2094-860A8E6D7F41}"/>
              </a:ext>
            </a:extLst>
          </p:cNvPr>
          <p:cNvSpPr/>
          <p:nvPr/>
        </p:nvSpPr>
        <p:spPr>
          <a:xfrm>
            <a:off x="6042994" y="1063493"/>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Ster: 5 punten 88">
            <a:extLst>
              <a:ext uri="{FF2B5EF4-FFF2-40B4-BE49-F238E27FC236}">
                <a16:creationId xmlns:a16="http://schemas.microsoft.com/office/drawing/2014/main" id="{18FA4E76-A1FC-ABFC-1B5F-B93B9DB35D51}"/>
              </a:ext>
            </a:extLst>
          </p:cNvPr>
          <p:cNvSpPr/>
          <p:nvPr/>
        </p:nvSpPr>
        <p:spPr>
          <a:xfrm>
            <a:off x="10031893" y="887898"/>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Ster: 5 punten 89">
            <a:extLst>
              <a:ext uri="{FF2B5EF4-FFF2-40B4-BE49-F238E27FC236}">
                <a16:creationId xmlns:a16="http://schemas.microsoft.com/office/drawing/2014/main" id="{73984222-B185-0CF9-7722-A054EB47378F}"/>
              </a:ext>
            </a:extLst>
          </p:cNvPr>
          <p:cNvSpPr/>
          <p:nvPr/>
        </p:nvSpPr>
        <p:spPr>
          <a:xfrm>
            <a:off x="7477541" y="897838"/>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Ster: 5 punten 90">
            <a:extLst>
              <a:ext uri="{FF2B5EF4-FFF2-40B4-BE49-F238E27FC236}">
                <a16:creationId xmlns:a16="http://schemas.microsoft.com/office/drawing/2014/main" id="{1304076D-81FB-14C9-8DE1-DB8E6178170F}"/>
              </a:ext>
            </a:extLst>
          </p:cNvPr>
          <p:cNvSpPr/>
          <p:nvPr/>
        </p:nvSpPr>
        <p:spPr>
          <a:xfrm>
            <a:off x="5380390" y="1146315"/>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Ster: 5 punten 91">
            <a:extLst>
              <a:ext uri="{FF2B5EF4-FFF2-40B4-BE49-F238E27FC236}">
                <a16:creationId xmlns:a16="http://schemas.microsoft.com/office/drawing/2014/main" id="{782FA5C3-DA19-44E9-EEF0-37671A140859}"/>
              </a:ext>
            </a:extLst>
          </p:cNvPr>
          <p:cNvSpPr/>
          <p:nvPr/>
        </p:nvSpPr>
        <p:spPr>
          <a:xfrm>
            <a:off x="4668086" y="1030361"/>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Ster: 5 punten 92">
            <a:extLst>
              <a:ext uri="{FF2B5EF4-FFF2-40B4-BE49-F238E27FC236}">
                <a16:creationId xmlns:a16="http://schemas.microsoft.com/office/drawing/2014/main" id="{F362029A-9FAF-0708-548A-F11656DE19E9}"/>
              </a:ext>
            </a:extLst>
          </p:cNvPr>
          <p:cNvSpPr/>
          <p:nvPr/>
        </p:nvSpPr>
        <p:spPr>
          <a:xfrm>
            <a:off x="4114807" y="914406"/>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Ster: 5 punten 93">
            <a:extLst>
              <a:ext uri="{FF2B5EF4-FFF2-40B4-BE49-F238E27FC236}">
                <a16:creationId xmlns:a16="http://schemas.microsoft.com/office/drawing/2014/main" id="{94BFE8E9-5A17-2666-6719-DAEFF96D8E5A}"/>
              </a:ext>
            </a:extLst>
          </p:cNvPr>
          <p:cNvSpPr/>
          <p:nvPr/>
        </p:nvSpPr>
        <p:spPr>
          <a:xfrm>
            <a:off x="3677488" y="1043615"/>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Ster: 5 punten 94">
            <a:extLst>
              <a:ext uri="{FF2B5EF4-FFF2-40B4-BE49-F238E27FC236}">
                <a16:creationId xmlns:a16="http://schemas.microsoft.com/office/drawing/2014/main" id="{6FC5A859-D0D7-D2C7-CF72-FE7C61D49C2A}"/>
              </a:ext>
            </a:extLst>
          </p:cNvPr>
          <p:cNvSpPr/>
          <p:nvPr/>
        </p:nvSpPr>
        <p:spPr>
          <a:xfrm>
            <a:off x="3356122" y="1169508"/>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Ster: 5 punten 95">
            <a:extLst>
              <a:ext uri="{FF2B5EF4-FFF2-40B4-BE49-F238E27FC236}">
                <a16:creationId xmlns:a16="http://schemas.microsoft.com/office/drawing/2014/main" id="{36A2F7AC-3C2E-F578-62B0-BFDD7F8A3C94}"/>
              </a:ext>
            </a:extLst>
          </p:cNvPr>
          <p:cNvSpPr/>
          <p:nvPr/>
        </p:nvSpPr>
        <p:spPr>
          <a:xfrm>
            <a:off x="2643818" y="1053554"/>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Ster: 5 punten 96">
            <a:extLst>
              <a:ext uri="{FF2B5EF4-FFF2-40B4-BE49-F238E27FC236}">
                <a16:creationId xmlns:a16="http://schemas.microsoft.com/office/drawing/2014/main" id="{1FD633AE-BAF2-6214-AFE4-FDA545CE6B64}"/>
              </a:ext>
            </a:extLst>
          </p:cNvPr>
          <p:cNvSpPr/>
          <p:nvPr/>
        </p:nvSpPr>
        <p:spPr>
          <a:xfrm>
            <a:off x="2090539" y="937599"/>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Ster: 5 punten 97">
            <a:extLst>
              <a:ext uri="{FF2B5EF4-FFF2-40B4-BE49-F238E27FC236}">
                <a16:creationId xmlns:a16="http://schemas.microsoft.com/office/drawing/2014/main" id="{18788F6F-57E7-C80E-9CF7-1371A58F5138}"/>
              </a:ext>
            </a:extLst>
          </p:cNvPr>
          <p:cNvSpPr/>
          <p:nvPr/>
        </p:nvSpPr>
        <p:spPr>
          <a:xfrm>
            <a:off x="1653220" y="1066808"/>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Ster: 5 punten 98">
            <a:extLst>
              <a:ext uri="{FF2B5EF4-FFF2-40B4-BE49-F238E27FC236}">
                <a16:creationId xmlns:a16="http://schemas.microsoft.com/office/drawing/2014/main" id="{6DD13B8A-D35D-6414-77E6-77ECFCA13F60}"/>
              </a:ext>
            </a:extLst>
          </p:cNvPr>
          <p:cNvSpPr/>
          <p:nvPr/>
        </p:nvSpPr>
        <p:spPr>
          <a:xfrm>
            <a:off x="5642119" y="891213"/>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Ster: 5 punten 99">
            <a:extLst>
              <a:ext uri="{FF2B5EF4-FFF2-40B4-BE49-F238E27FC236}">
                <a16:creationId xmlns:a16="http://schemas.microsoft.com/office/drawing/2014/main" id="{6BA35B4C-5DE2-103C-94B8-2B652C277472}"/>
              </a:ext>
            </a:extLst>
          </p:cNvPr>
          <p:cNvSpPr/>
          <p:nvPr/>
        </p:nvSpPr>
        <p:spPr>
          <a:xfrm>
            <a:off x="3087767" y="901153"/>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Ster: 5 punten 100">
            <a:extLst>
              <a:ext uri="{FF2B5EF4-FFF2-40B4-BE49-F238E27FC236}">
                <a16:creationId xmlns:a16="http://schemas.microsoft.com/office/drawing/2014/main" id="{3C93ABC4-A501-48B8-D2EF-432B84A0CC4B}"/>
              </a:ext>
            </a:extLst>
          </p:cNvPr>
          <p:cNvSpPr/>
          <p:nvPr/>
        </p:nvSpPr>
        <p:spPr>
          <a:xfrm>
            <a:off x="9763540" y="5748121"/>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Ster: 5 punten 101">
            <a:extLst>
              <a:ext uri="{FF2B5EF4-FFF2-40B4-BE49-F238E27FC236}">
                <a16:creationId xmlns:a16="http://schemas.microsoft.com/office/drawing/2014/main" id="{1404E466-3142-6F2E-F75D-CEBC5D9B5D1B}"/>
              </a:ext>
            </a:extLst>
          </p:cNvPr>
          <p:cNvSpPr/>
          <p:nvPr/>
        </p:nvSpPr>
        <p:spPr>
          <a:xfrm>
            <a:off x="9051236" y="5632167"/>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Ster: 5 punten 102">
            <a:extLst>
              <a:ext uri="{FF2B5EF4-FFF2-40B4-BE49-F238E27FC236}">
                <a16:creationId xmlns:a16="http://schemas.microsoft.com/office/drawing/2014/main" id="{203B218E-EACE-7FD8-99D8-7CC72082282E}"/>
              </a:ext>
            </a:extLst>
          </p:cNvPr>
          <p:cNvSpPr/>
          <p:nvPr/>
        </p:nvSpPr>
        <p:spPr>
          <a:xfrm>
            <a:off x="8497957" y="5516212"/>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Ster: 5 punten 103">
            <a:extLst>
              <a:ext uri="{FF2B5EF4-FFF2-40B4-BE49-F238E27FC236}">
                <a16:creationId xmlns:a16="http://schemas.microsoft.com/office/drawing/2014/main" id="{DBBB43C7-67DD-8162-781F-5B607C34D688}"/>
              </a:ext>
            </a:extLst>
          </p:cNvPr>
          <p:cNvSpPr/>
          <p:nvPr/>
        </p:nvSpPr>
        <p:spPr>
          <a:xfrm>
            <a:off x="8060638" y="5645421"/>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Ster: 5 punten 104">
            <a:extLst>
              <a:ext uri="{FF2B5EF4-FFF2-40B4-BE49-F238E27FC236}">
                <a16:creationId xmlns:a16="http://schemas.microsoft.com/office/drawing/2014/main" id="{31FB847B-91E4-B3C9-950A-7EC247AB2683}"/>
              </a:ext>
            </a:extLst>
          </p:cNvPr>
          <p:cNvSpPr/>
          <p:nvPr/>
        </p:nvSpPr>
        <p:spPr>
          <a:xfrm>
            <a:off x="7739272" y="5771314"/>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Ster: 5 punten 105">
            <a:extLst>
              <a:ext uri="{FF2B5EF4-FFF2-40B4-BE49-F238E27FC236}">
                <a16:creationId xmlns:a16="http://schemas.microsoft.com/office/drawing/2014/main" id="{047F9B2C-8A5B-AE0D-F3AE-6834C3B08B56}"/>
              </a:ext>
            </a:extLst>
          </p:cNvPr>
          <p:cNvSpPr/>
          <p:nvPr/>
        </p:nvSpPr>
        <p:spPr>
          <a:xfrm>
            <a:off x="7026968" y="5655360"/>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Ster: 5 punten 106">
            <a:extLst>
              <a:ext uri="{FF2B5EF4-FFF2-40B4-BE49-F238E27FC236}">
                <a16:creationId xmlns:a16="http://schemas.microsoft.com/office/drawing/2014/main" id="{83CA8EED-583A-41B7-C7A1-42A889640999}"/>
              </a:ext>
            </a:extLst>
          </p:cNvPr>
          <p:cNvSpPr/>
          <p:nvPr/>
        </p:nvSpPr>
        <p:spPr>
          <a:xfrm>
            <a:off x="6473689" y="5539405"/>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Ster: 5 punten 107">
            <a:extLst>
              <a:ext uri="{FF2B5EF4-FFF2-40B4-BE49-F238E27FC236}">
                <a16:creationId xmlns:a16="http://schemas.microsoft.com/office/drawing/2014/main" id="{9EC644EE-6122-48C7-0C54-2A6428B6418D}"/>
              </a:ext>
            </a:extLst>
          </p:cNvPr>
          <p:cNvSpPr/>
          <p:nvPr/>
        </p:nvSpPr>
        <p:spPr>
          <a:xfrm>
            <a:off x="6036370" y="5668614"/>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Ster: 5 punten 108">
            <a:extLst>
              <a:ext uri="{FF2B5EF4-FFF2-40B4-BE49-F238E27FC236}">
                <a16:creationId xmlns:a16="http://schemas.microsoft.com/office/drawing/2014/main" id="{E093AB41-596A-3678-48E2-53B241848A95}"/>
              </a:ext>
            </a:extLst>
          </p:cNvPr>
          <p:cNvSpPr/>
          <p:nvPr/>
        </p:nvSpPr>
        <p:spPr>
          <a:xfrm>
            <a:off x="10025269" y="5493019"/>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Ster: 5 punten 109">
            <a:extLst>
              <a:ext uri="{FF2B5EF4-FFF2-40B4-BE49-F238E27FC236}">
                <a16:creationId xmlns:a16="http://schemas.microsoft.com/office/drawing/2014/main" id="{0F7C411B-C4DB-2DC6-6420-7555E2D21E80}"/>
              </a:ext>
            </a:extLst>
          </p:cNvPr>
          <p:cNvSpPr/>
          <p:nvPr/>
        </p:nvSpPr>
        <p:spPr>
          <a:xfrm>
            <a:off x="7470917" y="5502959"/>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Ster: 5 punten 110">
            <a:extLst>
              <a:ext uri="{FF2B5EF4-FFF2-40B4-BE49-F238E27FC236}">
                <a16:creationId xmlns:a16="http://schemas.microsoft.com/office/drawing/2014/main" id="{1A6C5E5C-9CC8-F91D-19F1-1BC373461A45}"/>
              </a:ext>
            </a:extLst>
          </p:cNvPr>
          <p:cNvSpPr/>
          <p:nvPr/>
        </p:nvSpPr>
        <p:spPr>
          <a:xfrm>
            <a:off x="5373766" y="5751436"/>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Ster: 5 punten 111">
            <a:extLst>
              <a:ext uri="{FF2B5EF4-FFF2-40B4-BE49-F238E27FC236}">
                <a16:creationId xmlns:a16="http://schemas.microsoft.com/office/drawing/2014/main" id="{EA971C23-7434-D13E-D62D-8D250511A204}"/>
              </a:ext>
            </a:extLst>
          </p:cNvPr>
          <p:cNvSpPr/>
          <p:nvPr/>
        </p:nvSpPr>
        <p:spPr>
          <a:xfrm>
            <a:off x="4661462" y="5635482"/>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Ster: 5 punten 112">
            <a:extLst>
              <a:ext uri="{FF2B5EF4-FFF2-40B4-BE49-F238E27FC236}">
                <a16:creationId xmlns:a16="http://schemas.microsoft.com/office/drawing/2014/main" id="{58B17549-9ED0-FEFB-DFAF-BE47C46B9778}"/>
              </a:ext>
            </a:extLst>
          </p:cNvPr>
          <p:cNvSpPr/>
          <p:nvPr/>
        </p:nvSpPr>
        <p:spPr>
          <a:xfrm>
            <a:off x="4108183" y="5519527"/>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Ster: 5 punten 113">
            <a:extLst>
              <a:ext uri="{FF2B5EF4-FFF2-40B4-BE49-F238E27FC236}">
                <a16:creationId xmlns:a16="http://schemas.microsoft.com/office/drawing/2014/main" id="{B80C04E9-F955-3C0A-8D16-0FE1FED7727D}"/>
              </a:ext>
            </a:extLst>
          </p:cNvPr>
          <p:cNvSpPr/>
          <p:nvPr/>
        </p:nvSpPr>
        <p:spPr>
          <a:xfrm>
            <a:off x="3670864" y="5648736"/>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Ster: 5 punten 114">
            <a:extLst>
              <a:ext uri="{FF2B5EF4-FFF2-40B4-BE49-F238E27FC236}">
                <a16:creationId xmlns:a16="http://schemas.microsoft.com/office/drawing/2014/main" id="{59ACEB33-EDFA-8BD4-37F5-C89B6DC1299C}"/>
              </a:ext>
            </a:extLst>
          </p:cNvPr>
          <p:cNvSpPr/>
          <p:nvPr/>
        </p:nvSpPr>
        <p:spPr>
          <a:xfrm>
            <a:off x="3349498" y="5774629"/>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Ster: 5 punten 115">
            <a:extLst>
              <a:ext uri="{FF2B5EF4-FFF2-40B4-BE49-F238E27FC236}">
                <a16:creationId xmlns:a16="http://schemas.microsoft.com/office/drawing/2014/main" id="{20D4AE25-8200-AD25-67E2-1A55D903DEB3}"/>
              </a:ext>
            </a:extLst>
          </p:cNvPr>
          <p:cNvSpPr/>
          <p:nvPr/>
        </p:nvSpPr>
        <p:spPr>
          <a:xfrm>
            <a:off x="2637194" y="5658675"/>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Ster: 5 punten 116">
            <a:extLst>
              <a:ext uri="{FF2B5EF4-FFF2-40B4-BE49-F238E27FC236}">
                <a16:creationId xmlns:a16="http://schemas.microsoft.com/office/drawing/2014/main" id="{D6B97E8E-64DA-DE4A-FD54-6869FE92E500}"/>
              </a:ext>
            </a:extLst>
          </p:cNvPr>
          <p:cNvSpPr/>
          <p:nvPr/>
        </p:nvSpPr>
        <p:spPr>
          <a:xfrm>
            <a:off x="2083915" y="5542720"/>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Ster: 5 punten 117">
            <a:extLst>
              <a:ext uri="{FF2B5EF4-FFF2-40B4-BE49-F238E27FC236}">
                <a16:creationId xmlns:a16="http://schemas.microsoft.com/office/drawing/2014/main" id="{0711A2A9-B88F-409B-CBEC-55772015C2B7}"/>
              </a:ext>
            </a:extLst>
          </p:cNvPr>
          <p:cNvSpPr/>
          <p:nvPr/>
        </p:nvSpPr>
        <p:spPr>
          <a:xfrm>
            <a:off x="1646596" y="5671929"/>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Ster: 5 punten 118">
            <a:extLst>
              <a:ext uri="{FF2B5EF4-FFF2-40B4-BE49-F238E27FC236}">
                <a16:creationId xmlns:a16="http://schemas.microsoft.com/office/drawing/2014/main" id="{0447DF3B-2249-9287-F0E2-F07099EF2D45}"/>
              </a:ext>
            </a:extLst>
          </p:cNvPr>
          <p:cNvSpPr/>
          <p:nvPr/>
        </p:nvSpPr>
        <p:spPr>
          <a:xfrm>
            <a:off x="5635495" y="5496334"/>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Ster: 5 punten 119">
            <a:extLst>
              <a:ext uri="{FF2B5EF4-FFF2-40B4-BE49-F238E27FC236}">
                <a16:creationId xmlns:a16="http://schemas.microsoft.com/office/drawing/2014/main" id="{B6EC0530-1A58-841D-996D-BA799E20A645}"/>
              </a:ext>
            </a:extLst>
          </p:cNvPr>
          <p:cNvSpPr/>
          <p:nvPr/>
        </p:nvSpPr>
        <p:spPr>
          <a:xfrm>
            <a:off x="3081143" y="5506274"/>
            <a:ext cx="198783" cy="1954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kstvak 135">
            <a:extLst>
              <a:ext uri="{FF2B5EF4-FFF2-40B4-BE49-F238E27FC236}">
                <a16:creationId xmlns:a16="http://schemas.microsoft.com/office/drawing/2014/main" id="{FDD4014E-2C40-B405-F6B6-108C67F1E0CF}"/>
              </a:ext>
            </a:extLst>
          </p:cNvPr>
          <p:cNvSpPr txBox="1"/>
          <p:nvPr/>
        </p:nvSpPr>
        <p:spPr>
          <a:xfrm>
            <a:off x="3627141" y="5970066"/>
            <a:ext cx="4283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Inwoners en lokale ondernemers</a:t>
            </a:r>
          </a:p>
        </p:txBody>
      </p:sp>
      <p:sp>
        <p:nvSpPr>
          <p:cNvPr id="137" name="Tekstvak 136">
            <a:extLst>
              <a:ext uri="{FF2B5EF4-FFF2-40B4-BE49-F238E27FC236}">
                <a16:creationId xmlns:a16="http://schemas.microsoft.com/office/drawing/2014/main" id="{1BD5FD74-FC1F-D062-76AC-A975F48EDF4B}"/>
              </a:ext>
            </a:extLst>
          </p:cNvPr>
          <p:cNvSpPr txBox="1"/>
          <p:nvPr/>
        </p:nvSpPr>
        <p:spPr>
          <a:xfrm>
            <a:off x="269288" y="248477"/>
            <a:ext cx="18876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Twee speelvelden</a:t>
            </a:r>
          </a:p>
        </p:txBody>
      </p:sp>
      <p:pic>
        <p:nvPicPr>
          <p:cNvPr id="121" name="Afbeelding 120">
            <a:extLst>
              <a:ext uri="{FF2B5EF4-FFF2-40B4-BE49-F238E27FC236}">
                <a16:creationId xmlns:a16="http://schemas.microsoft.com/office/drawing/2014/main" id="{8CF15BA0-6408-B5AC-40B7-D905D8EE39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3499" y="1779914"/>
            <a:ext cx="769871" cy="1059342"/>
          </a:xfrm>
          <a:prstGeom prst="rect">
            <a:avLst/>
          </a:prstGeom>
        </p:spPr>
      </p:pic>
      <p:pic>
        <p:nvPicPr>
          <p:cNvPr id="132" name="Afbeelding 131">
            <a:extLst>
              <a:ext uri="{FF2B5EF4-FFF2-40B4-BE49-F238E27FC236}">
                <a16:creationId xmlns:a16="http://schemas.microsoft.com/office/drawing/2014/main" id="{9F0D655A-BA07-4E52-2B71-F05E9B126D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1417" y="4837860"/>
            <a:ext cx="769871" cy="1059343"/>
          </a:xfrm>
          <a:prstGeom prst="rect">
            <a:avLst/>
          </a:prstGeom>
        </p:spPr>
      </p:pic>
      <p:pic>
        <p:nvPicPr>
          <p:cNvPr id="133" name="Afbeelding 132">
            <a:extLst>
              <a:ext uri="{FF2B5EF4-FFF2-40B4-BE49-F238E27FC236}">
                <a16:creationId xmlns:a16="http://schemas.microsoft.com/office/drawing/2014/main" id="{660059F2-F660-A11D-D849-D1CD59DF12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9355" y="4837873"/>
            <a:ext cx="769871" cy="1059343"/>
          </a:xfrm>
          <a:prstGeom prst="rect">
            <a:avLst/>
          </a:prstGeom>
        </p:spPr>
      </p:pic>
      <p:pic>
        <p:nvPicPr>
          <p:cNvPr id="134" name="Afbeelding 133">
            <a:extLst>
              <a:ext uri="{FF2B5EF4-FFF2-40B4-BE49-F238E27FC236}">
                <a16:creationId xmlns:a16="http://schemas.microsoft.com/office/drawing/2014/main" id="{E74117C5-A780-1579-9A18-F7AB8863A6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82073" y="4837847"/>
            <a:ext cx="769871" cy="1059343"/>
          </a:xfrm>
          <a:prstGeom prst="rect">
            <a:avLst/>
          </a:prstGeom>
        </p:spPr>
      </p:pic>
      <p:pic>
        <p:nvPicPr>
          <p:cNvPr id="135" name="Afbeelding 134">
            <a:extLst>
              <a:ext uri="{FF2B5EF4-FFF2-40B4-BE49-F238E27FC236}">
                <a16:creationId xmlns:a16="http://schemas.microsoft.com/office/drawing/2014/main" id="{C64EFBB8-198A-6799-73D2-AB636561D7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0011" y="4837860"/>
            <a:ext cx="769871" cy="1059343"/>
          </a:xfrm>
          <a:prstGeom prst="rect">
            <a:avLst/>
          </a:prstGeom>
        </p:spPr>
      </p:pic>
      <p:pic>
        <p:nvPicPr>
          <p:cNvPr id="122" name="Afbeelding 121">
            <a:extLst>
              <a:ext uri="{FF2B5EF4-FFF2-40B4-BE49-F238E27FC236}">
                <a16:creationId xmlns:a16="http://schemas.microsoft.com/office/drawing/2014/main" id="{0526C7C1-0231-AA71-3A4F-251965CD35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0930" y="1611571"/>
            <a:ext cx="769871" cy="1059342"/>
          </a:xfrm>
          <a:prstGeom prst="rect">
            <a:avLst/>
          </a:prstGeom>
        </p:spPr>
      </p:pic>
      <p:pic>
        <p:nvPicPr>
          <p:cNvPr id="123" name="Afbeelding 122">
            <a:extLst>
              <a:ext uri="{FF2B5EF4-FFF2-40B4-BE49-F238E27FC236}">
                <a16:creationId xmlns:a16="http://schemas.microsoft.com/office/drawing/2014/main" id="{9ED58AE5-831E-E3C7-ADB8-51D36CFD75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2411" y="2044459"/>
            <a:ext cx="769871" cy="1059342"/>
          </a:xfrm>
          <a:prstGeom prst="rect">
            <a:avLst/>
          </a:prstGeom>
        </p:spPr>
      </p:pic>
      <p:pic>
        <p:nvPicPr>
          <p:cNvPr id="124" name="Afbeelding 123">
            <a:extLst>
              <a:ext uri="{FF2B5EF4-FFF2-40B4-BE49-F238E27FC236}">
                <a16:creationId xmlns:a16="http://schemas.microsoft.com/office/drawing/2014/main" id="{88CE5DCB-2B32-8D57-CD6C-1E90D7847F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9872" y="2544420"/>
            <a:ext cx="769871" cy="1059342"/>
          </a:xfrm>
          <a:prstGeom prst="rect">
            <a:avLst/>
          </a:prstGeom>
        </p:spPr>
      </p:pic>
      <p:pic>
        <p:nvPicPr>
          <p:cNvPr id="126" name="Afbeelding 125">
            <a:extLst>
              <a:ext uri="{FF2B5EF4-FFF2-40B4-BE49-F238E27FC236}">
                <a16:creationId xmlns:a16="http://schemas.microsoft.com/office/drawing/2014/main" id="{11EA3B5A-EDD4-6B97-6203-B9782CA94C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2292" y="1956771"/>
            <a:ext cx="722640" cy="994353"/>
          </a:xfrm>
          <a:prstGeom prst="rect">
            <a:avLst/>
          </a:prstGeom>
        </p:spPr>
      </p:pic>
      <p:pic>
        <p:nvPicPr>
          <p:cNvPr id="127" name="Afbeelding 126">
            <a:extLst>
              <a:ext uri="{FF2B5EF4-FFF2-40B4-BE49-F238E27FC236}">
                <a16:creationId xmlns:a16="http://schemas.microsoft.com/office/drawing/2014/main" id="{4FE6BDE5-E378-DB75-1340-26E43C09F4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45933" y="2805416"/>
            <a:ext cx="722640" cy="994353"/>
          </a:xfrm>
          <a:prstGeom prst="rect">
            <a:avLst/>
          </a:prstGeom>
        </p:spPr>
      </p:pic>
      <p:pic>
        <p:nvPicPr>
          <p:cNvPr id="129" name="Afbeelding 128">
            <a:extLst>
              <a:ext uri="{FF2B5EF4-FFF2-40B4-BE49-F238E27FC236}">
                <a16:creationId xmlns:a16="http://schemas.microsoft.com/office/drawing/2014/main" id="{5AB2465D-702A-936A-3ED1-F556A0D9C2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40900" y="1737902"/>
            <a:ext cx="722640" cy="994353"/>
          </a:xfrm>
          <a:prstGeom prst="rect">
            <a:avLst/>
          </a:prstGeom>
        </p:spPr>
      </p:pic>
      <p:pic>
        <p:nvPicPr>
          <p:cNvPr id="130" name="Afbeelding 129">
            <a:extLst>
              <a:ext uri="{FF2B5EF4-FFF2-40B4-BE49-F238E27FC236}">
                <a16:creationId xmlns:a16="http://schemas.microsoft.com/office/drawing/2014/main" id="{C7DE076C-2227-DAF3-7482-DD779D3CC1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1352" y="3903959"/>
            <a:ext cx="722640" cy="994353"/>
          </a:xfrm>
          <a:prstGeom prst="rect">
            <a:avLst/>
          </a:prstGeom>
        </p:spPr>
      </p:pic>
      <p:pic>
        <p:nvPicPr>
          <p:cNvPr id="131" name="Afbeelding 130">
            <a:extLst>
              <a:ext uri="{FF2B5EF4-FFF2-40B4-BE49-F238E27FC236}">
                <a16:creationId xmlns:a16="http://schemas.microsoft.com/office/drawing/2014/main" id="{856D1B9E-C681-09F0-D419-ADB5A0A29C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5076" y="3371271"/>
            <a:ext cx="722640" cy="994353"/>
          </a:xfrm>
          <a:prstGeom prst="rect">
            <a:avLst/>
          </a:prstGeom>
        </p:spPr>
      </p:pic>
      <p:pic>
        <p:nvPicPr>
          <p:cNvPr id="125" name="Afbeelding 124">
            <a:extLst>
              <a:ext uri="{FF2B5EF4-FFF2-40B4-BE49-F238E27FC236}">
                <a16:creationId xmlns:a16="http://schemas.microsoft.com/office/drawing/2014/main" id="{5E8E2F96-F775-ED98-9FED-4BB8C1D9A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9483" y="3452681"/>
            <a:ext cx="769871" cy="1059342"/>
          </a:xfrm>
          <a:prstGeom prst="rect">
            <a:avLst/>
          </a:prstGeom>
        </p:spPr>
      </p:pic>
      <p:pic>
        <p:nvPicPr>
          <p:cNvPr id="10" name="Afbeelding 9">
            <a:extLst>
              <a:ext uri="{FF2B5EF4-FFF2-40B4-BE49-F238E27FC236}">
                <a16:creationId xmlns:a16="http://schemas.microsoft.com/office/drawing/2014/main" id="{B71117F7-5813-C2DA-76ED-7ABFCB7C98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0033" y="3933119"/>
            <a:ext cx="769871" cy="1059342"/>
          </a:xfrm>
          <a:prstGeom prst="rect">
            <a:avLst/>
          </a:prstGeom>
        </p:spPr>
      </p:pic>
      <p:pic>
        <p:nvPicPr>
          <p:cNvPr id="11" name="Afbeelding 10">
            <a:extLst>
              <a:ext uri="{FF2B5EF4-FFF2-40B4-BE49-F238E27FC236}">
                <a16:creationId xmlns:a16="http://schemas.microsoft.com/office/drawing/2014/main" id="{77E15337-B710-6554-D128-DF3DF3317E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3531" y="4249779"/>
            <a:ext cx="769871" cy="1059342"/>
          </a:xfrm>
          <a:prstGeom prst="rect">
            <a:avLst/>
          </a:prstGeom>
        </p:spPr>
      </p:pic>
      <p:pic>
        <p:nvPicPr>
          <p:cNvPr id="128" name="Afbeelding 127">
            <a:extLst>
              <a:ext uri="{FF2B5EF4-FFF2-40B4-BE49-F238E27FC236}">
                <a16:creationId xmlns:a16="http://schemas.microsoft.com/office/drawing/2014/main" id="{8DC24F39-3B13-F932-744E-A31C4E9F51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56506" y="3866751"/>
            <a:ext cx="722640" cy="994353"/>
          </a:xfrm>
          <a:prstGeom prst="rect">
            <a:avLst/>
          </a:prstGeom>
        </p:spPr>
      </p:pic>
      <p:sp>
        <p:nvSpPr>
          <p:cNvPr id="14" name="Bijschrift: pijl-omhoog 13">
            <a:extLst>
              <a:ext uri="{FF2B5EF4-FFF2-40B4-BE49-F238E27FC236}">
                <a16:creationId xmlns:a16="http://schemas.microsoft.com/office/drawing/2014/main" id="{B5075E38-DECD-3796-D10E-3F91C6193E03}"/>
              </a:ext>
            </a:extLst>
          </p:cNvPr>
          <p:cNvSpPr/>
          <p:nvPr/>
        </p:nvSpPr>
        <p:spPr>
          <a:xfrm>
            <a:off x="4612080" y="4148002"/>
            <a:ext cx="2660093" cy="599871"/>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PARTICIPEREN</a:t>
            </a:r>
          </a:p>
        </p:txBody>
      </p:sp>
      <p:sp>
        <p:nvSpPr>
          <p:cNvPr id="8" name="Tekstvak 7">
            <a:extLst>
              <a:ext uri="{FF2B5EF4-FFF2-40B4-BE49-F238E27FC236}">
                <a16:creationId xmlns:a16="http://schemas.microsoft.com/office/drawing/2014/main" id="{FDB3186B-6A5C-21D7-8ED3-2E2B3E2DD5AC}"/>
              </a:ext>
            </a:extLst>
          </p:cNvPr>
          <p:cNvSpPr txBox="1"/>
          <p:nvPr/>
        </p:nvSpPr>
        <p:spPr>
          <a:xfrm>
            <a:off x="194655" y="6424857"/>
            <a:ext cx="3244158" cy="338554"/>
          </a:xfrm>
          <a:prstGeom prst="rect">
            <a:avLst/>
          </a:prstGeom>
          <a:noFill/>
        </p:spPr>
        <p:txBody>
          <a:bodyPr wrap="none" rtlCol="0">
            <a:spAutoFit/>
          </a:bodyPr>
          <a:lstStyle/>
          <a:p>
            <a:r>
              <a:rPr lang="nl-NL" sz="1600" dirty="0">
                <a:solidFill>
                  <a:schemeClr val="bg1"/>
                </a:solidFill>
              </a:rPr>
              <a:t>Bron: De Coöperatieve Samenleving</a:t>
            </a:r>
          </a:p>
        </p:txBody>
      </p:sp>
    </p:spTree>
    <p:extLst>
      <p:ext uri="{BB962C8B-B14F-4D97-AF65-F5344CB8AC3E}">
        <p14:creationId xmlns:p14="http://schemas.microsoft.com/office/powerpoint/2010/main" val="96197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1000"/>
                                        <p:tgtEl>
                                          <p:spTgt spid="134"/>
                                        </p:tgtEl>
                                      </p:cBhvr>
                                    </p:animEffect>
                                    <p:anim calcmode="lin" valueType="num">
                                      <p:cBhvr>
                                        <p:cTn id="13" dur="1000" fill="hold"/>
                                        <p:tgtEl>
                                          <p:spTgt spid="134"/>
                                        </p:tgtEl>
                                        <p:attrNameLst>
                                          <p:attrName>ppt_x</p:attrName>
                                        </p:attrNameLst>
                                      </p:cBhvr>
                                      <p:tavLst>
                                        <p:tav tm="0">
                                          <p:val>
                                            <p:strVal val="#ppt_x"/>
                                          </p:val>
                                        </p:tav>
                                        <p:tav tm="100000">
                                          <p:val>
                                            <p:strVal val="#ppt_x"/>
                                          </p:val>
                                        </p:tav>
                                      </p:tavLst>
                                    </p:anim>
                                    <p:anim calcmode="lin" valueType="num">
                                      <p:cBhvr>
                                        <p:cTn id="14" dur="1000" fill="hold"/>
                                        <p:tgtEl>
                                          <p:spTgt spid="1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anim calcmode="lin" valueType="num">
                                      <p:cBhvr>
                                        <p:cTn id="18" dur="1000" fill="hold"/>
                                        <p:tgtEl>
                                          <p:spTgt spid="133"/>
                                        </p:tgtEl>
                                        <p:attrNameLst>
                                          <p:attrName>ppt_x</p:attrName>
                                        </p:attrNameLst>
                                      </p:cBhvr>
                                      <p:tavLst>
                                        <p:tav tm="0">
                                          <p:val>
                                            <p:strVal val="#ppt_x"/>
                                          </p:val>
                                        </p:tav>
                                        <p:tav tm="100000">
                                          <p:val>
                                            <p:strVal val="#ppt_x"/>
                                          </p:val>
                                        </p:tav>
                                      </p:tavLst>
                                    </p:anim>
                                    <p:anim calcmode="lin" valueType="num">
                                      <p:cBhvr>
                                        <p:cTn id="19" dur="1000" fill="hold"/>
                                        <p:tgtEl>
                                          <p:spTgt spid="1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fade">
                                      <p:cBhvr>
                                        <p:cTn id="22" dur="1000"/>
                                        <p:tgtEl>
                                          <p:spTgt spid="132"/>
                                        </p:tgtEl>
                                      </p:cBhvr>
                                    </p:animEffect>
                                    <p:anim calcmode="lin" valueType="num">
                                      <p:cBhvr>
                                        <p:cTn id="23" dur="1000" fill="hold"/>
                                        <p:tgtEl>
                                          <p:spTgt spid="132"/>
                                        </p:tgtEl>
                                        <p:attrNameLst>
                                          <p:attrName>ppt_x</p:attrName>
                                        </p:attrNameLst>
                                      </p:cBhvr>
                                      <p:tavLst>
                                        <p:tav tm="0">
                                          <p:val>
                                            <p:strVal val="#ppt_x"/>
                                          </p:val>
                                        </p:tav>
                                        <p:tav tm="100000">
                                          <p:val>
                                            <p:strVal val="#ppt_x"/>
                                          </p:val>
                                        </p:tav>
                                      </p:tavLst>
                                    </p:anim>
                                    <p:anim calcmode="lin" valueType="num">
                                      <p:cBhvr>
                                        <p:cTn id="24" dur="1000" fill="hold"/>
                                        <p:tgtEl>
                                          <p:spTgt spid="13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7" name="Vrije vorm: vorm 76">
            <a:extLst>
              <a:ext uri="{FF2B5EF4-FFF2-40B4-BE49-F238E27FC236}">
                <a16:creationId xmlns:a16="http://schemas.microsoft.com/office/drawing/2014/main" id="{2C252EDD-E98E-A9AE-12B8-E71A8D7B31E8}"/>
              </a:ext>
            </a:extLst>
          </p:cNvPr>
          <p:cNvSpPr/>
          <p:nvPr/>
        </p:nvSpPr>
        <p:spPr>
          <a:xfrm>
            <a:off x="2345635" y="248477"/>
            <a:ext cx="3896139" cy="3478695"/>
          </a:xfrm>
          <a:custGeom>
            <a:avLst/>
            <a:gdLst>
              <a:gd name="connsiteX0" fmla="*/ 0 w 3896139"/>
              <a:gd name="connsiteY0" fmla="*/ 2107095 h 3478695"/>
              <a:gd name="connsiteX1" fmla="*/ 1311965 w 3896139"/>
              <a:gd name="connsiteY1" fmla="*/ 0 h 3478695"/>
              <a:gd name="connsiteX2" fmla="*/ 3896139 w 3896139"/>
              <a:gd name="connsiteY2" fmla="*/ 1351722 h 3478695"/>
              <a:gd name="connsiteX3" fmla="*/ 3896139 w 3896139"/>
              <a:gd name="connsiteY3" fmla="*/ 2782956 h 3478695"/>
              <a:gd name="connsiteX4" fmla="*/ 2524539 w 3896139"/>
              <a:gd name="connsiteY4" fmla="*/ 3478695 h 3478695"/>
              <a:gd name="connsiteX5" fmla="*/ 0 w 3896139"/>
              <a:gd name="connsiteY5" fmla="*/ 2107095 h 34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6139" h="3478695">
                <a:moveTo>
                  <a:pt x="0" y="2107095"/>
                </a:moveTo>
                <a:lnTo>
                  <a:pt x="1311965" y="0"/>
                </a:lnTo>
                <a:lnTo>
                  <a:pt x="3896139" y="1351722"/>
                </a:lnTo>
                <a:lnTo>
                  <a:pt x="3896139" y="2782956"/>
                </a:lnTo>
                <a:lnTo>
                  <a:pt x="2524539" y="3478695"/>
                </a:lnTo>
                <a:lnTo>
                  <a:pt x="0" y="2107095"/>
                </a:lnTo>
                <a:close/>
              </a:path>
            </a:pathLst>
          </a:custGeom>
          <a:solidFill>
            <a:srgbClr val="70BF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Vrije vorm: vorm 77">
            <a:extLst>
              <a:ext uri="{FF2B5EF4-FFF2-40B4-BE49-F238E27FC236}">
                <a16:creationId xmlns:a16="http://schemas.microsoft.com/office/drawing/2014/main" id="{EC904EC5-2017-6D40-D626-62917112CBEB}"/>
              </a:ext>
            </a:extLst>
          </p:cNvPr>
          <p:cNvSpPr/>
          <p:nvPr/>
        </p:nvSpPr>
        <p:spPr>
          <a:xfrm>
            <a:off x="6241774" y="238538"/>
            <a:ext cx="3856383" cy="3488634"/>
          </a:xfrm>
          <a:custGeom>
            <a:avLst/>
            <a:gdLst>
              <a:gd name="connsiteX0" fmla="*/ 9939 w 3856383"/>
              <a:gd name="connsiteY0" fmla="*/ 2792895 h 3488634"/>
              <a:gd name="connsiteX1" fmla="*/ 0 w 3856383"/>
              <a:gd name="connsiteY1" fmla="*/ 1351721 h 3488634"/>
              <a:gd name="connsiteX2" fmla="*/ 2534478 w 3856383"/>
              <a:gd name="connsiteY2" fmla="*/ 0 h 3488634"/>
              <a:gd name="connsiteX3" fmla="*/ 3856383 w 3856383"/>
              <a:gd name="connsiteY3" fmla="*/ 2117034 h 3488634"/>
              <a:gd name="connsiteX4" fmla="*/ 1311965 w 3856383"/>
              <a:gd name="connsiteY4" fmla="*/ 3488634 h 3488634"/>
              <a:gd name="connsiteX5" fmla="*/ 9939 w 3856383"/>
              <a:gd name="connsiteY5" fmla="*/ 2792895 h 348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6383" h="3488634">
                <a:moveTo>
                  <a:pt x="9939" y="2792895"/>
                </a:moveTo>
                <a:lnTo>
                  <a:pt x="0" y="1351721"/>
                </a:lnTo>
                <a:lnTo>
                  <a:pt x="2534478" y="0"/>
                </a:lnTo>
                <a:lnTo>
                  <a:pt x="3856383" y="2117034"/>
                </a:lnTo>
                <a:lnTo>
                  <a:pt x="1311965" y="3488634"/>
                </a:lnTo>
                <a:lnTo>
                  <a:pt x="9939" y="2792895"/>
                </a:lnTo>
                <a:close/>
              </a:path>
            </a:pathLst>
          </a:custGeom>
          <a:solidFill>
            <a:srgbClr val="70BF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Vrije vorm: vorm 78">
            <a:extLst>
              <a:ext uri="{FF2B5EF4-FFF2-40B4-BE49-F238E27FC236}">
                <a16:creationId xmlns:a16="http://schemas.microsoft.com/office/drawing/2014/main" id="{CF0187C4-E2DC-4DBF-F6B2-3A18F84A723A}"/>
              </a:ext>
            </a:extLst>
          </p:cNvPr>
          <p:cNvSpPr/>
          <p:nvPr/>
        </p:nvSpPr>
        <p:spPr>
          <a:xfrm>
            <a:off x="4860235" y="3031434"/>
            <a:ext cx="2703443" cy="3468756"/>
          </a:xfrm>
          <a:custGeom>
            <a:avLst/>
            <a:gdLst>
              <a:gd name="connsiteX0" fmla="*/ 29817 w 2703443"/>
              <a:gd name="connsiteY0" fmla="*/ 685800 h 3468756"/>
              <a:gd name="connsiteX1" fmla="*/ 1391478 w 2703443"/>
              <a:gd name="connsiteY1" fmla="*/ 0 h 3468756"/>
              <a:gd name="connsiteX2" fmla="*/ 2683565 w 2703443"/>
              <a:gd name="connsiteY2" fmla="*/ 695739 h 3468756"/>
              <a:gd name="connsiteX3" fmla="*/ 2703443 w 2703443"/>
              <a:gd name="connsiteY3" fmla="*/ 3468756 h 3468756"/>
              <a:gd name="connsiteX4" fmla="*/ 0 w 2703443"/>
              <a:gd name="connsiteY4" fmla="*/ 3458817 h 3468756"/>
              <a:gd name="connsiteX5" fmla="*/ 29817 w 2703443"/>
              <a:gd name="connsiteY5" fmla="*/ 685800 h 34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3443" h="3468756">
                <a:moveTo>
                  <a:pt x="29817" y="685800"/>
                </a:moveTo>
                <a:lnTo>
                  <a:pt x="1391478" y="0"/>
                </a:lnTo>
                <a:lnTo>
                  <a:pt x="2683565" y="695739"/>
                </a:lnTo>
                <a:lnTo>
                  <a:pt x="2703443" y="3468756"/>
                </a:lnTo>
                <a:lnTo>
                  <a:pt x="0" y="3458817"/>
                </a:lnTo>
                <a:lnTo>
                  <a:pt x="29817" y="685800"/>
                </a:lnTo>
                <a:close/>
              </a:path>
            </a:pathLst>
          </a:custGeom>
          <a:solidFill>
            <a:srgbClr val="70BF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ep 79">
            <a:extLst>
              <a:ext uri="{FF2B5EF4-FFF2-40B4-BE49-F238E27FC236}">
                <a16:creationId xmlns:a16="http://schemas.microsoft.com/office/drawing/2014/main" id="{70790BB6-AF0C-5692-9A87-7BD9074DFD0C}"/>
              </a:ext>
            </a:extLst>
          </p:cNvPr>
          <p:cNvGrpSpPr/>
          <p:nvPr/>
        </p:nvGrpSpPr>
        <p:grpSpPr>
          <a:xfrm>
            <a:off x="5437117" y="2206486"/>
            <a:ext cx="1689652" cy="1659835"/>
            <a:chOff x="5446642" y="2206486"/>
            <a:chExt cx="1689652" cy="1659835"/>
          </a:xfrm>
        </p:grpSpPr>
        <p:sp>
          <p:nvSpPr>
            <p:cNvPr id="81" name="Ovaal 80">
              <a:extLst>
                <a:ext uri="{FF2B5EF4-FFF2-40B4-BE49-F238E27FC236}">
                  <a16:creationId xmlns:a16="http://schemas.microsoft.com/office/drawing/2014/main" id="{F25064B3-D4CF-403B-99AA-C8DE02BE3621}"/>
                </a:ext>
              </a:extLst>
            </p:cNvPr>
            <p:cNvSpPr/>
            <p:nvPr/>
          </p:nvSpPr>
          <p:spPr>
            <a:xfrm>
              <a:off x="5446642" y="2206486"/>
              <a:ext cx="1689652" cy="16598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al 81">
              <a:extLst>
                <a:ext uri="{FF2B5EF4-FFF2-40B4-BE49-F238E27FC236}">
                  <a16:creationId xmlns:a16="http://schemas.microsoft.com/office/drawing/2014/main" id="{CCB488A0-443A-A1EC-1A81-BEB8CDEE9D8D}"/>
                </a:ext>
              </a:extLst>
            </p:cNvPr>
            <p:cNvSpPr/>
            <p:nvPr/>
          </p:nvSpPr>
          <p:spPr>
            <a:xfrm flipH="1">
              <a:off x="6186348" y="2971800"/>
              <a:ext cx="129209" cy="139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Groep 82">
            <a:extLst>
              <a:ext uri="{FF2B5EF4-FFF2-40B4-BE49-F238E27FC236}">
                <a16:creationId xmlns:a16="http://schemas.microsoft.com/office/drawing/2014/main" id="{C3B5469A-0DD7-7B42-C7A0-57B59D06C6DA}"/>
              </a:ext>
            </a:extLst>
          </p:cNvPr>
          <p:cNvGrpSpPr/>
          <p:nvPr/>
        </p:nvGrpSpPr>
        <p:grpSpPr>
          <a:xfrm>
            <a:off x="3653829" y="1683266"/>
            <a:ext cx="5467252" cy="400110"/>
            <a:chOff x="3653829" y="1683266"/>
            <a:chExt cx="5467252" cy="400110"/>
          </a:xfrm>
        </p:grpSpPr>
        <p:sp>
          <p:nvSpPr>
            <p:cNvPr id="84" name="Tekstvak 83">
              <a:extLst>
                <a:ext uri="{FF2B5EF4-FFF2-40B4-BE49-F238E27FC236}">
                  <a16:creationId xmlns:a16="http://schemas.microsoft.com/office/drawing/2014/main" id="{06F0F280-FB41-7739-E8E9-9D0487B05A55}"/>
                </a:ext>
              </a:extLst>
            </p:cNvPr>
            <p:cNvSpPr txBox="1"/>
            <p:nvPr/>
          </p:nvSpPr>
          <p:spPr>
            <a:xfrm>
              <a:off x="7483773" y="1683266"/>
              <a:ext cx="16373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Marktpartijen</a:t>
              </a:r>
            </a:p>
          </p:txBody>
        </p:sp>
        <p:sp>
          <p:nvSpPr>
            <p:cNvPr id="85" name="Tekstvak 84">
              <a:extLst>
                <a:ext uri="{FF2B5EF4-FFF2-40B4-BE49-F238E27FC236}">
                  <a16:creationId xmlns:a16="http://schemas.microsoft.com/office/drawing/2014/main" id="{E969B931-1DDB-2BDF-745F-7A9996CBC922}"/>
                </a:ext>
              </a:extLst>
            </p:cNvPr>
            <p:cNvSpPr txBox="1"/>
            <p:nvPr/>
          </p:nvSpPr>
          <p:spPr>
            <a:xfrm>
              <a:off x="3653829" y="1683266"/>
              <a:ext cx="13459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Overheden</a:t>
              </a:r>
            </a:p>
          </p:txBody>
        </p:sp>
      </p:grpSp>
      <p:sp>
        <p:nvSpPr>
          <p:cNvPr id="5" name="Tekstvak 4">
            <a:extLst>
              <a:ext uri="{FF2B5EF4-FFF2-40B4-BE49-F238E27FC236}">
                <a16:creationId xmlns:a16="http://schemas.microsoft.com/office/drawing/2014/main" id="{0EAE623C-54B5-6171-FCB8-B695FBB43755}"/>
              </a:ext>
            </a:extLst>
          </p:cNvPr>
          <p:cNvSpPr txBox="1"/>
          <p:nvPr/>
        </p:nvSpPr>
        <p:spPr>
          <a:xfrm>
            <a:off x="269288" y="248477"/>
            <a:ext cx="1779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Drie speelvelden</a:t>
            </a:r>
          </a:p>
        </p:txBody>
      </p:sp>
      <p:pic>
        <p:nvPicPr>
          <p:cNvPr id="87" name="Afbeelding 86">
            <a:extLst>
              <a:ext uri="{FF2B5EF4-FFF2-40B4-BE49-F238E27FC236}">
                <a16:creationId xmlns:a16="http://schemas.microsoft.com/office/drawing/2014/main" id="{9FE56E3A-C9A6-BFB6-1C10-62CB56A728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0066" y="3615887"/>
            <a:ext cx="769871" cy="1059343"/>
          </a:xfrm>
          <a:prstGeom prst="rect">
            <a:avLst/>
          </a:prstGeom>
        </p:spPr>
      </p:pic>
      <p:pic>
        <p:nvPicPr>
          <p:cNvPr id="89" name="Afbeelding 88">
            <a:extLst>
              <a:ext uri="{FF2B5EF4-FFF2-40B4-BE49-F238E27FC236}">
                <a16:creationId xmlns:a16="http://schemas.microsoft.com/office/drawing/2014/main" id="{12E5EC62-9D78-2B11-C39A-8ED3D60160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235" y="3709816"/>
            <a:ext cx="769871" cy="1059343"/>
          </a:xfrm>
          <a:prstGeom prst="rect">
            <a:avLst/>
          </a:prstGeom>
        </p:spPr>
      </p:pic>
      <p:pic>
        <p:nvPicPr>
          <p:cNvPr id="90" name="Afbeelding 89">
            <a:extLst>
              <a:ext uri="{FF2B5EF4-FFF2-40B4-BE49-F238E27FC236}">
                <a16:creationId xmlns:a16="http://schemas.microsoft.com/office/drawing/2014/main" id="{D3AE329E-04D2-A408-4AB3-9AC6799993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2085" y="5214848"/>
            <a:ext cx="769871" cy="1059343"/>
          </a:xfrm>
          <a:prstGeom prst="rect">
            <a:avLst/>
          </a:prstGeom>
        </p:spPr>
      </p:pic>
      <p:pic>
        <p:nvPicPr>
          <p:cNvPr id="91" name="Afbeelding 90">
            <a:extLst>
              <a:ext uri="{FF2B5EF4-FFF2-40B4-BE49-F238E27FC236}">
                <a16:creationId xmlns:a16="http://schemas.microsoft.com/office/drawing/2014/main" id="{44A8BF8B-2824-03C9-37CF-257695E05B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36591" y="5208914"/>
            <a:ext cx="769871" cy="1059343"/>
          </a:xfrm>
          <a:prstGeom prst="rect">
            <a:avLst/>
          </a:prstGeom>
        </p:spPr>
      </p:pic>
      <p:sp>
        <p:nvSpPr>
          <p:cNvPr id="7" name="Tekstvak 6">
            <a:extLst>
              <a:ext uri="{FF2B5EF4-FFF2-40B4-BE49-F238E27FC236}">
                <a16:creationId xmlns:a16="http://schemas.microsoft.com/office/drawing/2014/main" id="{D8F0F3E4-B3B0-1D48-7CD8-C2B259133210}"/>
              </a:ext>
            </a:extLst>
          </p:cNvPr>
          <p:cNvSpPr txBox="1"/>
          <p:nvPr/>
        </p:nvSpPr>
        <p:spPr>
          <a:xfrm>
            <a:off x="5576321" y="545791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8" name="Tekstvak 7">
            <a:extLst>
              <a:ext uri="{FF2B5EF4-FFF2-40B4-BE49-F238E27FC236}">
                <a16:creationId xmlns:a16="http://schemas.microsoft.com/office/drawing/2014/main" id="{2C3BB33F-B0C5-B04F-19EA-F3C27BB7EF92}"/>
              </a:ext>
            </a:extLst>
          </p:cNvPr>
          <p:cNvSpPr txBox="1"/>
          <p:nvPr/>
        </p:nvSpPr>
        <p:spPr>
          <a:xfrm>
            <a:off x="5204261" y="4594957"/>
            <a:ext cx="226465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t>Inwoners en</a:t>
            </a:r>
            <a:b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t>lokale ondernemers</a:t>
            </a:r>
          </a:p>
        </p:txBody>
      </p:sp>
      <p:pic>
        <p:nvPicPr>
          <p:cNvPr id="13" name="Afbeelding 12">
            <a:extLst>
              <a:ext uri="{FF2B5EF4-FFF2-40B4-BE49-F238E27FC236}">
                <a16:creationId xmlns:a16="http://schemas.microsoft.com/office/drawing/2014/main" id="{08494195-2670-B4AE-0C17-8D49DFED47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1181" y="1168851"/>
            <a:ext cx="769871" cy="1059342"/>
          </a:xfrm>
          <a:prstGeom prst="rect">
            <a:avLst/>
          </a:prstGeom>
        </p:spPr>
      </p:pic>
      <p:pic>
        <p:nvPicPr>
          <p:cNvPr id="14" name="Afbeelding 13">
            <a:extLst>
              <a:ext uri="{FF2B5EF4-FFF2-40B4-BE49-F238E27FC236}">
                <a16:creationId xmlns:a16="http://schemas.microsoft.com/office/drawing/2014/main" id="{6950DDF6-3215-C64D-E9A5-FC1D13C886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4917" y="2298723"/>
            <a:ext cx="769871" cy="1059342"/>
          </a:xfrm>
          <a:prstGeom prst="rect">
            <a:avLst/>
          </a:prstGeom>
        </p:spPr>
      </p:pic>
      <p:pic>
        <p:nvPicPr>
          <p:cNvPr id="15" name="Afbeelding 14">
            <a:extLst>
              <a:ext uri="{FF2B5EF4-FFF2-40B4-BE49-F238E27FC236}">
                <a16:creationId xmlns:a16="http://schemas.microsoft.com/office/drawing/2014/main" id="{3DE3D0B9-0C3A-E142-C0A4-F568A6F84F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7566" y="639180"/>
            <a:ext cx="769871" cy="1059342"/>
          </a:xfrm>
          <a:prstGeom prst="rect">
            <a:avLst/>
          </a:prstGeom>
        </p:spPr>
      </p:pic>
      <p:pic>
        <p:nvPicPr>
          <p:cNvPr id="16" name="Afbeelding 15">
            <a:extLst>
              <a:ext uri="{FF2B5EF4-FFF2-40B4-BE49-F238E27FC236}">
                <a16:creationId xmlns:a16="http://schemas.microsoft.com/office/drawing/2014/main" id="{110C944D-6898-3291-4956-23122B0E37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3664" y="1453184"/>
            <a:ext cx="769871" cy="1059342"/>
          </a:xfrm>
          <a:prstGeom prst="rect">
            <a:avLst/>
          </a:prstGeom>
        </p:spPr>
      </p:pic>
      <p:pic>
        <p:nvPicPr>
          <p:cNvPr id="17" name="Afbeelding 16">
            <a:extLst>
              <a:ext uri="{FF2B5EF4-FFF2-40B4-BE49-F238E27FC236}">
                <a16:creationId xmlns:a16="http://schemas.microsoft.com/office/drawing/2014/main" id="{8EEA10CC-A357-15A3-26C1-ED9F0DAF33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49307" y="1790589"/>
            <a:ext cx="722640" cy="994353"/>
          </a:xfrm>
          <a:prstGeom prst="rect">
            <a:avLst/>
          </a:prstGeom>
        </p:spPr>
      </p:pic>
      <p:pic>
        <p:nvPicPr>
          <p:cNvPr id="18" name="Afbeelding 17">
            <a:extLst>
              <a:ext uri="{FF2B5EF4-FFF2-40B4-BE49-F238E27FC236}">
                <a16:creationId xmlns:a16="http://schemas.microsoft.com/office/drawing/2014/main" id="{386BA6DA-9179-8C23-8898-F9ADA90E68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8287" y="691034"/>
            <a:ext cx="722640" cy="994353"/>
          </a:xfrm>
          <a:prstGeom prst="rect">
            <a:avLst/>
          </a:prstGeom>
        </p:spPr>
      </p:pic>
      <p:pic>
        <p:nvPicPr>
          <p:cNvPr id="20" name="Afbeelding 19">
            <a:extLst>
              <a:ext uri="{FF2B5EF4-FFF2-40B4-BE49-F238E27FC236}">
                <a16:creationId xmlns:a16="http://schemas.microsoft.com/office/drawing/2014/main" id="{4547B611-AC31-291D-00E3-9DB0D77CE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24148" y="1304370"/>
            <a:ext cx="722640" cy="994353"/>
          </a:xfrm>
          <a:prstGeom prst="rect">
            <a:avLst/>
          </a:prstGeom>
        </p:spPr>
      </p:pic>
      <p:pic>
        <p:nvPicPr>
          <p:cNvPr id="19" name="Afbeelding 18">
            <a:extLst>
              <a:ext uri="{FF2B5EF4-FFF2-40B4-BE49-F238E27FC236}">
                <a16:creationId xmlns:a16="http://schemas.microsoft.com/office/drawing/2014/main" id="{8EB59CFC-28D7-0D48-5E1E-C88F7A23C6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68920" y="1994198"/>
            <a:ext cx="722640" cy="994353"/>
          </a:xfrm>
          <a:prstGeom prst="rect">
            <a:avLst/>
          </a:prstGeom>
        </p:spPr>
      </p:pic>
      <p:sp>
        <p:nvSpPr>
          <p:cNvPr id="4" name="Tekstvak 3">
            <a:extLst>
              <a:ext uri="{FF2B5EF4-FFF2-40B4-BE49-F238E27FC236}">
                <a16:creationId xmlns:a16="http://schemas.microsoft.com/office/drawing/2014/main" id="{641FF8DF-C407-2EC6-D3B1-D754C1CBD06A}"/>
              </a:ext>
            </a:extLst>
          </p:cNvPr>
          <p:cNvSpPr txBox="1"/>
          <p:nvPr/>
        </p:nvSpPr>
        <p:spPr>
          <a:xfrm>
            <a:off x="194655" y="6424857"/>
            <a:ext cx="3244158" cy="338554"/>
          </a:xfrm>
          <a:prstGeom prst="rect">
            <a:avLst/>
          </a:prstGeom>
          <a:noFill/>
        </p:spPr>
        <p:txBody>
          <a:bodyPr wrap="none" rtlCol="0">
            <a:spAutoFit/>
          </a:bodyPr>
          <a:lstStyle/>
          <a:p>
            <a:r>
              <a:rPr lang="nl-NL" sz="1600" dirty="0">
                <a:solidFill>
                  <a:schemeClr val="bg1"/>
                </a:solidFill>
              </a:rPr>
              <a:t>Bron: De Coöperatieve Samenleving</a:t>
            </a:r>
          </a:p>
        </p:txBody>
      </p:sp>
      <p:sp>
        <p:nvSpPr>
          <p:cNvPr id="10" name="Ovaal 9">
            <a:extLst>
              <a:ext uri="{FF2B5EF4-FFF2-40B4-BE49-F238E27FC236}">
                <a16:creationId xmlns:a16="http://schemas.microsoft.com/office/drawing/2014/main" id="{150869C5-E6FF-A5FE-60D8-3A38CF3DFC4F}"/>
              </a:ext>
            </a:extLst>
          </p:cNvPr>
          <p:cNvSpPr/>
          <p:nvPr/>
        </p:nvSpPr>
        <p:spPr>
          <a:xfrm>
            <a:off x="5449854" y="2209531"/>
            <a:ext cx="1656607" cy="163812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t>Tussen-ruimte</a:t>
            </a:r>
          </a:p>
        </p:txBody>
      </p:sp>
      <p:pic>
        <p:nvPicPr>
          <p:cNvPr id="88" name="Afbeelding 87">
            <a:extLst>
              <a:ext uri="{FF2B5EF4-FFF2-40B4-BE49-F238E27FC236}">
                <a16:creationId xmlns:a16="http://schemas.microsoft.com/office/drawing/2014/main" id="{30A8A4C6-569F-C886-F498-F121D333A4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9003" y="3608364"/>
            <a:ext cx="769871" cy="1059343"/>
          </a:xfrm>
          <a:prstGeom prst="rect">
            <a:avLst/>
          </a:prstGeom>
        </p:spPr>
      </p:pic>
    </p:spTree>
    <p:extLst>
      <p:ext uri="{BB962C8B-B14F-4D97-AF65-F5344CB8AC3E}">
        <p14:creationId xmlns:p14="http://schemas.microsoft.com/office/powerpoint/2010/main" val="33024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ppt_x"/>
                                          </p:val>
                                        </p:tav>
                                        <p:tav tm="100000">
                                          <p:val>
                                            <p:strVal val="#ppt_x"/>
                                          </p:val>
                                        </p:tav>
                                      </p:tavLst>
                                    </p:anim>
                                    <p:anim calcmode="lin" valueType="num">
                                      <p:cBhvr additive="base">
                                        <p:cTn id="16" dur="500" fill="hold"/>
                                        <p:tgtEl>
                                          <p:spTgt spid="7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80"/>
                                        </p:tgtEl>
                                        <p:attrNameLst>
                                          <p:attrName>style.visibility</p:attrName>
                                        </p:attrNameLst>
                                      </p:cBhvr>
                                      <p:to>
                                        <p:strVal val="visible"/>
                                      </p:to>
                                    </p:set>
                                    <p:anim calcmode="lin" valueType="num">
                                      <p:cBhvr>
                                        <p:cTn id="20" dur="500" fill="hold"/>
                                        <p:tgtEl>
                                          <p:spTgt spid="80"/>
                                        </p:tgtEl>
                                        <p:attrNameLst>
                                          <p:attrName>ppt_w</p:attrName>
                                        </p:attrNameLst>
                                      </p:cBhvr>
                                      <p:tavLst>
                                        <p:tav tm="0">
                                          <p:val>
                                            <p:fltVal val="0"/>
                                          </p:val>
                                        </p:tav>
                                        <p:tav tm="100000">
                                          <p:val>
                                            <p:strVal val="#ppt_w"/>
                                          </p:val>
                                        </p:tav>
                                      </p:tavLst>
                                    </p:anim>
                                    <p:anim calcmode="lin" valueType="num">
                                      <p:cBhvr>
                                        <p:cTn id="21" dur="500" fill="hold"/>
                                        <p:tgtEl>
                                          <p:spTgt spid="80"/>
                                        </p:tgtEl>
                                        <p:attrNameLst>
                                          <p:attrName>ppt_h</p:attrName>
                                        </p:attrNameLst>
                                      </p:cBhvr>
                                      <p:tavLst>
                                        <p:tav tm="0">
                                          <p:val>
                                            <p:fltVal val="0"/>
                                          </p:val>
                                        </p:tav>
                                        <p:tav tm="100000">
                                          <p:val>
                                            <p:strVal val="#ppt_h"/>
                                          </p:val>
                                        </p:tav>
                                      </p:tavLst>
                                    </p:anim>
                                    <p:animEffect transition="in" filter="fade">
                                      <p:cBhvr>
                                        <p:cTn id="22" dur="500"/>
                                        <p:tgtEl>
                                          <p:spTgt spid="80"/>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500"/>
                                        <p:tgtEl>
                                          <p:spTgt spid="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1000"/>
                                        <p:tgtEl>
                                          <p:spTgt spid="90"/>
                                        </p:tgtEl>
                                      </p:cBhvr>
                                    </p:animEffect>
                                    <p:anim calcmode="lin" valueType="num">
                                      <p:cBhvr>
                                        <p:cTn id="60" dur="1000" fill="hold"/>
                                        <p:tgtEl>
                                          <p:spTgt spid="90"/>
                                        </p:tgtEl>
                                        <p:attrNameLst>
                                          <p:attrName>ppt_x</p:attrName>
                                        </p:attrNameLst>
                                      </p:cBhvr>
                                      <p:tavLst>
                                        <p:tav tm="0">
                                          <p:val>
                                            <p:strVal val="#ppt_x"/>
                                          </p:val>
                                        </p:tav>
                                        <p:tav tm="100000">
                                          <p:val>
                                            <p:strVal val="#ppt_x"/>
                                          </p:val>
                                        </p:tav>
                                      </p:tavLst>
                                    </p:anim>
                                    <p:anim calcmode="lin" valueType="num">
                                      <p:cBhvr>
                                        <p:cTn id="61" dur="1000" fill="hold"/>
                                        <p:tgtEl>
                                          <p:spTgt spid="9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1000"/>
                                        <p:tgtEl>
                                          <p:spTgt spid="89"/>
                                        </p:tgtEl>
                                      </p:cBhvr>
                                    </p:animEffect>
                                    <p:anim calcmode="lin" valueType="num">
                                      <p:cBhvr>
                                        <p:cTn id="65" dur="1000" fill="hold"/>
                                        <p:tgtEl>
                                          <p:spTgt spid="89"/>
                                        </p:tgtEl>
                                        <p:attrNameLst>
                                          <p:attrName>ppt_x</p:attrName>
                                        </p:attrNameLst>
                                      </p:cBhvr>
                                      <p:tavLst>
                                        <p:tav tm="0">
                                          <p:val>
                                            <p:strVal val="#ppt_x"/>
                                          </p:val>
                                        </p:tav>
                                        <p:tav tm="100000">
                                          <p:val>
                                            <p:strVal val="#ppt_x"/>
                                          </p:val>
                                        </p:tav>
                                      </p:tavLst>
                                    </p:anim>
                                    <p:anim calcmode="lin" valueType="num">
                                      <p:cBhvr>
                                        <p:cTn id="66" dur="1000" fill="hold"/>
                                        <p:tgtEl>
                                          <p:spTgt spid="8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fade">
                                      <p:cBhvr>
                                        <p:cTn id="69" dur="1000"/>
                                        <p:tgtEl>
                                          <p:spTgt spid="88"/>
                                        </p:tgtEl>
                                      </p:cBhvr>
                                    </p:animEffect>
                                    <p:anim calcmode="lin" valueType="num">
                                      <p:cBhvr>
                                        <p:cTn id="70" dur="1000" fill="hold"/>
                                        <p:tgtEl>
                                          <p:spTgt spid="88"/>
                                        </p:tgtEl>
                                        <p:attrNameLst>
                                          <p:attrName>ppt_x</p:attrName>
                                        </p:attrNameLst>
                                      </p:cBhvr>
                                      <p:tavLst>
                                        <p:tav tm="0">
                                          <p:val>
                                            <p:strVal val="#ppt_x"/>
                                          </p:val>
                                        </p:tav>
                                        <p:tav tm="100000">
                                          <p:val>
                                            <p:strVal val="#ppt_x"/>
                                          </p:val>
                                        </p:tav>
                                      </p:tavLst>
                                    </p:anim>
                                    <p:anim calcmode="lin" valueType="num">
                                      <p:cBhvr>
                                        <p:cTn id="71" dur="1000" fill="hold"/>
                                        <p:tgtEl>
                                          <p:spTgt spid="8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1000"/>
                                        <p:tgtEl>
                                          <p:spTgt spid="87"/>
                                        </p:tgtEl>
                                      </p:cBhvr>
                                    </p:animEffect>
                                    <p:anim calcmode="lin" valueType="num">
                                      <p:cBhvr>
                                        <p:cTn id="75" dur="1000" fill="hold"/>
                                        <p:tgtEl>
                                          <p:spTgt spid="87"/>
                                        </p:tgtEl>
                                        <p:attrNameLst>
                                          <p:attrName>ppt_x</p:attrName>
                                        </p:attrNameLst>
                                      </p:cBhvr>
                                      <p:tavLst>
                                        <p:tav tm="0">
                                          <p:val>
                                            <p:strVal val="#ppt_x"/>
                                          </p:val>
                                        </p:tav>
                                        <p:tav tm="100000">
                                          <p:val>
                                            <p:strVal val="#ppt_x"/>
                                          </p:val>
                                        </p:tav>
                                      </p:tavLst>
                                    </p:anim>
                                    <p:anim calcmode="lin" valueType="num">
                                      <p:cBhvr>
                                        <p:cTn id="76" dur="1000" fill="hold"/>
                                        <p:tgtEl>
                                          <p:spTgt spid="8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fade">
                                      <p:cBhvr>
                                        <p:cTn id="79" dur="1000"/>
                                        <p:tgtEl>
                                          <p:spTgt spid="91"/>
                                        </p:tgtEl>
                                      </p:cBhvr>
                                    </p:animEffect>
                                    <p:anim calcmode="lin" valueType="num">
                                      <p:cBhvr>
                                        <p:cTn id="80" dur="1000" fill="hold"/>
                                        <p:tgtEl>
                                          <p:spTgt spid="91"/>
                                        </p:tgtEl>
                                        <p:attrNameLst>
                                          <p:attrName>ppt_x</p:attrName>
                                        </p:attrNameLst>
                                      </p:cBhvr>
                                      <p:tavLst>
                                        <p:tav tm="0">
                                          <p:val>
                                            <p:strVal val="#ppt_x"/>
                                          </p:val>
                                        </p:tav>
                                        <p:tav tm="100000">
                                          <p:val>
                                            <p:strVal val="#ppt_x"/>
                                          </p:val>
                                        </p:tav>
                                      </p:tavLst>
                                    </p:anim>
                                    <p:anim calcmode="lin" valueType="num">
                                      <p:cBhvr>
                                        <p:cTn id="81"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animEffect transition="in" filter="fade">
                                      <p:cBhvr>
                                        <p:cTn id="8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ACC3E-8D7B-6A5C-47E0-181E6C54B91F}"/>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AFC9D9DC-BAF9-BF9D-CB6A-DD3E141EA4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9" name="Object 8">
            <a:extLst>
              <a:ext uri="{FF2B5EF4-FFF2-40B4-BE49-F238E27FC236}">
                <a16:creationId xmlns:a16="http://schemas.microsoft.com/office/drawing/2014/main" id="{31197669-57AB-DA52-DCEC-E276ED25BA3D}"/>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9" name="Object 8">
                        <a:extLst>
                          <a:ext uri="{FF2B5EF4-FFF2-40B4-BE49-F238E27FC236}">
                            <a16:creationId xmlns:a16="http://schemas.microsoft.com/office/drawing/2014/main" id="{3879D955-363D-48AC-296F-FFD26A9B2698}"/>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12" name="Rechthoek 11">
            <a:extLst>
              <a:ext uri="{FF2B5EF4-FFF2-40B4-BE49-F238E27FC236}">
                <a16:creationId xmlns:a16="http://schemas.microsoft.com/office/drawing/2014/main" id="{A629C6F9-1BF1-6E90-A38F-3EEC76A82856}"/>
              </a:ext>
            </a:extLst>
          </p:cNvPr>
          <p:cNvSpPr/>
          <p:nvPr/>
        </p:nvSpPr>
        <p:spPr>
          <a:xfrm>
            <a:off x="2185966" y="1269402"/>
            <a:ext cx="2109630" cy="7679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3" name="PIJL-OMHOOG 3">
            <a:extLst>
              <a:ext uri="{FF2B5EF4-FFF2-40B4-BE49-F238E27FC236}">
                <a16:creationId xmlns:a16="http://schemas.microsoft.com/office/drawing/2014/main" id="{7AB2D3A7-51CB-A087-0515-27DB74B4EADE}"/>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Pijl: rechts 14">
            <a:extLst>
              <a:ext uri="{FF2B5EF4-FFF2-40B4-BE49-F238E27FC236}">
                <a16:creationId xmlns:a16="http://schemas.microsoft.com/office/drawing/2014/main" id="{AE6AF113-44B8-26E5-60C7-494BFE1BB3A7}"/>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Pijl: links 15">
            <a:extLst>
              <a:ext uri="{FF2B5EF4-FFF2-40B4-BE49-F238E27FC236}">
                <a16:creationId xmlns:a16="http://schemas.microsoft.com/office/drawing/2014/main" id="{ED68C16A-9903-66C1-B563-E41342AA94A4}"/>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Rechthoek 16">
            <a:extLst>
              <a:ext uri="{FF2B5EF4-FFF2-40B4-BE49-F238E27FC236}">
                <a16:creationId xmlns:a16="http://schemas.microsoft.com/office/drawing/2014/main" id="{812DB9AB-4AA7-C6DA-0E8D-59817281F39F}"/>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 de tussenruimte gebeurt het</a:t>
            </a:r>
          </a:p>
        </p:txBody>
      </p:sp>
      <p:sp>
        <p:nvSpPr>
          <p:cNvPr id="2" name="Rechthoek 1">
            <a:extLst>
              <a:ext uri="{FF2B5EF4-FFF2-40B4-BE49-F238E27FC236}">
                <a16:creationId xmlns:a16="http://schemas.microsoft.com/office/drawing/2014/main" id="{7CF588DA-A4CE-69B0-9D60-9EF491F86E16}"/>
              </a:ext>
            </a:extLst>
          </p:cNvPr>
          <p:cNvSpPr/>
          <p:nvPr/>
        </p:nvSpPr>
        <p:spPr>
          <a:xfrm>
            <a:off x="2187756" y="1269402"/>
            <a:ext cx="2109630" cy="7696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Levend netwerk</a:t>
            </a:r>
          </a:p>
        </p:txBody>
      </p:sp>
      <p:sp>
        <p:nvSpPr>
          <p:cNvPr id="4" name="PIJL-OMHOOG 3">
            <a:extLst>
              <a:ext uri="{FF2B5EF4-FFF2-40B4-BE49-F238E27FC236}">
                <a16:creationId xmlns:a16="http://schemas.microsoft.com/office/drawing/2014/main" id="{E6F6FDB2-2854-6260-3030-EAF31096F314}"/>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Pijl: rechts 4">
            <a:extLst>
              <a:ext uri="{FF2B5EF4-FFF2-40B4-BE49-F238E27FC236}">
                <a16:creationId xmlns:a16="http://schemas.microsoft.com/office/drawing/2014/main" id="{9C59B94D-A647-BE45-F836-EBAE192439B7}"/>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Informele relaties</a:t>
            </a:r>
          </a:p>
        </p:txBody>
      </p:sp>
      <p:sp>
        <p:nvSpPr>
          <p:cNvPr id="6" name="Pijl: links 5">
            <a:extLst>
              <a:ext uri="{FF2B5EF4-FFF2-40B4-BE49-F238E27FC236}">
                <a16:creationId xmlns:a16="http://schemas.microsoft.com/office/drawing/2014/main" id="{389D1B44-9926-2A88-EE89-A7BB0A9AE401}"/>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Formele relaties</a:t>
            </a:r>
          </a:p>
        </p:txBody>
      </p:sp>
    </p:spTree>
    <p:extLst>
      <p:ext uri="{BB962C8B-B14F-4D97-AF65-F5344CB8AC3E}">
        <p14:creationId xmlns:p14="http://schemas.microsoft.com/office/powerpoint/2010/main" val="324125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A93FAA-32F5-901E-B33C-7D9736615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Object 3">
            <a:extLst>
              <a:ext uri="{FF2B5EF4-FFF2-40B4-BE49-F238E27FC236}">
                <a16:creationId xmlns:a16="http://schemas.microsoft.com/office/drawing/2014/main" id="{900E42BD-B005-9AFE-93EC-A2D723815AC3}"/>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9" name="Object 8">
                        <a:extLst>
                          <a:ext uri="{FF2B5EF4-FFF2-40B4-BE49-F238E27FC236}">
                            <a16:creationId xmlns:a16="http://schemas.microsoft.com/office/drawing/2014/main" id="{31197669-57AB-DA52-DCEC-E276ED25BA3D}"/>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5" name="Rechthoek 4">
            <a:extLst>
              <a:ext uri="{FF2B5EF4-FFF2-40B4-BE49-F238E27FC236}">
                <a16:creationId xmlns:a16="http://schemas.microsoft.com/office/drawing/2014/main" id="{4FD4C70D-CCB6-4005-B8FF-D1F3C0CA7147}"/>
              </a:ext>
            </a:extLst>
          </p:cNvPr>
          <p:cNvSpPr/>
          <p:nvPr/>
        </p:nvSpPr>
        <p:spPr>
          <a:xfrm>
            <a:off x="1798110" y="1280160"/>
            <a:ext cx="3004436" cy="7571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6" name="PIJL-OMHOOG 3">
            <a:extLst>
              <a:ext uri="{FF2B5EF4-FFF2-40B4-BE49-F238E27FC236}">
                <a16:creationId xmlns:a16="http://schemas.microsoft.com/office/drawing/2014/main" id="{E0F01CC7-A347-229E-E571-2DFBEC57EA98}"/>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Pijl: rechts 6">
            <a:extLst>
              <a:ext uri="{FF2B5EF4-FFF2-40B4-BE49-F238E27FC236}">
                <a16:creationId xmlns:a16="http://schemas.microsoft.com/office/drawing/2014/main" id="{7778DD9B-6099-A989-E8EF-E5E23462D5BB}"/>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Pijl: links 7">
            <a:extLst>
              <a:ext uri="{FF2B5EF4-FFF2-40B4-BE49-F238E27FC236}">
                <a16:creationId xmlns:a16="http://schemas.microsoft.com/office/drawing/2014/main" id="{1EE3D285-4BDC-DA84-D5FB-BAA8BEA68A29}"/>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Rechthoek 8">
            <a:extLst>
              <a:ext uri="{FF2B5EF4-FFF2-40B4-BE49-F238E27FC236}">
                <a16:creationId xmlns:a16="http://schemas.microsoft.com/office/drawing/2014/main" id="{3BDCDB1A-BE0C-7CC3-EF37-6A3A16D589D9}"/>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Het niet verhandelbaar zijn van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wat van ons allen is</a:t>
            </a:r>
          </a:p>
        </p:txBody>
      </p:sp>
      <p:sp>
        <p:nvSpPr>
          <p:cNvPr id="10" name="Rechthoek 9">
            <a:extLst>
              <a:ext uri="{FF2B5EF4-FFF2-40B4-BE49-F238E27FC236}">
                <a16:creationId xmlns:a16="http://schemas.microsoft.com/office/drawing/2014/main" id="{61F68F77-D25E-C2A8-3D13-62AE7D59D413}"/>
              </a:ext>
            </a:extLst>
          </p:cNvPr>
          <p:cNvSpPr/>
          <p:nvPr/>
        </p:nvSpPr>
        <p:spPr>
          <a:xfrm>
            <a:off x="1798110" y="1278367"/>
            <a:ext cx="3004436" cy="758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Nieuwe</a:t>
            </a:r>
            <a:r>
              <a:rPr kumimoji="0" lang="nl-NL" sz="2400" b="0" i="0" u="none" strike="noStrike" kern="1200" cap="none" spc="0" normalizeH="0" noProof="0" dirty="0">
                <a:ln>
                  <a:noFill/>
                </a:ln>
                <a:solidFill>
                  <a:srgbClr val="4D3E2F"/>
                </a:solidFill>
                <a:effectLst/>
                <a:uLnTx/>
                <a:uFillTx/>
                <a:latin typeface="Corbel" panose="020B0503020204020204"/>
                <a:ea typeface="+mn-ea"/>
                <a:cs typeface="+mn-cs"/>
              </a:rPr>
              <a:t> economische principes</a:t>
            </a: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1" name="PIJL-OMHOOG 3">
            <a:extLst>
              <a:ext uri="{FF2B5EF4-FFF2-40B4-BE49-F238E27FC236}">
                <a16:creationId xmlns:a16="http://schemas.microsoft.com/office/drawing/2014/main" id="{DB781155-74E6-41A5-DFDB-3D7D6CCA57C7}"/>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Pijl: rechts 11">
            <a:extLst>
              <a:ext uri="{FF2B5EF4-FFF2-40B4-BE49-F238E27FC236}">
                <a16:creationId xmlns:a16="http://schemas.microsoft.com/office/drawing/2014/main" id="{FDC286E2-3EF2-7BC3-3FA0-2D8E50EB0FDA}"/>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Focus op waarden</a:t>
            </a:r>
          </a:p>
        </p:txBody>
      </p:sp>
      <p:sp>
        <p:nvSpPr>
          <p:cNvPr id="13" name="Pijl: links 12">
            <a:extLst>
              <a:ext uri="{FF2B5EF4-FFF2-40B4-BE49-F238E27FC236}">
                <a16:creationId xmlns:a16="http://schemas.microsoft.com/office/drawing/2014/main" id="{747DB53F-430D-0378-A504-F00CC6D852CA}"/>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Focus</a:t>
            </a:r>
            <a:r>
              <a:rPr kumimoji="0" lang="nl-NL" sz="2400" b="0" i="0" u="none" strike="noStrike" kern="1200" cap="none" spc="0" normalizeH="0" noProof="0" dirty="0">
                <a:ln>
                  <a:noFill/>
                </a:ln>
                <a:solidFill>
                  <a:prstClr val="white"/>
                </a:solidFill>
                <a:effectLst/>
                <a:uLnTx/>
                <a:uFillTx/>
                <a:latin typeface="Corbel" panose="020B0503020204020204"/>
                <a:ea typeface="+mn-ea"/>
                <a:cs typeface="+mn-cs"/>
              </a:rPr>
              <a:t> op bezit</a:t>
            </a: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1414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7E65704-115F-9204-3862-4E34BE03BD48}"/>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3" name="Object 2">
            <a:extLst>
              <a:ext uri="{FF2B5EF4-FFF2-40B4-BE49-F238E27FC236}">
                <a16:creationId xmlns:a16="http://schemas.microsoft.com/office/drawing/2014/main" id="{8BA8677F-440E-B61B-6AA3-152DA3AC8F61}"/>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4" name="Object 3">
                        <a:extLst>
                          <a:ext uri="{FF2B5EF4-FFF2-40B4-BE49-F238E27FC236}">
                            <a16:creationId xmlns:a16="http://schemas.microsoft.com/office/drawing/2014/main" id="{900E42BD-B005-9AFE-93EC-A2D723815AC3}"/>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4" name="Rechthoek 3">
            <a:extLst>
              <a:ext uri="{FF2B5EF4-FFF2-40B4-BE49-F238E27FC236}">
                <a16:creationId xmlns:a16="http://schemas.microsoft.com/office/drawing/2014/main" id="{A6F72A2D-AB9A-F701-2BCB-38C5D8D33698}"/>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5" name="PIJL-OMHOOG 3">
            <a:extLst>
              <a:ext uri="{FF2B5EF4-FFF2-40B4-BE49-F238E27FC236}">
                <a16:creationId xmlns:a16="http://schemas.microsoft.com/office/drawing/2014/main" id="{7FF7096B-515A-7F2E-D69E-0034E796C097}"/>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Pijl: rechts 5">
            <a:extLst>
              <a:ext uri="{FF2B5EF4-FFF2-40B4-BE49-F238E27FC236}">
                <a16:creationId xmlns:a16="http://schemas.microsoft.com/office/drawing/2014/main" id="{0C365BFC-370E-2A5A-B277-1B55690E1510}"/>
              </a:ext>
            </a:extLst>
          </p:cNvPr>
          <p:cNvSpPr/>
          <p:nvPr/>
        </p:nvSpPr>
        <p:spPr>
          <a:xfrm>
            <a:off x="638104" y="3347086"/>
            <a:ext cx="532444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Pijl: links 6">
            <a:extLst>
              <a:ext uri="{FF2B5EF4-FFF2-40B4-BE49-F238E27FC236}">
                <a16:creationId xmlns:a16="http://schemas.microsoft.com/office/drawing/2014/main" id="{A4ED4AEF-F3BF-DF10-4691-0DAB1556B513}"/>
              </a:ext>
            </a:extLst>
          </p:cNvPr>
          <p:cNvSpPr/>
          <p:nvPr/>
        </p:nvSpPr>
        <p:spPr>
          <a:xfrm>
            <a:off x="638104" y="2686775"/>
            <a:ext cx="5324445"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Rechthoek 7">
            <a:extLst>
              <a:ext uri="{FF2B5EF4-FFF2-40B4-BE49-F238E27FC236}">
                <a16:creationId xmlns:a16="http://schemas.microsoft.com/office/drawing/2014/main" id="{B1FE9C49-C6F4-1C4B-F871-994CD0A199C0}"/>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Het ontwikkelen van kennis als open source</a:t>
            </a:r>
          </a:p>
        </p:txBody>
      </p:sp>
      <p:sp>
        <p:nvSpPr>
          <p:cNvPr id="9" name="Rechthoek 8">
            <a:extLst>
              <a:ext uri="{FF2B5EF4-FFF2-40B4-BE49-F238E27FC236}">
                <a16:creationId xmlns:a16="http://schemas.microsoft.com/office/drawing/2014/main" id="{839748E5-1054-D0C5-05BF-4152302EF303}"/>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Leren</a:t>
            </a:r>
          </a:p>
        </p:txBody>
      </p:sp>
      <p:sp>
        <p:nvSpPr>
          <p:cNvPr id="10" name="PIJL-OMHOOG 3">
            <a:extLst>
              <a:ext uri="{FF2B5EF4-FFF2-40B4-BE49-F238E27FC236}">
                <a16:creationId xmlns:a16="http://schemas.microsoft.com/office/drawing/2014/main" id="{1D5FFD1E-0BDA-DF24-B7DD-5689801593AA}"/>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1" name="Pijl: rechts 10">
            <a:extLst>
              <a:ext uri="{FF2B5EF4-FFF2-40B4-BE49-F238E27FC236}">
                <a16:creationId xmlns:a16="http://schemas.microsoft.com/office/drawing/2014/main" id="{DB492757-8185-0CD8-19AD-C5BE32C1C937}"/>
              </a:ext>
            </a:extLst>
          </p:cNvPr>
          <p:cNvSpPr/>
          <p:nvPr/>
        </p:nvSpPr>
        <p:spPr>
          <a:xfrm>
            <a:off x="638105" y="3348879"/>
            <a:ext cx="532444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Kennis is delen</a:t>
            </a:r>
          </a:p>
        </p:txBody>
      </p:sp>
      <p:sp>
        <p:nvSpPr>
          <p:cNvPr id="12" name="Pijl: links 11">
            <a:extLst>
              <a:ext uri="{FF2B5EF4-FFF2-40B4-BE49-F238E27FC236}">
                <a16:creationId xmlns:a16="http://schemas.microsoft.com/office/drawing/2014/main" id="{7256E3A3-A304-05F5-2C69-048DC6744103}"/>
              </a:ext>
            </a:extLst>
          </p:cNvPr>
          <p:cNvSpPr/>
          <p:nvPr/>
        </p:nvSpPr>
        <p:spPr>
          <a:xfrm>
            <a:off x="638105" y="2686775"/>
            <a:ext cx="5324446"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Kennis is macht</a:t>
            </a:r>
          </a:p>
        </p:txBody>
      </p:sp>
      <p:sp>
        <p:nvSpPr>
          <p:cNvPr id="14" name="Bijschrift: pijl-omlaag 13">
            <a:extLst>
              <a:ext uri="{FF2B5EF4-FFF2-40B4-BE49-F238E27FC236}">
                <a16:creationId xmlns:a16="http://schemas.microsoft.com/office/drawing/2014/main" id="{70AF7E22-C965-B685-636D-FA7D450CC035}"/>
              </a:ext>
            </a:extLst>
          </p:cNvPr>
          <p:cNvSpPr/>
          <p:nvPr/>
        </p:nvSpPr>
        <p:spPr>
          <a:xfrm rot="5400000">
            <a:off x="5660052" y="2708994"/>
            <a:ext cx="1525220" cy="920227"/>
          </a:xfrm>
          <a:prstGeom prst="downArrow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Algoritmen</a:t>
            </a:r>
          </a:p>
        </p:txBody>
      </p:sp>
    </p:spTree>
    <p:extLst>
      <p:ext uri="{BB962C8B-B14F-4D97-AF65-F5344CB8AC3E}">
        <p14:creationId xmlns:p14="http://schemas.microsoft.com/office/powerpoint/2010/main" val="17522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F326C-FDCA-4CEC-6C26-82B2B1C970CA}"/>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726BA64D-F46A-CA7F-F1CF-0979583849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ep 2">
            <a:extLst>
              <a:ext uri="{FF2B5EF4-FFF2-40B4-BE49-F238E27FC236}">
                <a16:creationId xmlns:a16="http://schemas.microsoft.com/office/drawing/2014/main" id="{0EB64A02-290C-4296-C1CA-D7226276D908}"/>
              </a:ext>
            </a:extLst>
          </p:cNvPr>
          <p:cNvGrpSpPr/>
          <p:nvPr/>
        </p:nvGrpSpPr>
        <p:grpSpPr>
          <a:xfrm>
            <a:off x="349621" y="131635"/>
            <a:ext cx="11280615" cy="769540"/>
            <a:chOff x="640595" y="131635"/>
            <a:chExt cx="11525368" cy="769540"/>
          </a:xfrm>
        </p:grpSpPr>
        <p:sp>
          <p:nvSpPr>
            <p:cNvPr id="4" name="Rechthoek 3">
              <a:extLst>
                <a:ext uri="{FF2B5EF4-FFF2-40B4-BE49-F238E27FC236}">
                  <a16:creationId xmlns:a16="http://schemas.microsoft.com/office/drawing/2014/main" id="{DB737EE7-85C6-8C4F-462F-A7F3784A713E}"/>
                </a:ext>
              </a:extLst>
            </p:cNvPr>
            <p:cNvSpPr/>
            <p:nvPr/>
          </p:nvSpPr>
          <p:spPr>
            <a:xfrm>
              <a:off x="8965210"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5" name="Rechthoek 4">
              <a:extLst>
                <a:ext uri="{FF2B5EF4-FFF2-40B4-BE49-F238E27FC236}">
                  <a16:creationId xmlns:a16="http://schemas.microsoft.com/office/drawing/2014/main" id="{D1686809-9654-47DB-BC4D-D6086A51CF02}"/>
                </a:ext>
              </a:extLst>
            </p:cNvPr>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9" name="Rechthoek 8">
            <a:extLst>
              <a:ext uri="{FF2B5EF4-FFF2-40B4-BE49-F238E27FC236}">
                <a16:creationId xmlns:a16="http://schemas.microsoft.com/office/drawing/2014/main" id="{656ECAB9-99E8-1D78-4091-680B1B87EACB}"/>
              </a:ext>
            </a:extLst>
          </p:cNvPr>
          <p:cNvSpPr/>
          <p:nvPr/>
        </p:nvSpPr>
        <p:spPr>
          <a:xfrm>
            <a:off x="453404"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Waarden</a:t>
            </a:r>
          </a:p>
        </p:txBody>
      </p:sp>
      <p:sp>
        <p:nvSpPr>
          <p:cNvPr id="10" name="Rechthoek 9">
            <a:extLst>
              <a:ext uri="{FF2B5EF4-FFF2-40B4-BE49-F238E27FC236}">
                <a16:creationId xmlns:a16="http://schemas.microsoft.com/office/drawing/2014/main" id="{9AFF1F11-B2DD-244A-4749-0B96C43C8314}"/>
              </a:ext>
            </a:extLst>
          </p:cNvPr>
          <p:cNvSpPr/>
          <p:nvPr/>
        </p:nvSpPr>
        <p:spPr>
          <a:xfrm>
            <a:off x="453403" y="215469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Vertrouwen</a:t>
            </a:r>
          </a:p>
        </p:txBody>
      </p:sp>
      <p:sp>
        <p:nvSpPr>
          <p:cNvPr id="11" name="Rechthoek 10">
            <a:extLst>
              <a:ext uri="{FF2B5EF4-FFF2-40B4-BE49-F238E27FC236}">
                <a16:creationId xmlns:a16="http://schemas.microsoft.com/office/drawing/2014/main" id="{C409057D-7DFD-48B1-3468-AA408DB23F83}"/>
              </a:ext>
            </a:extLst>
          </p:cNvPr>
          <p:cNvSpPr/>
          <p:nvPr/>
        </p:nvSpPr>
        <p:spPr>
          <a:xfrm>
            <a:off x="453403" y="4169830"/>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onderdeel van de natuur</a:t>
            </a:r>
          </a:p>
        </p:txBody>
      </p:sp>
      <p:sp>
        <p:nvSpPr>
          <p:cNvPr id="12" name="Rechthoek 11">
            <a:extLst>
              <a:ext uri="{FF2B5EF4-FFF2-40B4-BE49-F238E27FC236}">
                <a16:creationId xmlns:a16="http://schemas.microsoft.com/office/drawing/2014/main" id="{94ED1EF7-889C-10A9-F4DD-9B2B9311EBFE}"/>
              </a:ext>
            </a:extLst>
          </p:cNvPr>
          <p:cNvSpPr/>
          <p:nvPr/>
        </p:nvSpPr>
        <p:spPr>
          <a:xfrm>
            <a:off x="453403" y="3037241"/>
            <a:ext cx="1767503" cy="9601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 als sociaal wezen</a:t>
            </a:r>
          </a:p>
        </p:txBody>
      </p:sp>
      <p:sp>
        <p:nvSpPr>
          <p:cNvPr id="13" name="Rechthoek 12">
            <a:extLst>
              <a:ext uri="{FF2B5EF4-FFF2-40B4-BE49-F238E27FC236}">
                <a16:creationId xmlns:a16="http://schemas.microsoft.com/office/drawing/2014/main" id="{8015B6EE-BF07-C9CF-B752-BB49097E4C31}"/>
              </a:ext>
            </a:extLst>
          </p:cNvPr>
          <p:cNvSpPr/>
          <p:nvPr/>
        </p:nvSpPr>
        <p:spPr>
          <a:xfrm>
            <a:off x="9724592" y="1272155"/>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Beleid</a:t>
            </a:r>
          </a:p>
        </p:txBody>
      </p:sp>
      <p:sp>
        <p:nvSpPr>
          <p:cNvPr id="14" name="Rechthoek 13">
            <a:extLst>
              <a:ext uri="{FF2B5EF4-FFF2-40B4-BE49-F238E27FC236}">
                <a16:creationId xmlns:a16="http://schemas.microsoft.com/office/drawing/2014/main" id="{82C38DC3-B977-C63A-31B4-8FA6E5BA7238}"/>
              </a:ext>
            </a:extLst>
          </p:cNvPr>
          <p:cNvSpPr/>
          <p:nvPr/>
        </p:nvSpPr>
        <p:spPr>
          <a:xfrm>
            <a:off x="9724592" y="215973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Wetten, verordeningen</a:t>
            </a:r>
          </a:p>
        </p:txBody>
      </p:sp>
      <p:sp>
        <p:nvSpPr>
          <p:cNvPr id="15" name="Rechthoek 14">
            <a:extLst>
              <a:ext uri="{FF2B5EF4-FFF2-40B4-BE49-F238E27FC236}">
                <a16:creationId xmlns:a16="http://schemas.microsoft.com/office/drawing/2014/main" id="{21F31520-4C6F-55F6-8313-203E1B1CF67C}"/>
              </a:ext>
            </a:extLst>
          </p:cNvPr>
          <p:cNvSpPr/>
          <p:nvPr/>
        </p:nvSpPr>
        <p:spPr>
          <a:xfrm>
            <a:off x="9724592" y="304608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Normen, regels, handhaving</a:t>
            </a:r>
          </a:p>
        </p:txBody>
      </p:sp>
      <p:sp>
        <p:nvSpPr>
          <p:cNvPr id="16" name="Rechthoek 15">
            <a:extLst>
              <a:ext uri="{FF2B5EF4-FFF2-40B4-BE49-F238E27FC236}">
                <a16:creationId xmlns:a16="http://schemas.microsoft.com/office/drawing/2014/main" id="{3C9D6DA1-3B03-3320-B0C1-A689F4EC2EB8}"/>
              </a:ext>
            </a:extLst>
          </p:cNvPr>
          <p:cNvSpPr/>
          <p:nvPr/>
        </p:nvSpPr>
        <p:spPr>
          <a:xfrm>
            <a:off x="9724591" y="397160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Protocollen, procedures</a:t>
            </a:r>
          </a:p>
        </p:txBody>
      </p:sp>
      <p:sp>
        <p:nvSpPr>
          <p:cNvPr id="17" name="Rechthoek 16">
            <a:extLst>
              <a:ext uri="{FF2B5EF4-FFF2-40B4-BE49-F238E27FC236}">
                <a16:creationId xmlns:a16="http://schemas.microsoft.com/office/drawing/2014/main" id="{FC64A6E3-57B9-98BF-C10F-306AAFDA47B1}"/>
              </a:ext>
            </a:extLst>
          </p:cNvPr>
          <p:cNvSpPr/>
          <p:nvPr/>
        </p:nvSpPr>
        <p:spPr>
          <a:xfrm>
            <a:off x="9724591" y="489712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Statistieken, dossiers</a:t>
            </a:r>
          </a:p>
        </p:txBody>
      </p:sp>
      <p:sp>
        <p:nvSpPr>
          <p:cNvPr id="8" name="Tekstvak 7">
            <a:extLst>
              <a:ext uri="{FF2B5EF4-FFF2-40B4-BE49-F238E27FC236}">
                <a16:creationId xmlns:a16="http://schemas.microsoft.com/office/drawing/2014/main" id="{09A86EC7-1B8B-ADCB-E5F0-436D629064DF}"/>
              </a:ext>
            </a:extLst>
          </p:cNvPr>
          <p:cNvSpPr txBox="1"/>
          <p:nvPr/>
        </p:nvSpPr>
        <p:spPr>
          <a:xfrm>
            <a:off x="3048897" y="1985506"/>
            <a:ext cx="6094206" cy="2862322"/>
          </a:xfrm>
          <a:prstGeom prst="rect">
            <a:avLst/>
          </a:prstGeom>
          <a:noFill/>
        </p:spPr>
        <p:txBody>
          <a:bodyPr wrap="square">
            <a:spAutoFit/>
          </a:bodyPr>
          <a:lstStyle/>
          <a:p>
            <a:pPr algn="ctr"/>
            <a:r>
              <a:rPr lang="en-US" sz="2000" b="1" dirty="0"/>
              <a:t>The difference between human beings and machines</a:t>
            </a:r>
          </a:p>
          <a:p>
            <a:pPr algn="ctr"/>
            <a:endParaRPr lang="en-US" sz="2000" dirty="0"/>
          </a:p>
          <a:p>
            <a:pPr algn="ctr"/>
            <a:r>
              <a:rPr lang="en-US" sz="2000" dirty="0"/>
              <a:t>“It matters to us what happens in the world. It matters to us what happens to us. It matters to us what happens to our friends. We give a damn.”</a:t>
            </a:r>
          </a:p>
          <a:p>
            <a:pPr algn="ctr"/>
            <a:endParaRPr lang="en-US" sz="2000" dirty="0"/>
          </a:p>
          <a:p>
            <a:pPr algn="ctr"/>
            <a:r>
              <a:rPr lang="en-US" sz="2000" dirty="0"/>
              <a:t>John </a:t>
            </a:r>
            <a:r>
              <a:rPr lang="en-US" sz="2000" dirty="0" err="1"/>
              <a:t>Haugeland</a:t>
            </a:r>
            <a:endParaRPr lang="en-US" sz="2000" dirty="0"/>
          </a:p>
          <a:p>
            <a:pPr algn="ctr"/>
            <a:r>
              <a:rPr lang="en-US" sz="2000" dirty="0"/>
              <a:t>Professor of Philosophy</a:t>
            </a:r>
          </a:p>
          <a:p>
            <a:pPr algn="ctr"/>
            <a:r>
              <a:rPr lang="en-US" sz="2000" dirty="0"/>
              <a:t>University of Chicago</a:t>
            </a:r>
          </a:p>
        </p:txBody>
      </p:sp>
    </p:spTree>
    <p:extLst>
      <p:ext uri="{BB962C8B-B14F-4D97-AF65-F5344CB8AC3E}">
        <p14:creationId xmlns:p14="http://schemas.microsoft.com/office/powerpoint/2010/main" val="4291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C70EAD4-659F-101D-9CD9-B13C766AA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918" y="0"/>
            <a:ext cx="5703903" cy="6858000"/>
          </a:xfrm>
          <a:prstGeom prst="rect">
            <a:avLst/>
          </a:prstGeom>
        </p:spPr>
      </p:pic>
      <p:sp>
        <p:nvSpPr>
          <p:cNvPr id="5" name="Tekstvak 4">
            <a:extLst>
              <a:ext uri="{FF2B5EF4-FFF2-40B4-BE49-F238E27FC236}">
                <a16:creationId xmlns:a16="http://schemas.microsoft.com/office/drawing/2014/main" id="{548FFE35-BD4B-A2CF-D8AF-41D55C0540DC}"/>
              </a:ext>
            </a:extLst>
          </p:cNvPr>
          <p:cNvSpPr txBox="1"/>
          <p:nvPr/>
        </p:nvSpPr>
        <p:spPr>
          <a:xfrm>
            <a:off x="8737605" y="6355645"/>
            <a:ext cx="2865400" cy="369332"/>
          </a:xfrm>
          <a:prstGeom prst="rect">
            <a:avLst/>
          </a:prstGeom>
          <a:noFill/>
        </p:spPr>
        <p:txBody>
          <a:bodyPr wrap="none" rtlCol="0">
            <a:spAutoFit/>
          </a:bodyPr>
          <a:lstStyle/>
          <a:p>
            <a:r>
              <a:rPr lang="nl-NL" dirty="0"/>
              <a:t>Volkskrant 6 november 2024</a:t>
            </a:r>
          </a:p>
        </p:txBody>
      </p:sp>
    </p:spTree>
    <p:extLst>
      <p:ext uri="{BB962C8B-B14F-4D97-AF65-F5344CB8AC3E}">
        <p14:creationId xmlns:p14="http://schemas.microsoft.com/office/powerpoint/2010/main" val="118199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A1B85C-D9F1-AF5E-7BCE-A8B29F561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Object 3">
            <a:extLst>
              <a:ext uri="{FF2B5EF4-FFF2-40B4-BE49-F238E27FC236}">
                <a16:creationId xmlns:a16="http://schemas.microsoft.com/office/drawing/2014/main" id="{C06B9375-75CC-D0E3-6BB2-15DC1A957FC3}"/>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3" imgW="3772080" imgH="2800440" progId="Presentations.Drawing.17">
                  <p:embed/>
                </p:oleObj>
              </mc:Choice>
              <mc:Fallback>
                <p:oleObj name="Drawing" r:id="rId3" imgW="3772080" imgH="2800440" progId="Presentations.Drawing.17">
                  <p:embed/>
                  <p:pic>
                    <p:nvPicPr>
                      <p:cNvPr id="9" name="Object 8">
                        <a:extLst>
                          <a:ext uri="{FF2B5EF4-FFF2-40B4-BE49-F238E27FC236}">
                            <a16:creationId xmlns:a16="http://schemas.microsoft.com/office/drawing/2014/main" id="{31197669-57AB-DA52-DCEC-E276ED25BA3D}"/>
                          </a:ext>
                        </a:extLst>
                      </p:cNvPr>
                      <p:cNvPicPr/>
                      <p:nvPr/>
                    </p:nvPicPr>
                    <p:blipFill>
                      <a:blip r:embed="rId4"/>
                      <a:stretch>
                        <a:fillRect/>
                      </a:stretch>
                    </p:blipFill>
                    <p:spPr>
                      <a:xfrm>
                        <a:off x="1420292" y="4139228"/>
                        <a:ext cx="3771900" cy="2800350"/>
                      </a:xfrm>
                      <a:prstGeom prst="rect">
                        <a:avLst/>
                      </a:prstGeom>
                    </p:spPr>
                  </p:pic>
                </p:oleObj>
              </mc:Fallback>
            </mc:AlternateContent>
          </a:graphicData>
        </a:graphic>
      </p:graphicFrame>
      <p:sp>
        <p:nvSpPr>
          <p:cNvPr id="5" name="Rechthoek 4">
            <a:extLst>
              <a:ext uri="{FF2B5EF4-FFF2-40B4-BE49-F238E27FC236}">
                <a16:creationId xmlns:a16="http://schemas.microsoft.com/office/drawing/2014/main" id="{2C5D9CB1-1E11-C9E3-70B3-9630A7CA84B6}"/>
              </a:ext>
            </a:extLst>
          </p:cNvPr>
          <p:cNvSpPr/>
          <p:nvPr/>
        </p:nvSpPr>
        <p:spPr>
          <a:xfrm>
            <a:off x="2185966" y="1392536"/>
            <a:ext cx="2109630" cy="644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6" name="PIJL-OMHOOG 3">
            <a:extLst>
              <a:ext uri="{FF2B5EF4-FFF2-40B4-BE49-F238E27FC236}">
                <a16:creationId xmlns:a16="http://schemas.microsoft.com/office/drawing/2014/main" id="{BF1EB1E3-DD72-465A-FE2A-A9729BAAAC3C}"/>
              </a:ext>
            </a:extLst>
          </p:cNvPr>
          <p:cNvSpPr/>
          <p:nvPr/>
        </p:nvSpPr>
        <p:spPr>
          <a:xfrm>
            <a:off x="2708596" y="2195414"/>
            <a:ext cx="1148713" cy="20364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Pijl: rechts 6">
            <a:extLst>
              <a:ext uri="{FF2B5EF4-FFF2-40B4-BE49-F238E27FC236}">
                <a16:creationId xmlns:a16="http://schemas.microsoft.com/office/drawing/2014/main" id="{C9BFCD88-719B-B5C9-C653-793DE53F337C}"/>
              </a:ext>
            </a:extLst>
          </p:cNvPr>
          <p:cNvSpPr/>
          <p:nvPr/>
        </p:nvSpPr>
        <p:spPr>
          <a:xfrm>
            <a:off x="947986" y="3347086"/>
            <a:ext cx="4704685" cy="9120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Pijl: links 7">
            <a:extLst>
              <a:ext uri="{FF2B5EF4-FFF2-40B4-BE49-F238E27FC236}">
                <a16:creationId xmlns:a16="http://schemas.microsoft.com/office/drawing/2014/main" id="{17172096-D93E-ED04-5D70-60A3E583EF11}"/>
              </a:ext>
            </a:extLst>
          </p:cNvPr>
          <p:cNvSpPr/>
          <p:nvPr/>
        </p:nvSpPr>
        <p:spPr>
          <a:xfrm>
            <a:off x="913199" y="2686775"/>
            <a:ext cx="4739474" cy="964665"/>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Rechthoek 8">
            <a:extLst>
              <a:ext uri="{FF2B5EF4-FFF2-40B4-BE49-F238E27FC236}">
                <a16:creationId xmlns:a16="http://schemas.microsoft.com/office/drawing/2014/main" id="{5472E364-66A3-5CD2-1FED-6E188FF3096F}"/>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Rechthoek 9">
            <a:extLst>
              <a:ext uri="{FF2B5EF4-FFF2-40B4-BE49-F238E27FC236}">
                <a16:creationId xmlns:a16="http://schemas.microsoft.com/office/drawing/2014/main" id="{F3F097F0-AEAC-E5D8-FC3F-E439077B9248}"/>
              </a:ext>
            </a:extLst>
          </p:cNvPr>
          <p:cNvSpPr/>
          <p:nvPr/>
        </p:nvSpPr>
        <p:spPr>
          <a:xfrm>
            <a:off x="2187756" y="1315035"/>
            <a:ext cx="2109630" cy="724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Ontwikkeling</a:t>
            </a:r>
          </a:p>
        </p:txBody>
      </p:sp>
      <p:sp>
        <p:nvSpPr>
          <p:cNvPr id="11" name="PIJL-OMHOOG 3">
            <a:extLst>
              <a:ext uri="{FF2B5EF4-FFF2-40B4-BE49-F238E27FC236}">
                <a16:creationId xmlns:a16="http://schemas.microsoft.com/office/drawing/2014/main" id="{8557A24D-D43D-BFAB-7142-80EF05B48F25}"/>
              </a:ext>
            </a:extLst>
          </p:cNvPr>
          <p:cNvSpPr/>
          <p:nvPr/>
        </p:nvSpPr>
        <p:spPr>
          <a:xfrm>
            <a:off x="2710386" y="2186449"/>
            <a:ext cx="1148713" cy="2036457"/>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Pijl: rechts 11">
            <a:extLst>
              <a:ext uri="{FF2B5EF4-FFF2-40B4-BE49-F238E27FC236}">
                <a16:creationId xmlns:a16="http://schemas.microsoft.com/office/drawing/2014/main" id="{9C89AE81-3E71-0E8F-4818-85356B067C9A}"/>
              </a:ext>
            </a:extLst>
          </p:cNvPr>
          <p:cNvSpPr/>
          <p:nvPr/>
        </p:nvSpPr>
        <p:spPr>
          <a:xfrm>
            <a:off x="949776" y="3348879"/>
            <a:ext cx="4704685" cy="91208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dirty="0">
                <a:solidFill>
                  <a:prstClr val="white"/>
                </a:solidFill>
                <a:latin typeface="Corbel" panose="020B0503020204020204"/>
              </a:rPr>
              <a:t>Loslaten</a:t>
            </a:r>
            <a:endPar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Pijl: links 12">
            <a:extLst>
              <a:ext uri="{FF2B5EF4-FFF2-40B4-BE49-F238E27FC236}">
                <a16:creationId xmlns:a16="http://schemas.microsoft.com/office/drawing/2014/main" id="{CB3D138D-9D29-F5CE-3AF5-AF207CA21859}"/>
              </a:ext>
            </a:extLst>
          </p:cNvPr>
          <p:cNvSpPr/>
          <p:nvPr/>
        </p:nvSpPr>
        <p:spPr>
          <a:xfrm>
            <a:off x="914989" y="2688568"/>
            <a:ext cx="4739474" cy="964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orbel" panose="020B0503020204020204"/>
                <a:ea typeface="+mn-ea"/>
                <a:cs typeface="+mn-cs"/>
              </a:rPr>
              <a:t>Vasthouden</a:t>
            </a:r>
          </a:p>
        </p:txBody>
      </p:sp>
      <p:sp>
        <p:nvSpPr>
          <p:cNvPr id="14" name="Rechthoek 13">
            <a:extLst>
              <a:ext uri="{FF2B5EF4-FFF2-40B4-BE49-F238E27FC236}">
                <a16:creationId xmlns:a16="http://schemas.microsoft.com/office/drawing/2014/main" id="{640D6B73-F3FE-29CB-D496-605395DF8E82}"/>
              </a:ext>
            </a:extLst>
          </p:cNvPr>
          <p:cNvSpPr/>
          <p:nvPr/>
        </p:nvSpPr>
        <p:spPr>
          <a:xfrm>
            <a:off x="5422986" y="4349227"/>
            <a:ext cx="3718648" cy="1699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Gidsprincipe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lgn="ctr">
              <a:defRPr/>
            </a:pPr>
            <a:r>
              <a:rPr lang="nl-NL" dirty="0">
                <a:solidFill>
                  <a:prstClr val="black"/>
                </a:solidFill>
              </a:rPr>
              <a:t>Het organiseren van een dialoog tussen vasthouden en loslaten</a:t>
            </a:r>
          </a:p>
        </p:txBody>
      </p:sp>
      <p:sp>
        <p:nvSpPr>
          <p:cNvPr id="2" name="Rechthoek 1">
            <a:extLst>
              <a:ext uri="{FF2B5EF4-FFF2-40B4-BE49-F238E27FC236}">
                <a16:creationId xmlns:a16="http://schemas.microsoft.com/office/drawing/2014/main" id="{D708D5B2-1FCC-1253-A64C-819CBA6C1759}"/>
              </a:ext>
            </a:extLst>
          </p:cNvPr>
          <p:cNvSpPr/>
          <p:nvPr/>
        </p:nvSpPr>
        <p:spPr>
          <a:xfrm>
            <a:off x="5662708" y="4151685"/>
            <a:ext cx="2157613" cy="3950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Metaprincipe</a:t>
            </a:r>
          </a:p>
        </p:txBody>
      </p:sp>
    </p:spTree>
    <p:extLst>
      <p:ext uri="{BB962C8B-B14F-4D97-AF65-F5344CB8AC3E}">
        <p14:creationId xmlns:p14="http://schemas.microsoft.com/office/powerpoint/2010/main" val="34703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88E813-EE8F-4021-D0B7-6D3EFA9E5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hoek 3">
            <a:extLst>
              <a:ext uri="{FF2B5EF4-FFF2-40B4-BE49-F238E27FC236}">
                <a16:creationId xmlns:a16="http://schemas.microsoft.com/office/drawing/2014/main" id="{0B1568D0-056E-B9E5-9BD5-41866AC2A694}"/>
              </a:ext>
            </a:extLst>
          </p:cNvPr>
          <p:cNvSpPr/>
          <p:nvPr/>
        </p:nvSpPr>
        <p:spPr>
          <a:xfrm>
            <a:off x="1905483" y="672004"/>
            <a:ext cx="2390783" cy="769441"/>
          </a:xfrm>
          <a:prstGeom prst="rect">
            <a:avLst/>
          </a:prstGeom>
          <a:noFill/>
        </p:spPr>
        <p:txBody>
          <a:bodyPr wrap="none" lIns="91440" tIns="45720" rIns="91440" bIns="45720">
            <a:spAutoFit/>
          </a:bodyPr>
          <a:lstStyle/>
          <a:p>
            <a:pPr algn="ctr"/>
            <a:r>
              <a:rPr lang="nl-NL"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Woldwijk</a:t>
            </a:r>
          </a:p>
        </p:txBody>
      </p:sp>
    </p:spTree>
    <p:extLst>
      <p:ext uri="{BB962C8B-B14F-4D97-AF65-F5344CB8AC3E}">
        <p14:creationId xmlns:p14="http://schemas.microsoft.com/office/powerpoint/2010/main" val="31168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31063-BA04-A2A2-3BC3-B6EE0F54A904}"/>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CF1270F-DBE5-6992-1F15-92FB6727C6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Afbeelding 11">
            <a:extLst>
              <a:ext uri="{FF2B5EF4-FFF2-40B4-BE49-F238E27FC236}">
                <a16:creationId xmlns:a16="http://schemas.microsoft.com/office/drawing/2014/main" id="{1DD77A65-E729-D49D-E3B0-6D669D275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079"/>
            <a:ext cx="12192000" cy="6007841"/>
          </a:xfrm>
          <a:prstGeom prst="rect">
            <a:avLst/>
          </a:prstGeom>
        </p:spPr>
      </p:pic>
      <p:sp>
        <p:nvSpPr>
          <p:cNvPr id="14" name="Tekstvak 13">
            <a:extLst>
              <a:ext uri="{FF2B5EF4-FFF2-40B4-BE49-F238E27FC236}">
                <a16:creationId xmlns:a16="http://schemas.microsoft.com/office/drawing/2014/main" id="{B1E65501-BF65-F7A2-30C9-E7428A7BAF9C}"/>
              </a:ext>
            </a:extLst>
          </p:cNvPr>
          <p:cNvSpPr txBox="1"/>
          <p:nvPr/>
        </p:nvSpPr>
        <p:spPr>
          <a:xfrm>
            <a:off x="3705305" y="1687277"/>
            <a:ext cx="8097920" cy="3539430"/>
          </a:xfrm>
          <a:prstGeom prst="rect">
            <a:avLst/>
          </a:prstGeom>
          <a:noFill/>
        </p:spPr>
        <p:txBody>
          <a:bodyPr wrap="square" rtlCol="0">
            <a:spAutoFit/>
          </a:bodyPr>
          <a:lstStyle/>
          <a:p>
            <a:pPr marL="342900" indent="-342900">
              <a:buFont typeface="+mj-lt"/>
              <a:buAutoNum type="arabicPeriod"/>
            </a:pPr>
            <a:r>
              <a:rPr lang="nl-NL" sz="2800" dirty="0"/>
              <a:t>Geld laten stromen naar waar het voor bedoeld is</a:t>
            </a:r>
          </a:p>
          <a:p>
            <a:pPr marL="342900" indent="-342900">
              <a:buFont typeface="+mj-lt"/>
              <a:buAutoNum type="arabicPeriod"/>
            </a:pPr>
            <a:r>
              <a:rPr lang="nl-NL" sz="2800" dirty="0"/>
              <a:t>Het benutten van de moeiteloze mix</a:t>
            </a:r>
          </a:p>
          <a:p>
            <a:pPr marL="342900" indent="-342900">
              <a:buFont typeface="+mj-lt"/>
              <a:buAutoNum type="arabicPeriod"/>
            </a:pPr>
            <a:r>
              <a:rPr lang="nl-NL" sz="2800" dirty="0"/>
              <a:t>Het werken met korte cycli</a:t>
            </a:r>
          </a:p>
          <a:p>
            <a:pPr marL="342900" indent="-342900">
              <a:buFont typeface="+mj-lt"/>
              <a:buAutoNum type="arabicPeriod"/>
            </a:pPr>
            <a:r>
              <a:rPr lang="nl-NL" sz="2800" dirty="0"/>
              <a:t>In de tussenruimte gebeurt het</a:t>
            </a:r>
          </a:p>
          <a:p>
            <a:pPr marL="342900" indent="-342900">
              <a:buFont typeface="+mj-lt"/>
              <a:buAutoNum type="arabicPeriod"/>
            </a:pPr>
            <a:r>
              <a:rPr lang="nl-NL" sz="2800" dirty="0"/>
              <a:t>Het niet verhandelbaar zijn van wat van ons allen is</a:t>
            </a:r>
          </a:p>
          <a:p>
            <a:pPr marL="342900" indent="-342900">
              <a:buFont typeface="+mj-lt"/>
              <a:buAutoNum type="arabicPeriod"/>
            </a:pPr>
            <a:r>
              <a:rPr lang="nl-NL" sz="2800" dirty="0"/>
              <a:t>Het ontwikkelen van kennis als open source</a:t>
            </a:r>
          </a:p>
          <a:p>
            <a:pPr marL="342900" indent="-342900">
              <a:buFont typeface="+mj-lt"/>
              <a:buAutoNum type="arabicPeriod"/>
            </a:pPr>
            <a:r>
              <a:rPr lang="nl-NL" sz="2800" dirty="0"/>
              <a:t>Het organiseren van een dialoog tussen vasthouden en loslaten</a:t>
            </a:r>
          </a:p>
        </p:txBody>
      </p:sp>
      <p:sp>
        <p:nvSpPr>
          <p:cNvPr id="2" name="Tekstvak 1">
            <a:extLst>
              <a:ext uri="{FF2B5EF4-FFF2-40B4-BE49-F238E27FC236}">
                <a16:creationId xmlns:a16="http://schemas.microsoft.com/office/drawing/2014/main" id="{73456A10-D8E7-4777-B2E1-5CA6BC26F606}"/>
              </a:ext>
            </a:extLst>
          </p:cNvPr>
          <p:cNvSpPr txBox="1"/>
          <p:nvPr/>
        </p:nvSpPr>
        <p:spPr>
          <a:xfrm>
            <a:off x="3705305" y="1108073"/>
            <a:ext cx="7365863" cy="523220"/>
          </a:xfrm>
          <a:prstGeom prst="rect">
            <a:avLst/>
          </a:prstGeom>
          <a:noFill/>
        </p:spPr>
        <p:txBody>
          <a:bodyPr wrap="none" rtlCol="0">
            <a:spAutoFit/>
          </a:bodyPr>
          <a:lstStyle/>
          <a:p>
            <a:r>
              <a:rPr lang="nl-NL" sz="2800" b="1" dirty="0"/>
              <a:t>Zeven gidsprincipes voor bewonersinitiatieven</a:t>
            </a:r>
          </a:p>
        </p:txBody>
      </p:sp>
      <p:sp>
        <p:nvSpPr>
          <p:cNvPr id="4" name="Rechthoek 3">
            <a:extLst>
              <a:ext uri="{FF2B5EF4-FFF2-40B4-BE49-F238E27FC236}">
                <a16:creationId xmlns:a16="http://schemas.microsoft.com/office/drawing/2014/main" id="{C7411BF3-C667-E2EB-56B1-B231BB5139EA}"/>
              </a:ext>
            </a:extLst>
          </p:cNvPr>
          <p:cNvSpPr/>
          <p:nvPr/>
        </p:nvSpPr>
        <p:spPr>
          <a:xfrm>
            <a:off x="3791365" y="392236"/>
            <a:ext cx="2157613" cy="62701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dirty="0"/>
              <a:t>Conclusie</a:t>
            </a:r>
          </a:p>
        </p:txBody>
      </p:sp>
      <p:sp>
        <p:nvSpPr>
          <p:cNvPr id="5" name="Rechthoek 4">
            <a:extLst>
              <a:ext uri="{FF2B5EF4-FFF2-40B4-BE49-F238E27FC236}">
                <a16:creationId xmlns:a16="http://schemas.microsoft.com/office/drawing/2014/main" id="{5AF14E6B-D466-74F8-845E-ED980A72FB59}"/>
              </a:ext>
            </a:extLst>
          </p:cNvPr>
          <p:cNvSpPr/>
          <p:nvPr/>
        </p:nvSpPr>
        <p:spPr>
          <a:xfrm>
            <a:off x="4722607" y="5228901"/>
            <a:ext cx="7207624" cy="92447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dirty="0"/>
              <a:t>Met behulp van de gidsprincipes kunnen we ons bevrijden uit het web van ingewikkeldheid</a:t>
            </a:r>
          </a:p>
        </p:txBody>
      </p:sp>
    </p:spTree>
    <p:extLst>
      <p:ext uri="{BB962C8B-B14F-4D97-AF65-F5344CB8AC3E}">
        <p14:creationId xmlns:p14="http://schemas.microsoft.com/office/powerpoint/2010/main" val="13430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0A12-BA32-10F2-25B4-D1F1659E9E5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EB6D6B7B-1EBE-5F53-D671-7C6B11F9EA2B}"/>
              </a:ext>
            </a:extLst>
          </p:cNvPr>
          <p:cNvSpPr/>
          <p:nvPr/>
        </p:nvSpPr>
        <p:spPr>
          <a:xfrm>
            <a:off x="1605064" y="0"/>
            <a:ext cx="5026324" cy="595155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el 1">
            <a:extLst>
              <a:ext uri="{FF2B5EF4-FFF2-40B4-BE49-F238E27FC236}">
                <a16:creationId xmlns:a16="http://schemas.microsoft.com/office/drawing/2014/main" id="{4AE953C9-18D1-385A-A05C-4BDB6BFCFCC0}"/>
              </a:ext>
            </a:extLst>
          </p:cNvPr>
          <p:cNvSpPr>
            <a:spLocks noGrp="1"/>
          </p:cNvSpPr>
          <p:nvPr>
            <p:ph type="ctrTitle"/>
          </p:nvPr>
        </p:nvSpPr>
        <p:spPr>
          <a:xfrm>
            <a:off x="1751777" y="190831"/>
            <a:ext cx="4846320" cy="4770783"/>
          </a:xfrm>
        </p:spPr>
        <p:txBody>
          <a:bodyPr rtlCol="0">
            <a:normAutofit/>
          </a:bodyPr>
          <a:lstStyle/>
          <a:p>
            <a:pPr rtl="0"/>
            <a:br>
              <a:rPr lang="nl-NL" dirty="0"/>
            </a:br>
            <a:br>
              <a:rPr lang="nl-NL" dirty="0"/>
            </a:br>
            <a:r>
              <a:rPr lang="nl-NL" dirty="0"/>
              <a:t>Dank voor jullie aandacht</a:t>
            </a:r>
            <a:br>
              <a:rPr lang="nl-NL" dirty="0"/>
            </a:br>
            <a:br>
              <a:rPr lang="nl-NL" dirty="0"/>
            </a:br>
            <a:endParaRPr lang="nl-NL" dirty="0"/>
          </a:p>
        </p:txBody>
      </p:sp>
      <p:sp>
        <p:nvSpPr>
          <p:cNvPr id="3" name="Subtitel 2">
            <a:extLst>
              <a:ext uri="{FF2B5EF4-FFF2-40B4-BE49-F238E27FC236}">
                <a16:creationId xmlns:a16="http://schemas.microsoft.com/office/drawing/2014/main" id="{94446570-3BD8-B83F-242E-D9AEEBE342E4}"/>
              </a:ext>
            </a:extLst>
          </p:cNvPr>
          <p:cNvSpPr>
            <a:spLocks noGrp="1"/>
          </p:cNvSpPr>
          <p:nvPr>
            <p:ph type="subTitle" idx="1"/>
          </p:nvPr>
        </p:nvSpPr>
        <p:spPr>
          <a:xfrm>
            <a:off x="1751777" y="4961614"/>
            <a:ext cx="4846320" cy="729181"/>
          </a:xfrm>
        </p:spPr>
        <p:txBody>
          <a:bodyPr rtlCol="0">
            <a:normAutofit/>
          </a:bodyPr>
          <a:lstStyle/>
          <a:p>
            <a:pPr rtl="0"/>
            <a:r>
              <a:rPr lang="nl-NL" dirty="0"/>
              <a:t>GWCNN en Het Onderste Boven</a:t>
            </a:r>
          </a:p>
          <a:p>
            <a:pPr rtl="0"/>
            <a:r>
              <a:rPr lang="nl-NL" dirty="0"/>
              <a:t>Govert Geldof, Ten Boer, 8 november 2024</a:t>
            </a:r>
          </a:p>
        </p:txBody>
      </p:sp>
      <p:pic>
        <p:nvPicPr>
          <p:cNvPr id="5" name="Afbeelding 4">
            <a:extLst>
              <a:ext uri="{FF2B5EF4-FFF2-40B4-BE49-F238E27FC236}">
                <a16:creationId xmlns:a16="http://schemas.microsoft.com/office/drawing/2014/main" id="{5D65C551-EAE7-D6B6-E527-E57514BF8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950" y="2059388"/>
            <a:ext cx="2130949" cy="3892163"/>
          </a:xfrm>
          <a:prstGeom prst="rect">
            <a:avLst/>
          </a:prstGeom>
        </p:spPr>
      </p:pic>
      <p:pic>
        <p:nvPicPr>
          <p:cNvPr id="7" name="Afbeelding 6">
            <a:extLst>
              <a:ext uri="{FF2B5EF4-FFF2-40B4-BE49-F238E27FC236}">
                <a16:creationId xmlns:a16="http://schemas.microsoft.com/office/drawing/2014/main" id="{EDE0F935-6FAA-92DC-2BC2-F9B18F1D7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461" y="2059388"/>
            <a:ext cx="3286539" cy="3892163"/>
          </a:xfrm>
          <a:prstGeom prst="rect">
            <a:avLst/>
          </a:prstGeom>
        </p:spPr>
      </p:pic>
      <p:pic>
        <p:nvPicPr>
          <p:cNvPr id="9" name="Afbeelding 8">
            <a:extLst>
              <a:ext uri="{FF2B5EF4-FFF2-40B4-BE49-F238E27FC236}">
                <a16:creationId xmlns:a16="http://schemas.microsoft.com/office/drawing/2014/main" id="{02638F7A-8818-DE67-F026-D341150CB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59388"/>
            <a:ext cx="1526650" cy="3858812"/>
          </a:xfrm>
          <a:prstGeom prst="rect">
            <a:avLst/>
          </a:prstGeom>
        </p:spPr>
      </p:pic>
    </p:spTree>
    <p:extLst>
      <p:ext uri="{BB962C8B-B14F-4D97-AF65-F5344CB8AC3E}">
        <p14:creationId xmlns:p14="http://schemas.microsoft.com/office/powerpoint/2010/main" val="396148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4879BB3-FD07-3F1B-6894-C32F55477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Rechte verbindingslijn 4">
            <a:extLst>
              <a:ext uri="{FF2B5EF4-FFF2-40B4-BE49-F238E27FC236}">
                <a16:creationId xmlns:a16="http://schemas.microsoft.com/office/drawing/2014/main" id="{C505DE91-CBF0-2943-7CA6-78B3A50A8A5B}"/>
              </a:ext>
            </a:extLst>
          </p:cNvPr>
          <p:cNvCxnSpPr>
            <a:cxnSpLocks/>
          </p:cNvCxnSpPr>
          <p:nvPr/>
        </p:nvCxnSpPr>
        <p:spPr>
          <a:xfrm flipV="1">
            <a:off x="0" y="1810139"/>
            <a:ext cx="11262049" cy="1646854"/>
          </a:xfrm>
          <a:prstGeom prst="line">
            <a:avLst/>
          </a:prstGeom>
          <a:ln w="38100">
            <a:solidFill>
              <a:srgbClr val="FF00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Tekstvak 7">
            <a:extLst>
              <a:ext uri="{FF2B5EF4-FFF2-40B4-BE49-F238E27FC236}">
                <a16:creationId xmlns:a16="http://schemas.microsoft.com/office/drawing/2014/main" id="{8AABA7F3-0D40-84C0-FFAA-661A0A616BFE}"/>
              </a:ext>
            </a:extLst>
          </p:cNvPr>
          <p:cNvSpPr txBox="1"/>
          <p:nvPr/>
        </p:nvSpPr>
        <p:spPr>
          <a:xfrm rot="21076443">
            <a:off x="3909527" y="1959427"/>
            <a:ext cx="1640706" cy="369332"/>
          </a:xfrm>
          <a:prstGeom prst="rect">
            <a:avLst/>
          </a:prstGeom>
          <a:noFill/>
        </p:spPr>
        <p:txBody>
          <a:bodyPr wrap="none" rtlCol="0">
            <a:spAutoFit/>
          </a:bodyPr>
          <a:lstStyle/>
          <a:p>
            <a:r>
              <a:rPr lang="nl-NL" dirty="0">
                <a:solidFill>
                  <a:schemeClr val="bg1"/>
                </a:solidFill>
              </a:rPr>
              <a:t>Cupido’s Polder</a:t>
            </a:r>
          </a:p>
        </p:txBody>
      </p:sp>
    </p:spTree>
    <p:extLst>
      <p:ext uri="{BB962C8B-B14F-4D97-AF65-F5344CB8AC3E}">
        <p14:creationId xmlns:p14="http://schemas.microsoft.com/office/powerpoint/2010/main" val="217580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Afbeelding 11">
            <a:extLst>
              <a:ext uri="{FF2B5EF4-FFF2-40B4-BE49-F238E27FC236}">
                <a16:creationId xmlns:a16="http://schemas.microsoft.com/office/drawing/2014/main" id="{E21ADC70-DED1-B9B9-2ED5-FAE832575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079"/>
            <a:ext cx="12192000" cy="6007841"/>
          </a:xfrm>
          <a:prstGeom prst="rect">
            <a:avLst/>
          </a:prstGeom>
        </p:spPr>
      </p:pic>
      <p:sp>
        <p:nvSpPr>
          <p:cNvPr id="14" name="Tekstvak 13">
            <a:extLst>
              <a:ext uri="{FF2B5EF4-FFF2-40B4-BE49-F238E27FC236}">
                <a16:creationId xmlns:a16="http://schemas.microsoft.com/office/drawing/2014/main" id="{B077786F-915C-2EEC-5305-B75AFB244B53}"/>
              </a:ext>
            </a:extLst>
          </p:cNvPr>
          <p:cNvSpPr txBox="1"/>
          <p:nvPr/>
        </p:nvSpPr>
        <p:spPr>
          <a:xfrm>
            <a:off x="3705305" y="1687277"/>
            <a:ext cx="8097920" cy="3539430"/>
          </a:xfrm>
          <a:prstGeom prst="rect">
            <a:avLst/>
          </a:prstGeom>
          <a:noFill/>
        </p:spPr>
        <p:txBody>
          <a:bodyPr wrap="square" rtlCol="0">
            <a:spAutoFit/>
          </a:bodyPr>
          <a:lstStyle/>
          <a:p>
            <a:pPr marL="342900" indent="-342900">
              <a:buFont typeface="+mj-lt"/>
              <a:buAutoNum type="arabicPeriod"/>
            </a:pPr>
            <a:r>
              <a:rPr lang="nl-NL" sz="2800" dirty="0">
                <a:solidFill>
                  <a:schemeClr val="tx2">
                    <a:lumMod val="95000"/>
                    <a:lumOff val="5000"/>
                  </a:schemeClr>
                </a:solidFill>
              </a:rPr>
              <a:t>Geld laten stromen naar waar het voor bedoeld is</a:t>
            </a:r>
          </a:p>
          <a:p>
            <a:pPr marL="342900" indent="-342900">
              <a:buFont typeface="+mj-lt"/>
              <a:buAutoNum type="arabicPeriod"/>
            </a:pPr>
            <a:r>
              <a:rPr lang="nl-NL" sz="2800" dirty="0">
                <a:solidFill>
                  <a:schemeClr val="tx2">
                    <a:lumMod val="95000"/>
                    <a:lumOff val="5000"/>
                  </a:schemeClr>
                </a:solidFill>
              </a:rPr>
              <a:t>Het benutten van de moeiteloze mix</a:t>
            </a:r>
          </a:p>
          <a:p>
            <a:pPr marL="342900" indent="-342900">
              <a:buFont typeface="+mj-lt"/>
              <a:buAutoNum type="arabicPeriod"/>
            </a:pPr>
            <a:r>
              <a:rPr lang="nl-NL" sz="2800" dirty="0">
                <a:solidFill>
                  <a:schemeClr val="tx2">
                    <a:lumMod val="95000"/>
                    <a:lumOff val="5000"/>
                  </a:schemeClr>
                </a:solidFill>
              </a:rPr>
              <a:t>Het werken met korte cycli</a:t>
            </a:r>
          </a:p>
          <a:p>
            <a:pPr marL="342900" indent="-342900">
              <a:buFont typeface="+mj-lt"/>
              <a:buAutoNum type="arabicPeriod"/>
            </a:pPr>
            <a:r>
              <a:rPr lang="nl-NL" sz="2800" dirty="0">
                <a:solidFill>
                  <a:schemeClr val="tx2">
                    <a:lumMod val="95000"/>
                    <a:lumOff val="5000"/>
                  </a:schemeClr>
                </a:solidFill>
              </a:rPr>
              <a:t>In de tussenruimte gebeurt het</a:t>
            </a:r>
          </a:p>
          <a:p>
            <a:pPr marL="342900" indent="-342900">
              <a:buFont typeface="+mj-lt"/>
              <a:buAutoNum type="arabicPeriod"/>
            </a:pPr>
            <a:r>
              <a:rPr lang="nl-NL" sz="2800" dirty="0">
                <a:solidFill>
                  <a:schemeClr val="tx2">
                    <a:lumMod val="95000"/>
                    <a:lumOff val="5000"/>
                  </a:schemeClr>
                </a:solidFill>
              </a:rPr>
              <a:t>Het niet verhandelbaar zijn van wat van ons allen is</a:t>
            </a:r>
          </a:p>
          <a:p>
            <a:pPr marL="342900" indent="-342900">
              <a:buFont typeface="+mj-lt"/>
              <a:buAutoNum type="arabicPeriod"/>
            </a:pPr>
            <a:r>
              <a:rPr lang="nl-NL" sz="2800" dirty="0">
                <a:solidFill>
                  <a:schemeClr val="tx2">
                    <a:lumMod val="95000"/>
                    <a:lumOff val="5000"/>
                  </a:schemeClr>
                </a:solidFill>
              </a:rPr>
              <a:t>Het ontwikkelen van kennis als open source</a:t>
            </a:r>
          </a:p>
          <a:p>
            <a:pPr marL="342900" indent="-342900">
              <a:buFont typeface="+mj-lt"/>
              <a:buAutoNum type="arabicPeriod"/>
            </a:pPr>
            <a:r>
              <a:rPr lang="nl-NL" sz="2800" dirty="0">
                <a:solidFill>
                  <a:schemeClr val="tx2">
                    <a:lumMod val="95000"/>
                    <a:lumOff val="5000"/>
                  </a:schemeClr>
                </a:solidFill>
              </a:rPr>
              <a:t>Het organiseren van een dialoog tussen vasthouden en loslaten</a:t>
            </a:r>
          </a:p>
        </p:txBody>
      </p:sp>
      <p:sp>
        <p:nvSpPr>
          <p:cNvPr id="2" name="Tekstvak 1">
            <a:extLst>
              <a:ext uri="{FF2B5EF4-FFF2-40B4-BE49-F238E27FC236}">
                <a16:creationId xmlns:a16="http://schemas.microsoft.com/office/drawing/2014/main" id="{AEDA03C4-2C87-5DA2-6089-3B2A3810D19B}"/>
              </a:ext>
            </a:extLst>
          </p:cNvPr>
          <p:cNvSpPr txBox="1"/>
          <p:nvPr/>
        </p:nvSpPr>
        <p:spPr>
          <a:xfrm>
            <a:off x="3705305" y="1108073"/>
            <a:ext cx="7365863" cy="523220"/>
          </a:xfrm>
          <a:prstGeom prst="rect">
            <a:avLst/>
          </a:prstGeom>
          <a:noFill/>
        </p:spPr>
        <p:txBody>
          <a:bodyPr wrap="none" rtlCol="0">
            <a:spAutoFit/>
          </a:bodyPr>
          <a:lstStyle/>
          <a:p>
            <a:r>
              <a:rPr lang="nl-NL" sz="2800" b="1" dirty="0"/>
              <a:t>Zeven gidsprincipes voor bewonersinitiatieven</a:t>
            </a:r>
          </a:p>
        </p:txBody>
      </p:sp>
    </p:spTree>
    <p:extLst>
      <p:ext uri="{BB962C8B-B14F-4D97-AF65-F5344CB8AC3E}">
        <p14:creationId xmlns:p14="http://schemas.microsoft.com/office/powerpoint/2010/main" val="22858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BA31114-F86A-3CA0-7277-42AD2BFDF380}"/>
            </a:ext>
          </a:extLst>
        </p:cNvPr>
        <p:cNvGrpSpPr/>
        <p:nvPr/>
      </p:nvGrpSpPr>
      <p:grpSpPr>
        <a:xfrm>
          <a:off x="0" y="0"/>
          <a:ext cx="0" cy="0"/>
          <a:chOff x="0" y="0"/>
          <a:chExt cx="0" cy="0"/>
        </a:xfrm>
      </p:grpSpPr>
      <p:sp>
        <p:nvSpPr>
          <p:cNvPr id="8" name="Ovaal 7">
            <a:extLst>
              <a:ext uri="{FF2B5EF4-FFF2-40B4-BE49-F238E27FC236}">
                <a16:creationId xmlns:a16="http://schemas.microsoft.com/office/drawing/2014/main" id="{F4D250BA-935E-E4DB-B4E8-E983F71A4F84}"/>
              </a:ext>
            </a:extLst>
          </p:cNvPr>
          <p:cNvSpPr/>
          <p:nvPr/>
        </p:nvSpPr>
        <p:spPr>
          <a:xfrm>
            <a:off x="3416149" y="3986820"/>
            <a:ext cx="745066" cy="711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6B9F5782-926A-C814-F93E-1CE5ED226F68}"/>
              </a:ext>
            </a:extLst>
          </p:cNvPr>
          <p:cNvSpPr txBox="1"/>
          <p:nvPr/>
        </p:nvSpPr>
        <p:spPr>
          <a:xfrm>
            <a:off x="3067922" y="5008046"/>
            <a:ext cx="14200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Probleem</a:t>
            </a:r>
          </a:p>
        </p:txBody>
      </p:sp>
      <p:sp>
        <p:nvSpPr>
          <p:cNvPr id="10" name="Tekstvak 9">
            <a:extLst>
              <a:ext uri="{FF2B5EF4-FFF2-40B4-BE49-F238E27FC236}">
                <a16:creationId xmlns:a16="http://schemas.microsoft.com/office/drawing/2014/main" id="{05917B00-72FC-6B17-300D-D318CA3DB516}"/>
              </a:ext>
            </a:extLst>
          </p:cNvPr>
          <p:cNvSpPr txBox="1"/>
          <p:nvPr/>
        </p:nvSpPr>
        <p:spPr>
          <a:xfrm>
            <a:off x="8368059" y="5008045"/>
            <a:ext cx="14318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Oplossing</a:t>
            </a:r>
          </a:p>
        </p:txBody>
      </p:sp>
      <p:cxnSp>
        <p:nvCxnSpPr>
          <p:cNvPr id="3" name="Rechte verbindingslijn 2">
            <a:extLst>
              <a:ext uri="{FF2B5EF4-FFF2-40B4-BE49-F238E27FC236}">
                <a16:creationId xmlns:a16="http://schemas.microsoft.com/office/drawing/2014/main" id="{DE91E26F-F284-BA55-0D4F-5BA7173CF741}"/>
              </a:ext>
            </a:extLst>
          </p:cNvPr>
          <p:cNvCxnSpPr>
            <a:cxnSpLocks/>
          </p:cNvCxnSpPr>
          <p:nvPr/>
        </p:nvCxnSpPr>
        <p:spPr>
          <a:xfrm flipV="1">
            <a:off x="541867" y="4702632"/>
            <a:ext cx="11233366" cy="14646"/>
          </a:xfrm>
          <a:prstGeom prst="line">
            <a:avLst/>
          </a:prstGeom>
          <a:ln w="57150">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Rechte verbindingslijn 5">
            <a:extLst>
              <a:ext uri="{FF2B5EF4-FFF2-40B4-BE49-F238E27FC236}">
                <a16:creationId xmlns:a16="http://schemas.microsoft.com/office/drawing/2014/main" id="{28D84C88-1707-15FE-7512-AF7374F61A69}"/>
              </a:ext>
            </a:extLst>
          </p:cNvPr>
          <p:cNvCxnSpPr/>
          <p:nvPr/>
        </p:nvCxnSpPr>
        <p:spPr>
          <a:xfrm>
            <a:off x="3786691" y="4487699"/>
            <a:ext cx="0" cy="430305"/>
          </a:xfrm>
          <a:prstGeom prst="line">
            <a:avLst/>
          </a:prstGeom>
          <a:ln w="19050">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Rechte verbindingslijn 6">
            <a:extLst>
              <a:ext uri="{FF2B5EF4-FFF2-40B4-BE49-F238E27FC236}">
                <a16:creationId xmlns:a16="http://schemas.microsoft.com/office/drawing/2014/main" id="{A90332D3-65F8-DBEC-1293-66B392A8BD6E}"/>
              </a:ext>
            </a:extLst>
          </p:cNvPr>
          <p:cNvCxnSpPr/>
          <p:nvPr/>
        </p:nvCxnSpPr>
        <p:spPr>
          <a:xfrm>
            <a:off x="9070492" y="4478733"/>
            <a:ext cx="0" cy="430305"/>
          </a:xfrm>
          <a:prstGeom prst="line">
            <a:avLst/>
          </a:prstGeom>
          <a:ln w="19050">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kstvak 10">
            <a:extLst>
              <a:ext uri="{FF2B5EF4-FFF2-40B4-BE49-F238E27FC236}">
                <a16:creationId xmlns:a16="http://schemas.microsoft.com/office/drawing/2014/main" id="{EEF6B32C-86DB-5AF7-4963-7FCF10CB2BEA}"/>
              </a:ext>
            </a:extLst>
          </p:cNvPr>
          <p:cNvSpPr txBox="1"/>
          <p:nvPr/>
        </p:nvSpPr>
        <p:spPr>
          <a:xfrm>
            <a:off x="541867" y="505609"/>
            <a:ext cx="2405659" cy="369332"/>
          </a:xfrm>
          <a:prstGeom prst="rect">
            <a:avLst/>
          </a:prstGeom>
          <a:noFill/>
        </p:spPr>
        <p:txBody>
          <a:bodyPr wrap="none" rtlCol="0">
            <a:spAutoFit/>
          </a:bodyPr>
          <a:lstStyle/>
          <a:p>
            <a:r>
              <a:rPr lang="nl-NL" dirty="0"/>
              <a:t>Een lineaire benadering</a:t>
            </a:r>
          </a:p>
        </p:txBody>
      </p:sp>
      <p:pic>
        <p:nvPicPr>
          <p:cNvPr id="14" name="Afbeelding 13">
            <a:extLst>
              <a:ext uri="{FF2B5EF4-FFF2-40B4-BE49-F238E27FC236}">
                <a16:creationId xmlns:a16="http://schemas.microsoft.com/office/drawing/2014/main" id="{512F31CA-11B0-1DBE-F6FF-EA6451D024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2638" y="1375533"/>
            <a:ext cx="3037250" cy="2703152"/>
          </a:xfrm>
          <a:prstGeom prst="rect">
            <a:avLst/>
          </a:prstGeom>
        </p:spPr>
      </p:pic>
      <p:graphicFrame>
        <p:nvGraphicFramePr>
          <p:cNvPr id="2" name="Object 1">
            <a:extLst>
              <a:ext uri="{FF2B5EF4-FFF2-40B4-BE49-F238E27FC236}">
                <a16:creationId xmlns:a16="http://schemas.microsoft.com/office/drawing/2014/main" id="{7422C9AC-66E9-D716-06F3-7E8C008F4EDC}"/>
              </a:ext>
            </a:extLst>
          </p:cNvPr>
          <p:cNvGraphicFramePr>
            <a:graphicFrameLocks noChangeAspect="1"/>
          </p:cNvGraphicFramePr>
          <p:nvPr>
            <p:extLst>
              <p:ext uri="{D42A27DB-BD31-4B8C-83A1-F6EECF244321}">
                <p14:modId xmlns:p14="http://schemas.microsoft.com/office/powerpoint/2010/main" val="3612431029"/>
              </p:ext>
            </p:extLst>
          </p:nvPr>
        </p:nvGraphicFramePr>
        <p:xfrm>
          <a:off x="7940181" y="1771433"/>
          <a:ext cx="2461093" cy="2881695"/>
        </p:xfrm>
        <a:graphic>
          <a:graphicData uri="http://schemas.openxmlformats.org/presentationml/2006/ole">
            <mc:AlternateContent xmlns:mc="http://schemas.openxmlformats.org/markup-compatibility/2006">
              <mc:Choice xmlns:v="urn:schemas-microsoft-com:vml" Requires="v">
                <p:oleObj name="Drawing" r:id="rId3" imgW="4124160" imgH="4829040" progId="Presentations.Drawing.17">
                  <p:embed/>
                </p:oleObj>
              </mc:Choice>
              <mc:Fallback>
                <p:oleObj name="Drawing" r:id="rId3" imgW="4124160" imgH="4829040" progId="Presentations.Drawing.17">
                  <p:embed/>
                  <p:pic>
                    <p:nvPicPr>
                      <p:cNvPr id="22" name="Object 21">
                        <a:extLst>
                          <a:ext uri="{FF2B5EF4-FFF2-40B4-BE49-F238E27FC236}">
                            <a16:creationId xmlns:a16="http://schemas.microsoft.com/office/drawing/2014/main" id="{500F2E7C-2EA5-4679-9458-61F3A9A7528B}"/>
                          </a:ext>
                        </a:extLst>
                      </p:cNvPr>
                      <p:cNvPicPr/>
                      <p:nvPr/>
                    </p:nvPicPr>
                    <p:blipFill>
                      <a:blip r:embed="rId4"/>
                      <a:stretch>
                        <a:fillRect/>
                      </a:stretch>
                    </p:blipFill>
                    <p:spPr>
                      <a:xfrm>
                        <a:off x="7940181" y="1771433"/>
                        <a:ext cx="2461093" cy="2881695"/>
                      </a:xfrm>
                      <a:prstGeom prst="rect">
                        <a:avLst/>
                      </a:prstGeom>
                    </p:spPr>
                  </p:pic>
                </p:oleObj>
              </mc:Fallback>
            </mc:AlternateContent>
          </a:graphicData>
        </a:graphic>
      </p:graphicFrame>
      <p:sp>
        <p:nvSpPr>
          <p:cNvPr id="4" name="Tekstvak 3">
            <a:extLst>
              <a:ext uri="{FF2B5EF4-FFF2-40B4-BE49-F238E27FC236}">
                <a16:creationId xmlns:a16="http://schemas.microsoft.com/office/drawing/2014/main" id="{CC3E29F9-D59D-6170-F360-5E28A59D894F}"/>
              </a:ext>
            </a:extLst>
          </p:cNvPr>
          <p:cNvSpPr txBox="1"/>
          <p:nvPr/>
        </p:nvSpPr>
        <p:spPr>
          <a:xfrm>
            <a:off x="4647234" y="1375533"/>
            <a:ext cx="1868781" cy="369332"/>
          </a:xfrm>
          <a:prstGeom prst="rect">
            <a:avLst/>
          </a:prstGeom>
          <a:noFill/>
        </p:spPr>
        <p:txBody>
          <a:bodyPr wrap="none" rtlCol="0">
            <a:spAutoFit/>
          </a:bodyPr>
          <a:lstStyle/>
          <a:p>
            <a:r>
              <a:rPr lang="nl-NL" dirty="0"/>
              <a:t>Het optimale plan</a:t>
            </a:r>
          </a:p>
        </p:txBody>
      </p:sp>
    </p:spTree>
    <p:extLst>
      <p:ext uri="{BB962C8B-B14F-4D97-AF65-F5344CB8AC3E}">
        <p14:creationId xmlns:p14="http://schemas.microsoft.com/office/powerpoint/2010/main" val="245227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91667E-6 3.7037E-7 L 0.43333 3.7037E-7 " pathEditMode="relative" rAng="0" ptsTypes="AA">
                                      <p:cBhvr>
                                        <p:cTn id="14" dur="2000" fill="hold"/>
                                        <p:tgtEl>
                                          <p:spTgt spid="8"/>
                                        </p:tgtEl>
                                        <p:attrNameLst>
                                          <p:attrName>ppt_x</p:attrName>
                                          <p:attrName>ppt_y</p:attrName>
                                        </p:attrNameLst>
                                      </p:cBhvr>
                                      <p:rCtr x="21667" y="0"/>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6B5C7DA-7D14-663E-DF24-EC1027E4D7D3}"/>
              </a:ext>
            </a:extLst>
          </p:cNvPr>
          <p:cNvSpPr txBox="1"/>
          <p:nvPr/>
        </p:nvSpPr>
        <p:spPr>
          <a:xfrm>
            <a:off x="1155830" y="1885583"/>
            <a:ext cx="6096000" cy="4154984"/>
          </a:xfrm>
          <a:prstGeom prst="rect">
            <a:avLst/>
          </a:prstGeom>
          <a:noFill/>
        </p:spPr>
        <p:txBody>
          <a:bodyPr wrap="square">
            <a:spAutoFit/>
          </a:bodyPr>
          <a:lstStyle/>
          <a:p>
            <a:r>
              <a:rPr lang="nl-NL" sz="2400" dirty="0">
                <a:effectLst/>
                <a:latin typeface="Calibri" panose="020F0502020204030204" pitchFamily="34" charset="0"/>
                <a:ea typeface="Calibri" panose="020F0502020204030204" pitchFamily="34" charset="0"/>
                <a:cs typeface="Times New Roman" panose="02020603050405020304" pitchFamily="18" charset="0"/>
              </a:rPr>
              <a:t>“Vanuit een Déjà vu, zuchtend en gefrustreerd: 'Gaan we nu weer nieuwe plannen maken? Wat heb ik dan in die eerdere werkgroep zitten doen? Ik word hier cynisch van.' Het zette ongewild een keten van reacties van andere collega's in werking. Het was dan weliswaar vakantie geweest, maar de harde werkelijkheid die nooit met vakantie gaat, overspoelde onmiddellijk de vergadering.”</a:t>
            </a:r>
          </a:p>
          <a:p>
            <a:endParaRPr lang="nl-NL" sz="2400" dirty="0">
              <a:latin typeface="Calibri" panose="020F0502020204030204" pitchFamily="34" charset="0"/>
              <a:ea typeface="Calibri" panose="020F0502020204030204" pitchFamily="34" charset="0"/>
              <a:cs typeface="Times New Roman" panose="02020603050405020304" pitchFamily="18" charset="0"/>
            </a:endParaRPr>
          </a:p>
          <a:p>
            <a:r>
              <a:rPr lang="nl-NL" sz="2000" i="1" dirty="0">
                <a:latin typeface="Calibri" panose="020F0502020204030204" pitchFamily="34" charset="0"/>
                <a:ea typeface="Calibri" panose="020F0502020204030204" pitchFamily="34" charset="0"/>
                <a:cs typeface="Times New Roman" panose="02020603050405020304" pitchFamily="18" charset="0"/>
              </a:rPr>
              <a:t>Redactie #Krachtproef</a:t>
            </a:r>
            <a:endParaRPr lang="nl-NL" sz="2000" i="1" dirty="0"/>
          </a:p>
        </p:txBody>
      </p:sp>
      <p:sp>
        <p:nvSpPr>
          <p:cNvPr id="4" name="Tekstvak 3">
            <a:extLst>
              <a:ext uri="{FF2B5EF4-FFF2-40B4-BE49-F238E27FC236}">
                <a16:creationId xmlns:a16="http://schemas.microsoft.com/office/drawing/2014/main" id="{60BC8C11-26C6-1D76-E74C-C15E34FCC310}"/>
              </a:ext>
            </a:extLst>
          </p:cNvPr>
          <p:cNvSpPr txBox="1"/>
          <p:nvPr/>
        </p:nvSpPr>
        <p:spPr>
          <a:xfrm>
            <a:off x="1155830" y="1145177"/>
            <a:ext cx="3018006" cy="461665"/>
          </a:xfrm>
          <a:prstGeom prst="rect">
            <a:avLst/>
          </a:prstGeom>
          <a:noFill/>
        </p:spPr>
        <p:txBody>
          <a:bodyPr wrap="none" rtlCol="0">
            <a:spAutoFit/>
          </a:bodyPr>
          <a:lstStyle/>
          <a:p>
            <a:r>
              <a:rPr lang="nl-NL" sz="2400" b="1" dirty="0"/>
              <a:t>Gestolde lijdzaamheid</a:t>
            </a:r>
          </a:p>
        </p:txBody>
      </p:sp>
      <p:pic>
        <p:nvPicPr>
          <p:cNvPr id="6" name="Afbeelding 5">
            <a:extLst>
              <a:ext uri="{FF2B5EF4-FFF2-40B4-BE49-F238E27FC236}">
                <a16:creationId xmlns:a16="http://schemas.microsoft.com/office/drawing/2014/main" id="{7425F40E-496D-708D-63ED-B8A8B7122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3651" y="2144889"/>
            <a:ext cx="3840312" cy="3285067"/>
          </a:xfrm>
          <a:prstGeom prst="rect">
            <a:avLst/>
          </a:prstGeom>
        </p:spPr>
      </p:pic>
      <p:sp>
        <p:nvSpPr>
          <p:cNvPr id="7" name="Tekstvak 6">
            <a:extLst>
              <a:ext uri="{FF2B5EF4-FFF2-40B4-BE49-F238E27FC236}">
                <a16:creationId xmlns:a16="http://schemas.microsoft.com/office/drawing/2014/main" id="{B6FCAB36-8F81-E2E8-B419-53560B655110}"/>
              </a:ext>
            </a:extLst>
          </p:cNvPr>
          <p:cNvSpPr txBox="1"/>
          <p:nvPr/>
        </p:nvSpPr>
        <p:spPr>
          <a:xfrm>
            <a:off x="10261599" y="2506469"/>
            <a:ext cx="774571" cy="646331"/>
          </a:xfrm>
          <a:prstGeom prst="rect">
            <a:avLst/>
          </a:prstGeom>
          <a:noFill/>
        </p:spPr>
        <p:txBody>
          <a:bodyPr wrap="none" rtlCol="0">
            <a:spAutoFit/>
          </a:bodyPr>
          <a:lstStyle/>
          <a:p>
            <a:pPr algn="ctr"/>
            <a:r>
              <a:rPr lang="nl-NL" b="1" dirty="0"/>
              <a:t>nieuw</a:t>
            </a:r>
          </a:p>
          <a:p>
            <a:pPr algn="ctr"/>
            <a:r>
              <a:rPr lang="nl-NL" b="1" dirty="0"/>
              <a:t>plan</a:t>
            </a:r>
          </a:p>
        </p:txBody>
      </p:sp>
      <p:sp>
        <p:nvSpPr>
          <p:cNvPr id="8" name="Ovaal 7">
            <a:extLst>
              <a:ext uri="{FF2B5EF4-FFF2-40B4-BE49-F238E27FC236}">
                <a16:creationId xmlns:a16="http://schemas.microsoft.com/office/drawing/2014/main" id="{3672E667-9DD7-58A5-137E-4A8C0828FF13}"/>
              </a:ext>
            </a:extLst>
          </p:cNvPr>
          <p:cNvSpPr/>
          <p:nvPr/>
        </p:nvSpPr>
        <p:spPr>
          <a:xfrm>
            <a:off x="4478693" y="4049486"/>
            <a:ext cx="2763806" cy="5411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6978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C373EB9-F158-BB94-9392-59036D3874C1}"/>
              </a:ext>
            </a:extLst>
          </p:cNvPr>
          <p:cNvSpPr/>
          <p:nvPr/>
        </p:nvSpPr>
        <p:spPr>
          <a:xfrm>
            <a:off x="541867" y="2257777"/>
            <a:ext cx="11311465" cy="2686755"/>
          </a:xfrm>
          <a:custGeom>
            <a:avLst/>
            <a:gdLst>
              <a:gd name="connsiteX0" fmla="*/ 0 w 7992533"/>
              <a:gd name="connsiteY0" fmla="*/ 1868042 h 2449532"/>
              <a:gd name="connsiteX1" fmla="*/ 1501422 w 7992533"/>
              <a:gd name="connsiteY1" fmla="*/ 716575 h 2449532"/>
              <a:gd name="connsiteX2" fmla="*/ 3104444 w 7992533"/>
              <a:gd name="connsiteY2" fmla="*/ 2443775 h 2449532"/>
              <a:gd name="connsiteX3" fmla="*/ 4910666 w 7992533"/>
              <a:gd name="connsiteY3" fmla="*/ 5375 h 2449532"/>
              <a:gd name="connsiteX4" fmla="*/ 6570133 w 7992533"/>
              <a:gd name="connsiteY4" fmla="*/ 1766442 h 2449532"/>
              <a:gd name="connsiteX5" fmla="*/ 7992533 w 7992533"/>
              <a:gd name="connsiteY5" fmla="*/ 1043953 h 244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2533" h="2449532">
                <a:moveTo>
                  <a:pt x="0" y="1868042"/>
                </a:moveTo>
                <a:cubicBezTo>
                  <a:pt x="492007" y="1244331"/>
                  <a:pt x="984015" y="620620"/>
                  <a:pt x="1501422" y="716575"/>
                </a:cubicBezTo>
                <a:cubicBezTo>
                  <a:pt x="2018829" y="812530"/>
                  <a:pt x="2536237" y="2562308"/>
                  <a:pt x="3104444" y="2443775"/>
                </a:cubicBezTo>
                <a:cubicBezTo>
                  <a:pt x="3672651" y="2325242"/>
                  <a:pt x="4333051" y="118264"/>
                  <a:pt x="4910666" y="5375"/>
                </a:cubicBezTo>
                <a:cubicBezTo>
                  <a:pt x="5488281" y="-107514"/>
                  <a:pt x="6056489" y="1593346"/>
                  <a:pt x="6570133" y="1766442"/>
                </a:cubicBezTo>
                <a:cubicBezTo>
                  <a:pt x="7083777" y="1939538"/>
                  <a:pt x="7538155" y="1491745"/>
                  <a:pt x="7992533" y="1043953"/>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9FEBAAA-07EF-A1C3-18A3-480155E8ED60}"/>
              </a:ext>
            </a:extLst>
          </p:cNvPr>
          <p:cNvSpPr txBox="1"/>
          <p:nvPr/>
        </p:nvSpPr>
        <p:spPr>
          <a:xfrm>
            <a:off x="9433068" y="5113866"/>
            <a:ext cx="1431802" cy="461665"/>
          </a:xfrm>
          <a:prstGeom prst="rect">
            <a:avLst/>
          </a:prstGeom>
          <a:noFill/>
        </p:spPr>
        <p:txBody>
          <a:bodyPr wrap="none" rtlCol="0">
            <a:spAutoFit/>
          </a:bodyPr>
          <a:lstStyle/>
          <a:p>
            <a:r>
              <a:rPr lang="nl-NL" sz="2400" b="1" dirty="0"/>
              <a:t>Oplossing</a:t>
            </a:r>
          </a:p>
        </p:txBody>
      </p:sp>
      <p:sp>
        <p:nvSpPr>
          <p:cNvPr id="8" name="Ovaal 7">
            <a:extLst>
              <a:ext uri="{FF2B5EF4-FFF2-40B4-BE49-F238E27FC236}">
                <a16:creationId xmlns:a16="http://schemas.microsoft.com/office/drawing/2014/main" id="{94C6D7FF-EEE1-0373-0C24-3BD8655BDD9A}"/>
              </a:ext>
            </a:extLst>
          </p:cNvPr>
          <p:cNvSpPr/>
          <p:nvPr/>
        </p:nvSpPr>
        <p:spPr>
          <a:xfrm>
            <a:off x="4470400" y="4210754"/>
            <a:ext cx="745066" cy="711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8F787AF5-7593-8936-D57F-A5F20D206FB1}"/>
              </a:ext>
            </a:extLst>
          </p:cNvPr>
          <p:cNvSpPr txBox="1"/>
          <p:nvPr/>
        </p:nvSpPr>
        <p:spPr>
          <a:xfrm>
            <a:off x="4132931" y="5113867"/>
            <a:ext cx="1420004" cy="461665"/>
          </a:xfrm>
          <a:prstGeom prst="rect">
            <a:avLst/>
          </a:prstGeom>
          <a:noFill/>
        </p:spPr>
        <p:txBody>
          <a:bodyPr wrap="none" rtlCol="0">
            <a:spAutoFit/>
          </a:bodyPr>
          <a:lstStyle/>
          <a:p>
            <a:r>
              <a:rPr lang="nl-NL" sz="2400" b="1" dirty="0"/>
              <a:t>Probleem</a:t>
            </a:r>
          </a:p>
        </p:txBody>
      </p:sp>
      <p:grpSp>
        <p:nvGrpSpPr>
          <p:cNvPr id="11" name="Groep 10">
            <a:extLst>
              <a:ext uri="{FF2B5EF4-FFF2-40B4-BE49-F238E27FC236}">
                <a16:creationId xmlns:a16="http://schemas.microsoft.com/office/drawing/2014/main" id="{71C682DF-1D62-FC1A-9A70-025732F36122}"/>
              </a:ext>
            </a:extLst>
          </p:cNvPr>
          <p:cNvGrpSpPr/>
          <p:nvPr/>
        </p:nvGrpSpPr>
        <p:grpSpPr>
          <a:xfrm>
            <a:off x="-271354" y="-129091"/>
            <a:ext cx="8677559" cy="6858000"/>
            <a:chOff x="-271354" y="-129091"/>
            <a:chExt cx="8677559" cy="6858000"/>
          </a:xfrm>
        </p:grpSpPr>
        <p:pic>
          <p:nvPicPr>
            <p:cNvPr id="4" name="Afbeelding 3">
              <a:extLst>
                <a:ext uri="{FF2B5EF4-FFF2-40B4-BE49-F238E27FC236}">
                  <a16:creationId xmlns:a16="http://schemas.microsoft.com/office/drawing/2014/main" id="{2A84A929-E782-56E2-0D65-0F4881EDD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8205" y="-129091"/>
              <a:ext cx="6858000" cy="6858000"/>
            </a:xfrm>
            <a:prstGeom prst="rect">
              <a:avLst/>
            </a:prstGeom>
          </p:spPr>
        </p:pic>
        <p:sp>
          <p:nvSpPr>
            <p:cNvPr id="6" name="Vrije vorm: vorm 5">
              <a:extLst>
                <a:ext uri="{FF2B5EF4-FFF2-40B4-BE49-F238E27FC236}">
                  <a16:creationId xmlns:a16="http://schemas.microsoft.com/office/drawing/2014/main" id="{B77C3A05-260B-6F97-BB08-4206F7C56AAB}"/>
                </a:ext>
              </a:extLst>
            </p:cNvPr>
            <p:cNvSpPr/>
            <p:nvPr/>
          </p:nvSpPr>
          <p:spPr>
            <a:xfrm>
              <a:off x="-271354" y="731521"/>
              <a:ext cx="2003335" cy="1155554"/>
            </a:xfrm>
            <a:custGeom>
              <a:avLst/>
              <a:gdLst>
                <a:gd name="connsiteX0" fmla="*/ 1981820 w 2003335"/>
                <a:gd name="connsiteY0" fmla="*/ 88728 h 1136705"/>
                <a:gd name="connsiteX1" fmla="*/ 153020 w 2003335"/>
                <a:gd name="connsiteY1" fmla="*/ 45698 h 1136705"/>
                <a:gd name="connsiteX2" fmla="*/ 99232 w 2003335"/>
                <a:gd name="connsiteY2" fmla="*/ 88728 h 1136705"/>
                <a:gd name="connsiteX3" fmla="*/ 109989 w 2003335"/>
                <a:gd name="connsiteY3" fmla="*/ 1067674 h 1136705"/>
                <a:gd name="connsiteX4" fmla="*/ 185293 w 2003335"/>
                <a:gd name="connsiteY4" fmla="*/ 1056916 h 1136705"/>
                <a:gd name="connsiteX5" fmla="*/ 2003335 w 2003335"/>
                <a:gd name="connsiteY5" fmla="*/ 874036 h 113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35" h="1136705">
                  <a:moveTo>
                    <a:pt x="1981820" y="88728"/>
                  </a:moveTo>
                  <a:lnTo>
                    <a:pt x="153020" y="45698"/>
                  </a:lnTo>
                  <a:cubicBezTo>
                    <a:pt x="-160745" y="45698"/>
                    <a:pt x="106404" y="-81601"/>
                    <a:pt x="99232" y="88728"/>
                  </a:cubicBezTo>
                  <a:cubicBezTo>
                    <a:pt x="92060" y="259057"/>
                    <a:pt x="95645" y="906309"/>
                    <a:pt x="109989" y="1067674"/>
                  </a:cubicBezTo>
                  <a:cubicBezTo>
                    <a:pt x="124332" y="1229039"/>
                    <a:pt x="185293" y="1056916"/>
                    <a:pt x="185293" y="1056916"/>
                  </a:cubicBezTo>
                  <a:lnTo>
                    <a:pt x="2003335" y="874036"/>
                  </a:lnTo>
                </a:path>
              </a:pathLst>
            </a:custGeom>
            <a:solidFill>
              <a:srgbClr val="5749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268887FE-8C1A-B299-FA76-E2E22F17C63D}"/>
                </a:ext>
              </a:extLst>
            </p:cNvPr>
            <p:cNvSpPr/>
            <p:nvPr/>
          </p:nvSpPr>
          <p:spPr>
            <a:xfrm>
              <a:off x="1548205" y="871369"/>
              <a:ext cx="646355" cy="634702"/>
            </a:xfrm>
            <a:prstGeom prst="rect">
              <a:avLst/>
            </a:prstGeom>
            <a:solidFill>
              <a:srgbClr val="5749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Tekstvak 11">
            <a:extLst>
              <a:ext uri="{FF2B5EF4-FFF2-40B4-BE49-F238E27FC236}">
                <a16:creationId xmlns:a16="http://schemas.microsoft.com/office/drawing/2014/main" id="{0B95878E-155E-12FC-E075-BF02EF514385}"/>
              </a:ext>
            </a:extLst>
          </p:cNvPr>
          <p:cNvSpPr txBox="1"/>
          <p:nvPr/>
        </p:nvSpPr>
        <p:spPr>
          <a:xfrm>
            <a:off x="844402" y="1014812"/>
            <a:ext cx="2053960" cy="369332"/>
          </a:xfrm>
          <a:prstGeom prst="rect">
            <a:avLst/>
          </a:prstGeom>
          <a:noFill/>
        </p:spPr>
        <p:txBody>
          <a:bodyPr wrap="none" rtlCol="0">
            <a:spAutoFit/>
          </a:bodyPr>
          <a:lstStyle/>
          <a:p>
            <a:r>
              <a:rPr lang="nl-NL" dirty="0">
                <a:solidFill>
                  <a:schemeClr val="bg1"/>
                </a:solidFill>
              </a:rPr>
              <a:t>Harde werkelijkheid</a:t>
            </a:r>
          </a:p>
        </p:txBody>
      </p:sp>
    </p:spTree>
    <p:extLst>
      <p:ext uri="{BB962C8B-B14F-4D97-AF65-F5344CB8AC3E}">
        <p14:creationId xmlns:p14="http://schemas.microsoft.com/office/powerpoint/2010/main" val="353278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58333E-6 -7.40741E-7 C 0.02591 -0.02292 0.02955 -0.0463 0.05013 -0.08727 C 0.07304 -0.13935 0.0858 -0.16968 0.09557 -0.20671 C 0.10572 -0.23055 0.11692 -0.25486 0.12682 -0.27801 " pathEditMode="relative" rAng="0" ptsTypes="AAAA">
                                      <p:cBhvr>
                                        <p:cTn id="6" dur="3500" fill="hold"/>
                                        <p:tgtEl>
                                          <p:spTgt spid="8"/>
                                        </p:tgtEl>
                                        <p:attrNameLst>
                                          <p:attrName>ppt_x</p:attrName>
                                          <p:attrName>ppt_y</p:attrName>
                                        </p:attrNameLst>
                                      </p:cBhvr>
                                      <p:rCtr x="6341" y="-1391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12682 -0.27801 L -2.5E-6 3.33333E-6 " pathEditMode="relative" rAng="0" ptsTypes="AA">
                                      <p:cBhvr>
                                        <p:cTn id="10" dur="1000" fill="hold"/>
                                        <p:tgtEl>
                                          <p:spTgt spid="8"/>
                                        </p:tgtEl>
                                        <p:attrNameLst>
                                          <p:attrName>ppt_x</p:attrName>
                                          <p:attrName>ppt_y</p:attrName>
                                        </p:attrNameLst>
                                      </p:cBhvr>
                                      <p:rCtr x="-6432" y="13935"/>
                                    </p:animMotion>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500" fill="hold"/>
                                        <p:tgtEl>
                                          <p:spTgt spid="11"/>
                                        </p:tgtEl>
                                        <p:attrNameLst>
                                          <p:attrName>ppt_x</p:attrName>
                                        </p:attrNameLst>
                                      </p:cBhvr>
                                      <p:tavLst>
                                        <p:tav tm="0">
                                          <p:val>
                                            <p:strVal val="#ppt_x"/>
                                          </p:val>
                                        </p:tav>
                                        <p:tav tm="100000">
                                          <p:val>
                                            <p:strVal val="#ppt_x"/>
                                          </p:val>
                                        </p:tav>
                                      </p:tavLst>
                                    </p:anim>
                                    <p:anim calcmode="lin" valueType="num">
                                      <p:cBhvr additive="base">
                                        <p:cTn id="15" dur="1500" fill="hold"/>
                                        <p:tgtEl>
                                          <p:spTgt spid="11"/>
                                        </p:tgtEl>
                                        <p:attrNameLst>
                                          <p:attrName>ppt_y</p:attrName>
                                        </p:attrNameLst>
                                      </p:cBhvr>
                                      <p:tavLst>
                                        <p:tav tm="0">
                                          <p:val>
                                            <p:strVal val="0-#ppt_h/2"/>
                                          </p:val>
                                        </p:tav>
                                        <p:tav tm="100000">
                                          <p:val>
                                            <p:strVal val="#ppt_y"/>
                                          </p:val>
                                        </p:tav>
                                      </p:tavLst>
                                    </p:anim>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Lst>
  </p:timing>
</p:sld>
</file>

<file path=ppt/theme/theme1.xml><?xml version="1.0" encoding="utf-8"?>
<a:theme xmlns:a="http://schemas.openxmlformats.org/drawingml/2006/main" name="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2.xml><?xml version="1.0" encoding="utf-8"?>
<a:theme xmlns:a="http://schemas.openxmlformats.org/drawingml/2006/main" name="1_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headEnd type="triangle"/>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6.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hema">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hema">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Natuur ecologie onderwijs fotopresentatie</Template>
  <TotalTime>0</TotalTime>
  <Words>1260</Words>
  <Application>Microsoft Office PowerPoint</Application>
  <PresentationFormat>Breedbeeld</PresentationFormat>
  <Paragraphs>321</Paragraphs>
  <Slides>41</Slides>
  <Notes>8</Notes>
  <HiddenSlides>0</HiddenSlides>
  <MMClips>0</MMClips>
  <ScaleCrop>false</ScaleCrop>
  <HeadingPairs>
    <vt:vector size="8" baseType="variant">
      <vt:variant>
        <vt:lpstr>Gebruikte lettertypen</vt:lpstr>
      </vt:variant>
      <vt:variant>
        <vt:i4>8</vt:i4>
      </vt:variant>
      <vt:variant>
        <vt:lpstr>Thema</vt:lpstr>
      </vt:variant>
      <vt:variant>
        <vt:i4>6</vt:i4>
      </vt:variant>
      <vt:variant>
        <vt:lpstr>Ingesloten OLE-bronprogramma's</vt:lpstr>
      </vt:variant>
      <vt:variant>
        <vt:i4>1</vt:i4>
      </vt:variant>
      <vt:variant>
        <vt:lpstr>Diatitels</vt:lpstr>
      </vt:variant>
      <vt:variant>
        <vt:i4>41</vt:i4>
      </vt:variant>
    </vt:vector>
  </HeadingPairs>
  <TitlesOfParts>
    <vt:vector size="56" baseType="lpstr">
      <vt:lpstr>Arial</vt:lpstr>
      <vt:lpstr>Calibri</vt:lpstr>
      <vt:lpstr>Calibri Light</vt:lpstr>
      <vt:lpstr>CapitoliumNews-Regular</vt:lpstr>
      <vt:lpstr>Constantia</vt:lpstr>
      <vt:lpstr>Corbel</vt:lpstr>
      <vt:lpstr>Noto-serif</vt:lpstr>
      <vt:lpstr>Symbol</vt:lpstr>
      <vt:lpstr>Ecologie 16:9</vt:lpstr>
      <vt:lpstr>1_Ecologie 16:9</vt:lpstr>
      <vt:lpstr>1_Kantoorthema</vt:lpstr>
      <vt:lpstr>Kantoorthema</vt:lpstr>
      <vt:lpstr>2_Ecologie 16:9</vt:lpstr>
      <vt:lpstr>2_Kantoorthema</vt:lpstr>
      <vt:lpstr>Drawing</vt:lpstr>
      <vt:lpstr>  Omgaan met complexiteit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Dank voor jullie aandacht  </vt:lpstr>
    </vt:vector>
  </TitlesOfParts>
  <Company>Geldof 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is complex. Nou en?</dc:title>
  <dc:creator>Govert D. Geldof</dc:creator>
  <cp:lastModifiedBy>Govert Geldof</cp:lastModifiedBy>
  <cp:revision>138</cp:revision>
  <dcterms:created xsi:type="dcterms:W3CDTF">2020-01-12T13:33:30Z</dcterms:created>
  <dcterms:modified xsi:type="dcterms:W3CDTF">2024-11-08T08:32:47Z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