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3" r:id="rId6"/>
    <p:sldMasterId id="2147483745" r:id="rId7"/>
    <p:sldMasterId id="2147483757" r:id="rId8"/>
  </p:sldMasterIdLst>
  <p:notesMasterIdLst>
    <p:notesMasterId r:id="rId60"/>
  </p:notesMasterIdLst>
  <p:handoutMasterIdLst>
    <p:handoutMasterId r:id="rId61"/>
  </p:handoutMasterIdLst>
  <p:sldIdLst>
    <p:sldId id="971" r:id="rId9"/>
    <p:sldId id="1229" r:id="rId10"/>
    <p:sldId id="1230" r:id="rId11"/>
    <p:sldId id="1227" r:id="rId12"/>
    <p:sldId id="997" r:id="rId13"/>
    <p:sldId id="996" r:id="rId14"/>
    <p:sldId id="984" r:id="rId15"/>
    <p:sldId id="1221" r:id="rId16"/>
    <p:sldId id="952" r:id="rId17"/>
    <p:sldId id="950" r:id="rId18"/>
    <p:sldId id="1189" r:id="rId19"/>
    <p:sldId id="1191" r:id="rId20"/>
    <p:sldId id="1202" r:id="rId21"/>
    <p:sldId id="1188" r:id="rId22"/>
    <p:sldId id="1192" r:id="rId23"/>
    <p:sldId id="1193" r:id="rId24"/>
    <p:sldId id="983" r:id="rId25"/>
    <p:sldId id="856" r:id="rId26"/>
    <p:sldId id="1205" r:id="rId27"/>
    <p:sldId id="1206" r:id="rId28"/>
    <p:sldId id="1194" r:id="rId29"/>
    <p:sldId id="1204" r:id="rId30"/>
    <p:sldId id="1195" r:id="rId31"/>
    <p:sldId id="1196" r:id="rId32"/>
    <p:sldId id="1197" r:id="rId33"/>
    <p:sldId id="1198" r:id="rId34"/>
    <p:sldId id="1199" r:id="rId35"/>
    <p:sldId id="1200" r:id="rId36"/>
    <p:sldId id="1201" r:id="rId37"/>
    <p:sldId id="1163" r:id="rId38"/>
    <p:sldId id="1143" r:id="rId39"/>
    <p:sldId id="1144" r:id="rId40"/>
    <p:sldId id="1207" r:id="rId41"/>
    <p:sldId id="1208" r:id="rId42"/>
    <p:sldId id="1214" r:id="rId43"/>
    <p:sldId id="1216" r:id="rId44"/>
    <p:sldId id="1215" r:id="rId45"/>
    <p:sldId id="1217" r:id="rId46"/>
    <p:sldId id="1231" r:id="rId47"/>
    <p:sldId id="1232" r:id="rId48"/>
    <p:sldId id="1209" r:id="rId49"/>
    <p:sldId id="1210" r:id="rId50"/>
    <p:sldId id="1212" r:id="rId51"/>
    <p:sldId id="1211" r:id="rId52"/>
    <p:sldId id="262" r:id="rId53"/>
    <p:sldId id="1224" r:id="rId54"/>
    <p:sldId id="376" r:id="rId55"/>
    <p:sldId id="1228" r:id="rId56"/>
    <p:sldId id="1225" r:id="rId57"/>
    <p:sldId id="1223" r:id="rId58"/>
    <p:sldId id="972" r:id="rId59"/>
  </p:sldIdLst>
  <p:sldSz cx="12192000" cy="6858000"/>
  <p:notesSz cx="6797675" cy="9926638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92D050"/>
    <a:srgbClr val="C3C5AD"/>
    <a:srgbClr val="BDD7EE"/>
    <a:srgbClr val="FF0000"/>
    <a:srgbClr val="D3E4F7"/>
    <a:srgbClr val="D3E4F6"/>
    <a:srgbClr val="DEEBF7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72" autoAdjust="0"/>
    <p:restoredTop sz="95302" autoAdjust="0"/>
  </p:normalViewPr>
  <p:slideViewPr>
    <p:cSldViewPr snapToGrid="0">
      <p:cViewPr varScale="1">
        <p:scale>
          <a:sx n="103" d="100"/>
          <a:sy n="103" d="100"/>
        </p:scale>
        <p:origin x="318" y="312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7FE263-8C08-407A-B6E5-A2DEE6A94B95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96DF87C-5582-4413-A001-1A717B0891F2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-NL" dirty="0"/>
              <a:t>Klik om de tekststijlen van het model te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41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479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7542409-6A04-4DC6-AC3A-D3758287A8F2}" type="slidenum">
              <a:rPr lang="nl-NL" smtClean="0"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465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>
            <a:extLst>
              <a:ext uri="{FF2B5EF4-FFF2-40B4-BE49-F238E27FC236}">
                <a16:creationId xmlns:a16="http://schemas.microsoft.com/office/drawing/2014/main" id="{54A1FD37-6E00-690B-82CB-A10EECDDE52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Tijdelijke aanduiding voor notities 2">
            <a:extLst>
              <a:ext uri="{FF2B5EF4-FFF2-40B4-BE49-F238E27FC236}">
                <a16:creationId xmlns:a16="http://schemas.microsoft.com/office/drawing/2014/main" id="{5A29BEB0-C44D-14E3-1332-AADBD36796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 b="1"/>
              <a:t>Innovatie in de bestaande wijk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Niet het regenwater, maar het afvalwater is afgekoppeld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Rioolbuizen hebben aparte leidingen voor geel en grijs water, dat in de wijk wordt verwerkt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Ze hebben ook een doorlatende onderkant: drainage of infiltratie, afhankelijk van situatie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Conventionele RWZI’s functioneren nog steeds: niet iedere wijk heeft al decentrale verwerking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Deze zijn wel moderner en nemen minder ruimte in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Door gebruik van sensoren wordt de toevoer van het afvalwater heel goed gereguleerd.</a:t>
            </a:r>
          </a:p>
          <a:p>
            <a:pPr eaLnBrk="1" hangingPunct="1">
              <a:spcBef>
                <a:spcPct val="0"/>
              </a:spcBef>
            </a:pPr>
            <a:endParaRPr lang="nl-NL" altLang="nl-NL"/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Regenwater wordt deels opgevangen in de regenwatertank die wordt aangelegd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Bij extreme buien treden de bestaande voorzieningen voor overstorten in werking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De buizen bevatten alleen nog regenwater, dus overstorten zijn geen gevaar meer voor het milieu</a:t>
            </a:r>
          </a:p>
          <a:p>
            <a:pPr eaLnBrk="1" hangingPunct="1">
              <a:spcBef>
                <a:spcPct val="0"/>
              </a:spcBef>
            </a:pPr>
            <a:endParaRPr lang="nl-NL" altLang="nl-NL"/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De nieuwe bad- en keuken installaties zijn makkelijk te monteren. Bewoners ondervinden hier geen hinder van</a:t>
            </a:r>
          </a:p>
          <a:p>
            <a:pPr eaLnBrk="1" hangingPunct="1">
              <a:spcBef>
                <a:spcPct val="0"/>
              </a:spcBef>
            </a:pPr>
            <a:endParaRPr lang="nl-NL" altLang="nl-NL"/>
          </a:p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35844" name="Tijdelijke aanduiding voor dianummer 3">
            <a:extLst>
              <a:ext uri="{FF2B5EF4-FFF2-40B4-BE49-F238E27FC236}">
                <a16:creationId xmlns:a16="http://schemas.microsoft.com/office/drawing/2014/main" id="{585721B8-9365-4E97-99DD-FBA1AAECC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B998A-6066-4C65-81E7-DBA53239313F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4A08E-7E51-6D7F-356A-3C4CB5B9E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6114BBD-2434-92E8-18F6-48A91805E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70EE885-2C65-2196-1FD5-AEA9C4A3A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5721D5-4120-0209-1C45-D5AB2175D1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87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335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23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545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2741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0837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6606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3223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8221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629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064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7107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40510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39936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678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42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002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1474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0719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9630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2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935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18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610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791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450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947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480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2570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0130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95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94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5108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125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1772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9159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1884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467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45516-EF1B-E978-6F85-23AA2E6A66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35BBA8-FA96-8E87-85B9-E8F024709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05B85-0E83-2CD8-E421-A35324AB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5BFC17-5D3C-765A-94E4-632C91DA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FD884D-2486-EF8F-AC39-B9AD8BCF6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9684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1E15AC-AB6F-6B8F-62B6-B1E11B80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300D7-660B-A48C-99F6-46EC86C19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B360C6-488F-1276-A8DF-643564E92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02558A-0894-C724-9B18-B6F88FEEC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A96C32-4C4C-8353-085F-8AE727E5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9990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E83-7FD7-57CD-F5D1-4F9ED8B45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EAD25C-EA4B-8C77-1BB0-08177AEE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4041-B380-D86C-2FAB-B592C6C87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CE7363-3AE4-1EC4-820A-6279A168B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E6A83D-CFF4-8505-C34F-A271398C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540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85601-B859-5C26-7E9B-8B3965306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34A18-5342-77A2-BCCC-5FAC99C6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3ADE974-68D3-9847-DC5A-0DC911642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A5C378F-EAE8-941B-1BA0-F166E3CC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2A5F-B9D3-73F8-BD3B-DC70ACBD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4A0337D-2539-DE64-5AF0-110A5DCF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956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1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ADB16-F00D-8F1A-620B-80F4C577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F374BB-BD67-EA1E-C9FA-95F53EE7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E1303E8-8B28-383C-0BF8-90ABD8F1C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0C9D35C-15D9-6DD7-B556-319AA912B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BA23BD-4F1A-C5F0-F1BC-9BDD82984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A90DC9B-3F9E-BAEC-616A-143306E8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9E62B31-797E-F09A-6804-23F21330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D49D7B3-94EA-0591-3920-32EDF887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7370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2973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0226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90507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59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500F1-F5B3-C209-42C8-692CB20D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0DCFDC-6585-4371-4789-7D36241B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522819-A794-BB67-A64A-76F879D4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F3DBCB-99D3-01D9-A80E-FCA91D95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8B6CE6-BD95-B90A-5DEC-4FDA9ABC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17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E0CECA2-66E4-F856-F9A3-EDB91A26C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FDA983A-CDFC-D080-3DD5-EC28948BCB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57F691-2058-A485-746C-2FFE6578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BC16CC-1C70-9F6D-669C-55E85041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41A0DC-A9E2-7F83-FC7E-8A965093D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126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28-06-2023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Een ernergiek  en zelfstandig Fryslan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77EE4-B56B-41D8-BC46-A6F0CE290F9E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3"/>
          </p:nvPr>
        </p:nvSpPr>
        <p:spPr>
          <a:xfrm>
            <a:off x="624416" y="1699200"/>
            <a:ext cx="10943168" cy="44064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60000">
              <a:buSzPct val="100000"/>
              <a:defRPr/>
            </a:lvl2pPr>
            <a:lvl3pPr marL="720000" indent="-360000">
              <a:buSzPct val="75000"/>
              <a:buFontTx/>
              <a:buBlip>
                <a:blip r:embed="rId2"/>
              </a:buBlip>
              <a:defRPr/>
            </a:lvl3pPr>
            <a:lvl4pPr marL="1080000" indent="-360000">
              <a:buFont typeface="Arial" panose="020B0604020202020204" pitchFamily="34" charset="0"/>
              <a:buChar char="•"/>
              <a:defRPr sz="1800"/>
            </a:lvl4pPr>
            <a:lvl5pPr marL="1440000" indent="-360000">
              <a:buFont typeface="Calibri" panose="020F0502020204030204" pitchFamily="34" charset="0"/>
              <a:buChar char="‐"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  <p:extLst>
      <p:ext uri="{BB962C8B-B14F-4D97-AF65-F5344CB8AC3E}">
        <p14:creationId xmlns:p14="http://schemas.microsoft.com/office/powerpoint/2010/main" val="4891461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3EF58-F764-4B77-97E1-EC4F8275A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EAAFE2-7968-45C2-A47E-591908C05E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DAAB62-72CB-444E-AF04-48A71D1C9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6BC466-7D92-4A04-95F3-78161B33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458D85-79BC-47E0-BF58-8D2987A4F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6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B0023-403A-426F-B5E3-6D74F217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604EFF-644B-4C9F-ABF8-C7CDD37F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CFB76F-1AE8-45B3-A509-9A7D8D65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67BD5A-0CF4-42A1-AFBF-BCF6EF02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634C7D-698E-4649-B2EA-D08F4200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46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07DEB-98AA-4304-8307-DDD6AEEB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3A37A3-1B7B-40CF-B21D-30D64E839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70236E-12C2-433D-A055-D2B77D74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E87B35-2321-4146-8F5D-813C618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74F705-7A4E-4B11-9C54-8631695D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82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CDB9A-D86A-5DDC-5B6B-B3AE8FDA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D919105-3DB9-ADF8-6739-C9D59770F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2C2C9AD-9411-93FB-7FD4-CE419F015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020BF0-2732-EB91-0F74-6E118994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1269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A028C-9011-4E17-A60D-6DD2E9D9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9C2385-A1B1-4F9B-9CBA-E7C7F8727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3208C2C-6516-4717-83FC-A51F8FD9D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44061D-DAE7-4E3A-9A6C-898B9CFC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312D42-DA19-428B-BEBA-C82DE1E9B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BFEF50-AE84-4A04-8FF7-E616DDC0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96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B2F2C-C285-4180-B095-5E6D3F63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DFB3F8-344C-4689-A472-E7556E394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764AE6E-BEE5-4306-8C34-A36124501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E1582BD-3076-4801-B478-9AC61AF02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E4A3C7B-3259-4F7D-AEE1-38E25CBD2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D171370-2C9B-414C-BD5B-F0FD21098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88638BD-A40D-445D-8259-4D81A579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D2DB8E3-08B8-4084-ADDB-7EAC4FEE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46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74629-73E8-4069-AE42-EF138FA6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9C6990-4C3C-464C-9E6A-0A86ECF0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A711AF2-AD16-490E-86A6-A1DDC426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5F9B5F-E37D-485A-B41F-E9B5E74D4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9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9C08F8F-B20C-4478-98D9-A71444ED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579B49D-245D-4159-8D93-2BF76A8F3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56B7A1-8871-433C-884D-E3CB1CA1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51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88419-BB94-4DB9-A9AA-8F3EE488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2C833D-758F-4072-995A-7D9E512D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0DD284-94F4-427E-9F49-03FBAAF7D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E57EEA9-2CEE-451E-9800-8C94A45B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A75F96-119C-4AA3-9D83-1DF396EBC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45F7513-3650-4434-8616-F4E73D25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03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F963C-24C6-46EB-86DE-82A82EA0F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CA1993-04F7-48E6-BBC4-407E1B7897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DC7077-6822-48BC-BB95-8DBD51E39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E3A36E1-96EE-4154-85C9-5AB59840B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55A7CE-AFA8-4952-BF92-7F6E4DA40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2778469-D12A-431B-91EC-D4969774E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3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C03C1-266F-4C10-97C8-C14FA8B5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CD9C553-DDBF-4666-9C01-97AA538DE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3E01E0-BE51-4E2E-922C-825DD6845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AB69CB-D860-4F2E-B056-8F6A9B388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F16907-3A65-481C-874C-6649FC92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38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B2CBDD2-FB4A-4FB8-A198-F21E50226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7191C35-0F98-4D8E-A444-A89314D97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149D21-2A93-43AE-9775-BC1C86ECB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F46BFD-DF34-4B7A-B8CA-1C5995E2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DD0490-2154-4546-B2A9-23639AB79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4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 om de ondertitelstijl van het model te bewerken</a:t>
            </a:r>
            <a:endParaRPr lang="nl-NL" dirty="0"/>
          </a:p>
        </p:txBody>
      </p:sp>
      <p:pic>
        <p:nvPicPr>
          <p:cNvPr id="8" name="Afbeelding 7" descr="Witte wolken tegen een diepblauwe lucht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Afbeelding 9" descr="Close-up van een plantscheut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Afbeelding 10" descr="Golv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8CCF05-D106-4BE4-9F5A-07B20AE403AF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4068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AB035C-2073-13FE-7FE6-9890DEB9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11380E8-3DCC-C5F2-2D84-FDBD5D67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169B80-14FA-ACCB-353A-CB8C14F0E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4860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pic>
        <p:nvPicPr>
          <p:cNvPr id="11" name="Afbeelding 10" descr="Close-up van groene plant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Afbeelding 8" descr="Golv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A14687-A35F-4D4A-84E0-457398F56BDC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2451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F5168-B8BF-4FE5-A4FD-95084AC0DE4D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5306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B726E-E037-45CB-BF1C-C591AA0F8162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3703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39E39-2087-4A34-B67F-18ABAE681D6E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105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54BE70-D60B-469D-8D93-AA7E3342FE4C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4504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 descr="Een lege tijdelijke aanduiding om een afbeelding toe te voegen. Klik op de tijdelijke aanduiding en selecteer de afbeelding die u wilt toevoegen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BBD213-F573-467B-9A6E-2858DC4EAB3F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378144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1E8B87-C49C-4AAC-9C36-EDD8ACCB770B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729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nl-NL"/>
              <a:t>Klik om de modelstijlen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180D39-441C-4210-8EEB-A52885ED5269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6210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het opmaakprofiel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E0B5A9-E1BB-0776-022F-F6D82157A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8C5FD-6FA0-40E1-949E-3485E4A9DA82}" type="datetimeFigureOut">
              <a:rPr lang="nl-NL"/>
              <a:pPr>
                <a:defRPr/>
              </a:pPr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A59D34-A46D-0A48-F8C0-9B7B5F544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F61E6A-3E1D-701E-5C48-A75B01131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AE225-8D1B-4137-8C04-77521B9F5A2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42655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2DBAA-98CC-284D-991A-6FC016298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D17D4-25FE-CE05-FC0E-7E170694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17428D0-9E0A-BF71-8595-36B326FB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528160-EB0A-6E05-2A53-D070B1BF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A15C8F-DC2D-C3A4-286A-5C2A85A5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AB702B-E5B5-EF41-5B7E-133584A2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397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F075A-87E4-9557-2A4D-3128D9C1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33ED135-D917-4EDE-B279-C9822B3985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FD95E6-5A2E-6064-C228-2786F048F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CB6A18-E0FA-BEE6-EEDB-01AED740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E65291-9BCE-53B8-07D9-74835CE4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E169547-7C85-8E3C-369B-E79FA34E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70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10957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39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14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CD0EE12-5962-DDAB-90F2-1F1A3381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8F845-6235-6514-653B-5E4556E15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D07A8F-3A30-F751-20F9-2C11FE904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B4037-6EDF-4D1A-BC1B-57192864C79C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969AFE-B186-1765-1DF8-1B451E2BD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23FAD3-2B15-AFCB-ABFF-76A6DE167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CD2E1-6718-486C-9CCB-B052456562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8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0AF5D9F-308A-46B4-86F8-5DEC49B7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EE076A-2E4D-4496-ADA5-38861C82E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EC18FC-BFA6-4C7B-AAEA-289C446CF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A283D-C7C7-4E65-BBA2-37A4ECAEF2FE}" type="datetimeFigureOut">
              <a:rPr lang="nl-NL" smtClean="0"/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BB96E2-0A0B-42EF-865D-F26B4C9E8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1CE747-9549-494E-A633-09964B3D4B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52CD8-C3F1-4C5A-858F-23E1F86AC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585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-NL" dirty="0"/>
              <a:t>Klik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-NL" dirty="0"/>
              <a:t>Tekststijlen van het model bewerken</a:t>
            </a:r>
          </a:p>
          <a:p>
            <a:pPr lvl="1" rtl="0"/>
            <a:r>
              <a:rPr lang="nl-NL" dirty="0"/>
              <a:t>Tweede niveau</a:t>
            </a:r>
          </a:p>
          <a:p>
            <a:pPr lvl="2" rtl="0"/>
            <a:r>
              <a:rPr lang="nl-NL" dirty="0"/>
              <a:t>Derde niveau</a:t>
            </a:r>
          </a:p>
          <a:p>
            <a:pPr lvl="3" rtl="0"/>
            <a:r>
              <a:rPr lang="nl-NL" dirty="0"/>
              <a:t>Vierde niveau</a:t>
            </a:r>
          </a:p>
          <a:p>
            <a:pPr lvl="4" rtl="0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3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nl-NL" smtClean="0"/>
              <a:pPr rtl="0"/>
              <a:t>‹nr.›</a:t>
            </a:fld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F8814D39-4657-482F-B4FE-D8FBE3B76190}" type="datetime1">
              <a:rPr lang="nl-NL" smtClean="0"/>
              <a:t>8-5-2025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nl-NL" dirty="0"/>
              <a:t>Een voettekst toevoegen</a:t>
            </a:r>
          </a:p>
        </p:txBody>
      </p:sp>
    </p:spTree>
    <p:extLst>
      <p:ext uri="{BB962C8B-B14F-4D97-AF65-F5344CB8AC3E}">
        <p14:creationId xmlns:p14="http://schemas.microsoft.com/office/powerpoint/2010/main" val="296620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>
            <a:extLst>
              <a:ext uri="{FF2B5EF4-FFF2-40B4-BE49-F238E27FC236}">
                <a16:creationId xmlns:a16="http://schemas.microsoft.com/office/drawing/2014/main" id="{A5A1060E-A139-F58B-0BEE-61398053EF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2" y="274011"/>
            <a:ext cx="10972800" cy="114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226" tIns="37612" rIns="75226" bIns="376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2051" name="Tijdelijke aanduiding voor tekst 2">
            <a:extLst>
              <a:ext uri="{FF2B5EF4-FFF2-40B4-BE49-F238E27FC236}">
                <a16:creationId xmlns:a16="http://schemas.microsoft.com/office/drawing/2014/main" id="{226E1D5F-5496-232C-DD1E-919F92EB5A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2" y="1599686"/>
            <a:ext cx="10972800" cy="452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5226" tIns="37612" rIns="75226" bIns="376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301554-4A2E-36DC-ED29-3CBB06B09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2" y="6356289"/>
            <a:ext cx="2844800" cy="364706"/>
          </a:xfrm>
          <a:prstGeom prst="rect">
            <a:avLst/>
          </a:prstGeom>
        </p:spPr>
        <p:txBody>
          <a:bodyPr vert="horz" lIns="75226" tIns="37612" rIns="75226" bIns="37612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16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fld id="{88A787E5-8640-41BB-9A3B-D0745CEB937E}" type="datetimeFigureOut">
              <a:rPr lang="nl-NL"/>
              <a:pPr>
                <a:defRPr/>
              </a:pPr>
              <a:t>8-5-2025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DCF3F8-F95E-7E34-21B6-9CA78096F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6886" y="6356289"/>
            <a:ext cx="3860801" cy="364706"/>
          </a:xfrm>
          <a:prstGeom prst="rect">
            <a:avLst/>
          </a:prstGeom>
        </p:spPr>
        <p:txBody>
          <a:bodyPr vert="horz" lIns="75226" tIns="37612" rIns="75226" bIns="37612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16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80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D3D855-4E8B-C62C-1B23-AD53D02FE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2" y="6356289"/>
            <a:ext cx="2844800" cy="364706"/>
          </a:xfrm>
          <a:prstGeom prst="rect">
            <a:avLst/>
          </a:prstGeom>
        </p:spPr>
        <p:txBody>
          <a:bodyPr vert="horz" wrap="square" lIns="75226" tIns="37612" rIns="75226" bIns="37612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16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B7907CF-FCAF-4721-ADC5-556F7755315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0497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76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76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76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76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76">
          <a:solidFill>
            <a:schemeClr val="tx1"/>
          </a:solidFill>
          <a:latin typeface="Calibri" pitchFamily="34" charset="0"/>
        </a:defRPr>
      </a:lvl5pPr>
      <a:lvl6pPr marL="457181" algn="ctr" rtl="0" fontAlgn="base">
        <a:spcBef>
          <a:spcPct val="0"/>
        </a:spcBef>
        <a:spcAft>
          <a:spcPct val="0"/>
        </a:spcAft>
        <a:defRPr sz="4376">
          <a:solidFill>
            <a:schemeClr val="tx1"/>
          </a:solidFill>
          <a:latin typeface="Calibri" pitchFamily="34" charset="0"/>
        </a:defRPr>
      </a:lvl6pPr>
      <a:lvl7pPr marL="914364" algn="ctr" rtl="0" fontAlgn="base">
        <a:spcBef>
          <a:spcPct val="0"/>
        </a:spcBef>
        <a:spcAft>
          <a:spcPct val="0"/>
        </a:spcAft>
        <a:defRPr sz="4376">
          <a:solidFill>
            <a:schemeClr val="tx1"/>
          </a:solidFill>
          <a:latin typeface="Calibri" pitchFamily="34" charset="0"/>
        </a:defRPr>
      </a:lvl7pPr>
      <a:lvl8pPr marL="1371543" algn="ctr" rtl="0" fontAlgn="base">
        <a:spcBef>
          <a:spcPct val="0"/>
        </a:spcBef>
        <a:spcAft>
          <a:spcPct val="0"/>
        </a:spcAft>
        <a:defRPr sz="4376">
          <a:solidFill>
            <a:schemeClr val="tx1"/>
          </a:solidFill>
          <a:latin typeface="Calibri" pitchFamily="34" charset="0"/>
        </a:defRPr>
      </a:lvl8pPr>
      <a:lvl9pPr marL="1828727" algn="ctr" rtl="0" fontAlgn="base">
        <a:spcBef>
          <a:spcPct val="0"/>
        </a:spcBef>
        <a:spcAft>
          <a:spcPct val="0"/>
        </a:spcAft>
        <a:defRPr sz="4376">
          <a:solidFill>
            <a:schemeClr val="tx1"/>
          </a:solidFill>
          <a:latin typeface="Calibri" pitchFamily="34" charset="0"/>
        </a:defRPr>
      </a:lvl9pPr>
    </p:titleStyle>
    <p:bodyStyle>
      <a:lvl1pPr marL="341541" indent="-34154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6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9" indent="-2855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96" kern="1200">
          <a:solidFill>
            <a:schemeClr val="tx1"/>
          </a:solidFill>
          <a:latin typeface="+mn-lt"/>
          <a:ea typeface="+mn-ea"/>
          <a:cs typeface="+mn-cs"/>
        </a:defRPr>
      </a:lvl2pPr>
      <a:lvl3pPr marL="1142327" indent="-2276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31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4" indent="-2276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4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0" indent="-2276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45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89" algn="l" defTabSz="914364" rtl="0" eaLnBrk="1" latinLnBrk="0" hangingPunct="1">
        <a:spcBef>
          <a:spcPct val="20000"/>
        </a:spcBef>
        <a:buFont typeface="Arial" pitchFamily="34" charset="0"/>
        <a:buChar char="•"/>
        <a:defRPr sz="1945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89" algn="l" defTabSz="914364" rtl="0" eaLnBrk="1" latinLnBrk="0" hangingPunct="1">
        <a:spcBef>
          <a:spcPct val="20000"/>
        </a:spcBef>
        <a:buFont typeface="Arial" pitchFamily="34" charset="0"/>
        <a:buChar char="•"/>
        <a:defRPr sz="1945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2" indent="-228589" algn="l" defTabSz="914364" rtl="0" eaLnBrk="1" latinLnBrk="0" hangingPunct="1">
        <a:spcBef>
          <a:spcPct val="20000"/>
        </a:spcBef>
        <a:buFont typeface="Arial" pitchFamily="34" charset="0"/>
        <a:buChar char="•"/>
        <a:defRPr sz="1945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6" indent="-228589" algn="l" defTabSz="914364" rtl="0" eaLnBrk="1" latinLnBrk="0" hangingPunct="1">
        <a:spcBef>
          <a:spcPct val="20000"/>
        </a:spcBef>
        <a:buFont typeface="Arial" pitchFamily="34" charset="0"/>
        <a:buChar char="•"/>
        <a:defRPr sz="19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1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3" algn="l" defTabSz="914364" rtl="0" eaLnBrk="1" latinLnBrk="0" hangingPunct="1">
        <a:defRPr sz="1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62323E4-E3A9-34C6-02FF-724B443213CF}"/>
              </a:ext>
            </a:extLst>
          </p:cNvPr>
          <p:cNvSpPr/>
          <p:nvPr/>
        </p:nvSpPr>
        <p:spPr>
          <a:xfrm>
            <a:off x="1605064" y="0"/>
            <a:ext cx="5026324" cy="59515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777" y="190831"/>
            <a:ext cx="4846320" cy="4770783"/>
          </a:xfrm>
        </p:spPr>
        <p:txBody>
          <a:bodyPr rtlCol="0">
            <a:normAutofit/>
          </a:bodyPr>
          <a:lstStyle/>
          <a:p>
            <a:pPr rtl="0"/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Water, bodem én energie in klimaatlandschappen</a:t>
            </a:r>
            <a:br>
              <a:rPr lang="nl-NL" sz="4000" dirty="0"/>
            </a:br>
            <a:endParaRPr lang="nl-NL" sz="40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51777" y="4961614"/>
            <a:ext cx="4846320" cy="868336"/>
          </a:xfrm>
        </p:spPr>
        <p:txBody>
          <a:bodyPr rtlCol="0">
            <a:normAutofit/>
          </a:bodyPr>
          <a:lstStyle/>
          <a:p>
            <a:pPr rtl="0"/>
            <a:endParaRPr lang="nl-NL" dirty="0"/>
          </a:p>
          <a:p>
            <a:pPr rtl="0"/>
            <a:r>
              <a:rPr lang="nl-NL" dirty="0"/>
              <a:t>Sessie WBS: de stap naar realisatie</a:t>
            </a:r>
          </a:p>
          <a:p>
            <a:pPr rtl="0"/>
            <a:r>
              <a:rPr lang="nl-NL" dirty="0"/>
              <a:t>Govert Geldof, Leeuwarden, 12 mei 2025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55078D-EA3B-4BDD-9D2D-B7808937E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50" y="2059388"/>
            <a:ext cx="2130949" cy="38921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5150C58-10A2-4AFC-B6B8-8D44DA658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2059388"/>
            <a:ext cx="3286539" cy="38921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C38BAE4-2A75-4FEF-98ED-97420F5B7B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388"/>
            <a:ext cx="1526650" cy="38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8188420-D9A0-6C96-C3C9-A92C83A4A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84" y="42213"/>
            <a:ext cx="7861464" cy="675996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9DF1EC21-C667-BFEB-D3FC-11433EA29965}"/>
              </a:ext>
            </a:extLst>
          </p:cNvPr>
          <p:cNvSpPr/>
          <p:nvPr/>
        </p:nvSpPr>
        <p:spPr>
          <a:xfrm>
            <a:off x="6709557" y="6638306"/>
            <a:ext cx="2945081" cy="219694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B7574FE3-46BA-E1B2-3A7D-C6D2E084C1F2}"/>
              </a:ext>
            </a:extLst>
          </p:cNvPr>
          <p:cNvSpPr/>
          <p:nvPr/>
        </p:nvSpPr>
        <p:spPr>
          <a:xfrm>
            <a:off x="4822165" y="5667553"/>
            <a:ext cx="1397479" cy="914400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jl: omhoog 14">
            <a:extLst>
              <a:ext uri="{FF2B5EF4-FFF2-40B4-BE49-F238E27FC236}">
                <a16:creationId xmlns:a16="http://schemas.microsoft.com/office/drawing/2014/main" id="{028EB5A1-274A-8F36-5144-5153703D3D99}"/>
              </a:ext>
            </a:extLst>
          </p:cNvPr>
          <p:cNvSpPr/>
          <p:nvPr/>
        </p:nvSpPr>
        <p:spPr>
          <a:xfrm rot="14562099">
            <a:off x="4939376" y="2375977"/>
            <a:ext cx="162512" cy="4400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ijl: omhoog 15">
            <a:extLst>
              <a:ext uri="{FF2B5EF4-FFF2-40B4-BE49-F238E27FC236}">
                <a16:creationId xmlns:a16="http://schemas.microsoft.com/office/drawing/2014/main" id="{12C7ADC3-DEBE-C72E-65D0-E0DF306AEA99}"/>
              </a:ext>
            </a:extLst>
          </p:cNvPr>
          <p:cNvSpPr/>
          <p:nvPr/>
        </p:nvSpPr>
        <p:spPr>
          <a:xfrm rot="6954018">
            <a:off x="5017637" y="2823774"/>
            <a:ext cx="284672" cy="6642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9B8ED29F-A4A3-510D-87CE-41FEF486E8B0}"/>
              </a:ext>
            </a:extLst>
          </p:cNvPr>
          <p:cNvSpPr/>
          <p:nvPr/>
        </p:nvSpPr>
        <p:spPr>
          <a:xfrm>
            <a:off x="3082476" y="1931514"/>
            <a:ext cx="5390912" cy="3566190"/>
          </a:xfrm>
          <a:custGeom>
            <a:avLst/>
            <a:gdLst>
              <a:gd name="connsiteX0" fmla="*/ 3649064 w 5390912"/>
              <a:gd name="connsiteY0" fmla="*/ 1473167 h 3566190"/>
              <a:gd name="connsiteX1" fmla="*/ 4164630 w 5390912"/>
              <a:gd name="connsiteY1" fmla="*/ 1142426 h 3566190"/>
              <a:gd name="connsiteX2" fmla="*/ 4612103 w 5390912"/>
              <a:gd name="connsiteY2" fmla="*/ 908963 h 3566190"/>
              <a:gd name="connsiteX3" fmla="*/ 4913660 w 5390912"/>
              <a:gd name="connsiteY3" fmla="*/ 665771 h 3566190"/>
              <a:gd name="connsiteX4" fmla="*/ 5195762 w 5390912"/>
              <a:gd name="connsiteY4" fmla="*/ 500401 h 3566190"/>
              <a:gd name="connsiteX5" fmla="*/ 5361133 w 5390912"/>
              <a:gd name="connsiteY5" fmla="*/ 422580 h 3566190"/>
              <a:gd name="connsiteX6" fmla="*/ 5361133 w 5390912"/>
              <a:gd name="connsiteY6" fmla="*/ 4290 h 3566190"/>
              <a:gd name="connsiteX7" fmla="*/ 5059575 w 5390912"/>
              <a:gd name="connsiteY7" fmla="*/ 228026 h 3566190"/>
              <a:gd name="connsiteX8" fmla="*/ 4330001 w 5390912"/>
              <a:gd name="connsiteY8" fmla="*/ 587950 h 3566190"/>
              <a:gd name="connsiteX9" fmla="*/ 3736613 w 5390912"/>
              <a:gd name="connsiteY9" fmla="*/ 928418 h 3566190"/>
              <a:gd name="connsiteX10" fmla="*/ 3337779 w 5390912"/>
              <a:gd name="connsiteY10" fmla="*/ 1181337 h 3566190"/>
              <a:gd name="connsiteX11" fmla="*/ 3123771 w 5390912"/>
              <a:gd name="connsiteY11" fmla="*/ 1317524 h 3566190"/>
              <a:gd name="connsiteX12" fmla="*/ 2802758 w 5390912"/>
              <a:gd name="connsiteY12" fmla="*/ 1512077 h 3566190"/>
              <a:gd name="connsiteX13" fmla="*/ 2423379 w 5390912"/>
              <a:gd name="connsiteY13" fmla="*/ 1716358 h 3566190"/>
              <a:gd name="connsiteX14" fmla="*/ 2189915 w 5390912"/>
              <a:gd name="connsiteY14" fmla="*/ 1862273 h 3566190"/>
              <a:gd name="connsiteX15" fmla="*/ 2005090 w 5390912"/>
              <a:gd name="connsiteY15" fmla="*/ 1998460 h 3566190"/>
              <a:gd name="connsiteX16" fmla="*/ 1742443 w 5390912"/>
              <a:gd name="connsiteY16" fmla="*/ 2144375 h 3566190"/>
              <a:gd name="connsiteX17" fmla="*/ 1285243 w 5390912"/>
              <a:gd name="connsiteY17" fmla="*/ 2426477 h 3566190"/>
              <a:gd name="connsiteX18" fmla="*/ 818315 w 5390912"/>
              <a:gd name="connsiteY18" fmla="*/ 2679397 h 3566190"/>
              <a:gd name="connsiteX19" fmla="*/ 380571 w 5390912"/>
              <a:gd name="connsiteY19" fmla="*/ 2942043 h 3566190"/>
              <a:gd name="connsiteX20" fmla="*/ 30375 w 5390912"/>
              <a:gd name="connsiteY20" fmla="*/ 3165780 h 3566190"/>
              <a:gd name="connsiteX21" fmla="*/ 30375 w 5390912"/>
              <a:gd name="connsiteY21" fmla="*/ 3214418 h 3566190"/>
              <a:gd name="connsiteX22" fmla="*/ 137379 w 5390912"/>
              <a:gd name="connsiteY22" fmla="*/ 3370060 h 3566190"/>
              <a:gd name="connsiteX23" fmla="*/ 283294 w 5390912"/>
              <a:gd name="connsiteY23" fmla="*/ 3447882 h 3566190"/>
              <a:gd name="connsiteX24" fmla="*/ 438937 w 5390912"/>
              <a:gd name="connsiteY24" fmla="*/ 3525703 h 3566190"/>
              <a:gd name="connsiteX25" fmla="*/ 507030 w 5390912"/>
              <a:gd name="connsiteY25" fmla="*/ 3545158 h 3566190"/>
              <a:gd name="connsiteX26" fmla="*/ 1061507 w 5390912"/>
              <a:gd name="connsiteY26" fmla="*/ 3224146 h 3566190"/>
              <a:gd name="connsiteX27" fmla="*/ 1450613 w 5390912"/>
              <a:gd name="connsiteY27" fmla="*/ 2980954 h 3566190"/>
              <a:gd name="connsiteX28" fmla="*/ 2063456 w 5390912"/>
              <a:gd name="connsiteY28" fmla="*/ 2572392 h 3566190"/>
              <a:gd name="connsiteX29" fmla="*/ 2549839 w 5390912"/>
              <a:gd name="connsiteY29" fmla="*/ 2241652 h 3566190"/>
              <a:gd name="connsiteX30" fmla="*/ 2793030 w 5390912"/>
              <a:gd name="connsiteY30" fmla="*/ 2037371 h 3566190"/>
              <a:gd name="connsiteX31" fmla="*/ 3649064 w 5390912"/>
              <a:gd name="connsiteY31" fmla="*/ 1473167 h 356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390912" h="3566190">
                <a:moveTo>
                  <a:pt x="3649064" y="1473167"/>
                </a:moveTo>
                <a:cubicBezTo>
                  <a:pt x="3877664" y="1324010"/>
                  <a:pt x="4004124" y="1236460"/>
                  <a:pt x="4164630" y="1142426"/>
                </a:cubicBezTo>
                <a:cubicBezTo>
                  <a:pt x="4325136" y="1048392"/>
                  <a:pt x="4487265" y="988405"/>
                  <a:pt x="4612103" y="908963"/>
                </a:cubicBezTo>
                <a:cubicBezTo>
                  <a:pt x="4736941" y="829521"/>
                  <a:pt x="4816384" y="733865"/>
                  <a:pt x="4913660" y="665771"/>
                </a:cubicBezTo>
                <a:cubicBezTo>
                  <a:pt x="5010936" y="597677"/>
                  <a:pt x="5121183" y="540933"/>
                  <a:pt x="5195762" y="500401"/>
                </a:cubicBezTo>
                <a:cubicBezTo>
                  <a:pt x="5270341" y="459869"/>
                  <a:pt x="5333571" y="505265"/>
                  <a:pt x="5361133" y="422580"/>
                </a:cubicBezTo>
                <a:cubicBezTo>
                  <a:pt x="5388695" y="339895"/>
                  <a:pt x="5411393" y="36716"/>
                  <a:pt x="5361133" y="4290"/>
                </a:cubicBezTo>
                <a:cubicBezTo>
                  <a:pt x="5310873" y="-28136"/>
                  <a:pt x="5231430" y="130749"/>
                  <a:pt x="5059575" y="228026"/>
                </a:cubicBezTo>
                <a:cubicBezTo>
                  <a:pt x="4887720" y="325303"/>
                  <a:pt x="4550495" y="471218"/>
                  <a:pt x="4330001" y="587950"/>
                </a:cubicBezTo>
                <a:cubicBezTo>
                  <a:pt x="4109507" y="704682"/>
                  <a:pt x="3901983" y="829520"/>
                  <a:pt x="3736613" y="928418"/>
                </a:cubicBezTo>
                <a:cubicBezTo>
                  <a:pt x="3571243" y="1027316"/>
                  <a:pt x="3439919" y="1116486"/>
                  <a:pt x="3337779" y="1181337"/>
                </a:cubicBezTo>
                <a:cubicBezTo>
                  <a:pt x="3235639" y="1246188"/>
                  <a:pt x="3212941" y="1262401"/>
                  <a:pt x="3123771" y="1317524"/>
                </a:cubicBezTo>
                <a:cubicBezTo>
                  <a:pt x="3034601" y="1372647"/>
                  <a:pt x="2919490" y="1445605"/>
                  <a:pt x="2802758" y="1512077"/>
                </a:cubicBezTo>
                <a:cubicBezTo>
                  <a:pt x="2686026" y="1578549"/>
                  <a:pt x="2525519" y="1657992"/>
                  <a:pt x="2423379" y="1716358"/>
                </a:cubicBezTo>
                <a:cubicBezTo>
                  <a:pt x="2321239" y="1774724"/>
                  <a:pt x="2259630" y="1815256"/>
                  <a:pt x="2189915" y="1862273"/>
                </a:cubicBezTo>
                <a:cubicBezTo>
                  <a:pt x="2120200" y="1909290"/>
                  <a:pt x="2079669" y="1951443"/>
                  <a:pt x="2005090" y="1998460"/>
                </a:cubicBezTo>
                <a:cubicBezTo>
                  <a:pt x="1930511" y="2045477"/>
                  <a:pt x="1862417" y="2073039"/>
                  <a:pt x="1742443" y="2144375"/>
                </a:cubicBezTo>
                <a:cubicBezTo>
                  <a:pt x="1622469" y="2215711"/>
                  <a:pt x="1439264" y="2337307"/>
                  <a:pt x="1285243" y="2426477"/>
                </a:cubicBezTo>
                <a:cubicBezTo>
                  <a:pt x="1131222" y="2515647"/>
                  <a:pt x="969094" y="2593469"/>
                  <a:pt x="818315" y="2679397"/>
                </a:cubicBezTo>
                <a:cubicBezTo>
                  <a:pt x="667536" y="2765325"/>
                  <a:pt x="511894" y="2860979"/>
                  <a:pt x="380571" y="2942043"/>
                </a:cubicBezTo>
                <a:cubicBezTo>
                  <a:pt x="249248" y="3023107"/>
                  <a:pt x="88741" y="3120384"/>
                  <a:pt x="30375" y="3165780"/>
                </a:cubicBezTo>
                <a:cubicBezTo>
                  <a:pt x="-27991" y="3211176"/>
                  <a:pt x="12541" y="3180371"/>
                  <a:pt x="30375" y="3214418"/>
                </a:cubicBezTo>
                <a:cubicBezTo>
                  <a:pt x="48209" y="3248465"/>
                  <a:pt x="95226" y="3331149"/>
                  <a:pt x="137379" y="3370060"/>
                </a:cubicBezTo>
                <a:cubicBezTo>
                  <a:pt x="179532" y="3408971"/>
                  <a:pt x="233034" y="3421942"/>
                  <a:pt x="283294" y="3447882"/>
                </a:cubicBezTo>
                <a:cubicBezTo>
                  <a:pt x="333554" y="3473822"/>
                  <a:pt x="401648" y="3509490"/>
                  <a:pt x="438937" y="3525703"/>
                </a:cubicBezTo>
                <a:cubicBezTo>
                  <a:pt x="476226" y="3541916"/>
                  <a:pt x="403268" y="3595417"/>
                  <a:pt x="507030" y="3545158"/>
                </a:cubicBezTo>
                <a:cubicBezTo>
                  <a:pt x="610792" y="3494899"/>
                  <a:pt x="904243" y="3318180"/>
                  <a:pt x="1061507" y="3224146"/>
                </a:cubicBezTo>
                <a:cubicBezTo>
                  <a:pt x="1218771" y="3130112"/>
                  <a:pt x="1283621" y="3089580"/>
                  <a:pt x="1450613" y="2980954"/>
                </a:cubicBezTo>
                <a:cubicBezTo>
                  <a:pt x="1617605" y="2872328"/>
                  <a:pt x="2063456" y="2572392"/>
                  <a:pt x="2063456" y="2572392"/>
                </a:cubicBezTo>
                <a:cubicBezTo>
                  <a:pt x="2246660" y="2449175"/>
                  <a:pt x="2428243" y="2330822"/>
                  <a:pt x="2549839" y="2241652"/>
                </a:cubicBezTo>
                <a:cubicBezTo>
                  <a:pt x="2671435" y="2152482"/>
                  <a:pt x="2613068" y="2170316"/>
                  <a:pt x="2793030" y="2037371"/>
                </a:cubicBezTo>
                <a:cubicBezTo>
                  <a:pt x="2972992" y="1904426"/>
                  <a:pt x="3420464" y="1622324"/>
                  <a:pt x="3649064" y="1473167"/>
                </a:cubicBez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ijl: omhoog 18">
            <a:extLst>
              <a:ext uri="{FF2B5EF4-FFF2-40B4-BE49-F238E27FC236}">
                <a16:creationId xmlns:a16="http://schemas.microsoft.com/office/drawing/2014/main" id="{7481E753-BF0B-F776-0216-92032CE2AD4F}"/>
              </a:ext>
            </a:extLst>
          </p:cNvPr>
          <p:cNvSpPr/>
          <p:nvPr/>
        </p:nvSpPr>
        <p:spPr>
          <a:xfrm rot="10800000">
            <a:off x="5150114" y="1963161"/>
            <a:ext cx="197328" cy="4400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0E369A32-BE78-AB3F-DD00-63CB3C7547E4}"/>
              </a:ext>
            </a:extLst>
          </p:cNvPr>
          <p:cNvSpPr/>
          <p:nvPr/>
        </p:nvSpPr>
        <p:spPr>
          <a:xfrm>
            <a:off x="3033711" y="5129213"/>
            <a:ext cx="552450" cy="857250"/>
          </a:xfrm>
          <a:custGeom>
            <a:avLst/>
            <a:gdLst>
              <a:gd name="connsiteX0" fmla="*/ 0 w 552450"/>
              <a:gd name="connsiteY0" fmla="*/ 0 h 857250"/>
              <a:gd name="connsiteX1" fmla="*/ 552450 w 552450"/>
              <a:gd name="connsiteY1" fmla="*/ 333375 h 857250"/>
              <a:gd name="connsiteX2" fmla="*/ 547688 w 552450"/>
              <a:gd name="connsiteY2" fmla="*/ 557212 h 857250"/>
              <a:gd name="connsiteX3" fmla="*/ 457200 w 552450"/>
              <a:gd name="connsiteY3" fmla="*/ 514350 h 857250"/>
              <a:gd name="connsiteX4" fmla="*/ 357188 w 552450"/>
              <a:gd name="connsiteY4" fmla="*/ 857250 h 857250"/>
              <a:gd name="connsiteX5" fmla="*/ 228600 w 552450"/>
              <a:gd name="connsiteY5" fmla="*/ 785812 h 857250"/>
              <a:gd name="connsiteX6" fmla="*/ 338138 w 552450"/>
              <a:gd name="connsiteY6" fmla="*/ 704850 h 857250"/>
              <a:gd name="connsiteX7" fmla="*/ 300038 w 552450"/>
              <a:gd name="connsiteY7" fmla="*/ 681037 h 857250"/>
              <a:gd name="connsiteX8" fmla="*/ 176213 w 552450"/>
              <a:gd name="connsiteY8" fmla="*/ 742950 h 857250"/>
              <a:gd name="connsiteX9" fmla="*/ 85725 w 552450"/>
              <a:gd name="connsiteY9" fmla="*/ 285750 h 857250"/>
              <a:gd name="connsiteX10" fmla="*/ 9525 w 552450"/>
              <a:gd name="connsiteY10" fmla="*/ 233362 h 857250"/>
              <a:gd name="connsiteX11" fmla="*/ 0 w 552450"/>
              <a:gd name="connsiteY11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2450" h="857250">
                <a:moveTo>
                  <a:pt x="0" y="0"/>
                </a:moveTo>
                <a:lnTo>
                  <a:pt x="552450" y="333375"/>
                </a:lnTo>
                <a:lnTo>
                  <a:pt x="547688" y="557212"/>
                </a:lnTo>
                <a:lnTo>
                  <a:pt x="457200" y="514350"/>
                </a:lnTo>
                <a:lnTo>
                  <a:pt x="357188" y="857250"/>
                </a:lnTo>
                <a:lnTo>
                  <a:pt x="228600" y="785812"/>
                </a:lnTo>
                <a:lnTo>
                  <a:pt x="338138" y="704850"/>
                </a:lnTo>
                <a:lnTo>
                  <a:pt x="300038" y="681037"/>
                </a:lnTo>
                <a:lnTo>
                  <a:pt x="176213" y="742950"/>
                </a:lnTo>
                <a:lnTo>
                  <a:pt x="85725" y="285750"/>
                </a:lnTo>
                <a:lnTo>
                  <a:pt x="9525" y="233362"/>
                </a:lnTo>
                <a:lnTo>
                  <a:pt x="0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ijl: omhoog 21">
            <a:extLst>
              <a:ext uri="{FF2B5EF4-FFF2-40B4-BE49-F238E27FC236}">
                <a16:creationId xmlns:a16="http://schemas.microsoft.com/office/drawing/2014/main" id="{27C9F159-B8C9-D8C9-0136-9576312D99F5}"/>
              </a:ext>
            </a:extLst>
          </p:cNvPr>
          <p:cNvSpPr/>
          <p:nvPr/>
        </p:nvSpPr>
        <p:spPr>
          <a:xfrm rot="10800000">
            <a:off x="3201335" y="6103915"/>
            <a:ext cx="197328" cy="4400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ijl: omhoog 22">
            <a:extLst>
              <a:ext uri="{FF2B5EF4-FFF2-40B4-BE49-F238E27FC236}">
                <a16:creationId xmlns:a16="http://schemas.microsoft.com/office/drawing/2014/main" id="{BE6A0625-1A33-1126-D647-379724CD0DE2}"/>
              </a:ext>
            </a:extLst>
          </p:cNvPr>
          <p:cNvSpPr/>
          <p:nvPr/>
        </p:nvSpPr>
        <p:spPr>
          <a:xfrm rot="14480851">
            <a:off x="2743426" y="5639614"/>
            <a:ext cx="197328" cy="4400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ijl: omhoog 23">
            <a:extLst>
              <a:ext uri="{FF2B5EF4-FFF2-40B4-BE49-F238E27FC236}">
                <a16:creationId xmlns:a16="http://schemas.microsoft.com/office/drawing/2014/main" id="{20B7E48D-D0BB-B477-0508-BE6926AAD840}"/>
              </a:ext>
            </a:extLst>
          </p:cNvPr>
          <p:cNvSpPr/>
          <p:nvPr/>
        </p:nvSpPr>
        <p:spPr>
          <a:xfrm rot="8674933">
            <a:off x="3573120" y="5831694"/>
            <a:ext cx="197328" cy="4400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9D017B11-410E-9788-82A0-84901107904A}"/>
              </a:ext>
            </a:extLst>
          </p:cNvPr>
          <p:cNvSpPr/>
          <p:nvPr/>
        </p:nvSpPr>
        <p:spPr>
          <a:xfrm>
            <a:off x="5159973" y="165380"/>
            <a:ext cx="1671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Wadi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4ACD440-7C96-B729-0CBA-ACF9829D176B}"/>
              </a:ext>
            </a:extLst>
          </p:cNvPr>
          <p:cNvSpPr txBox="1"/>
          <p:nvPr/>
        </p:nvSpPr>
        <p:spPr>
          <a:xfrm>
            <a:off x="4620981" y="6080712"/>
            <a:ext cx="324069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Water Afvoer Drainage Infiltratie</a:t>
            </a:r>
          </a:p>
        </p:txBody>
      </p:sp>
    </p:spTree>
    <p:extLst>
      <p:ext uri="{BB962C8B-B14F-4D97-AF65-F5344CB8AC3E}">
        <p14:creationId xmlns:p14="http://schemas.microsoft.com/office/powerpoint/2010/main" val="139305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Luchtfotografie, Vogelperspectief, Stedenbouwkunde&#10;&#10;Door AI gegenereerde inhoud is mogelijk onjuist.">
            <a:extLst>
              <a:ext uri="{FF2B5EF4-FFF2-40B4-BE49-F238E27FC236}">
                <a16:creationId xmlns:a16="http://schemas.microsoft.com/office/drawing/2014/main" id="{8C153715-702D-3FDA-2196-986C2F7BE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28" y="950271"/>
            <a:ext cx="6588255" cy="51788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EEF2F67-6BD8-1314-DE08-6CC1E354ABCA}"/>
              </a:ext>
            </a:extLst>
          </p:cNvPr>
          <p:cNvSpPr txBox="1"/>
          <p:nvPr/>
        </p:nvSpPr>
        <p:spPr>
          <a:xfrm>
            <a:off x="711631" y="950271"/>
            <a:ext cx="335280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eerste woonwijk met nieuw</a:t>
            </a:r>
            <a:r>
              <a:rPr kumimoji="0" lang="nl-NL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watersysteem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(1995 - 2000)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A17E531-5B92-90F8-65F9-4439ADF0FD39}"/>
              </a:ext>
            </a:extLst>
          </p:cNvPr>
          <p:cNvSpPr txBox="1"/>
          <p:nvPr/>
        </p:nvSpPr>
        <p:spPr>
          <a:xfrm>
            <a:off x="711631" y="1881809"/>
            <a:ext cx="38007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Beleving inwoners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Samenwerking ambtenaren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Beheer en onderhoud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Sluipverkeer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Parkeren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Verkeersafwikkeling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Verkeersveiligheid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Sociale veiligheid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Ouderenbeleid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Bodemsanering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Gladheid in winter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Informele leiders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 rol van notoire zeikers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Regenwater en trottoirs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Et cetera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DBD25D8A-585B-3468-6E78-0A50DBF74555}"/>
              </a:ext>
            </a:extLst>
          </p:cNvPr>
          <p:cNvSpPr/>
          <p:nvPr/>
        </p:nvSpPr>
        <p:spPr>
          <a:xfrm rot="19804032">
            <a:off x="857719" y="2841127"/>
            <a:ext cx="4049350" cy="13107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600" b="1" dirty="0">
                <a:solidFill>
                  <a:srgbClr val="FF0000"/>
                </a:solidFill>
              </a:rPr>
              <a:t>CONTEXT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DE60296-7A66-57CB-C133-56741735C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57">
            <a:off x="611826" y="756339"/>
            <a:ext cx="4399751" cy="43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F4772-A53B-014E-5E4D-C6C66261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25B6C923-FD72-6F26-734C-3B196CB7BDED}"/>
              </a:ext>
            </a:extLst>
          </p:cNvPr>
          <p:cNvSpPr txBox="1"/>
          <p:nvPr/>
        </p:nvSpPr>
        <p:spPr>
          <a:xfrm>
            <a:off x="639713" y="1700284"/>
            <a:ext cx="3352801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Eerste klimaatadaptatieplan (2005)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1C94849-5560-2CF1-308F-2C4CCE8C871D}"/>
              </a:ext>
            </a:extLst>
          </p:cNvPr>
          <p:cNvSpPr txBox="1"/>
          <p:nvPr/>
        </p:nvSpPr>
        <p:spPr>
          <a:xfrm>
            <a:off x="639713" y="2734562"/>
            <a:ext cx="3141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400" dirty="0">
                <a:solidFill>
                  <a:prstClr val="black"/>
                </a:solidFill>
                <a:latin typeface="Calibri" panose="020F0502020204030204"/>
              </a:rPr>
              <a:t>Hoe kunnen we de sociaaleconomische transitie verbinden met de vergroting van de klimaatrobuustheid?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 descr="Afbeelding met kunst, tekening, kaart, Graphics">
            <a:extLst>
              <a:ext uri="{FF2B5EF4-FFF2-40B4-BE49-F238E27FC236}">
                <a16:creationId xmlns:a16="http://schemas.microsoft.com/office/drawing/2014/main" id="{B06284F7-A8BB-3F30-F3D1-AE3F7D324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44" y="542149"/>
            <a:ext cx="8089089" cy="6028174"/>
          </a:xfrm>
          <a:prstGeom prst="rect">
            <a:avLst/>
          </a:prstGeom>
        </p:spPr>
      </p:pic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764FA7E1-2DF5-5A08-9BF6-63D7DFE0D4F2}"/>
              </a:ext>
            </a:extLst>
          </p:cNvPr>
          <p:cNvSpPr/>
          <p:nvPr/>
        </p:nvSpPr>
        <p:spPr>
          <a:xfrm rot="19804032">
            <a:off x="539222" y="3077430"/>
            <a:ext cx="4049350" cy="13107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600" b="1" dirty="0">
                <a:solidFill>
                  <a:srgbClr val="FF0000"/>
                </a:solidFill>
              </a:rPr>
              <a:t>CONTEXT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F8D56A8-6923-C2F6-6988-AD7ED0E33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57">
            <a:off x="293329" y="992642"/>
            <a:ext cx="4399751" cy="43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0412C-B543-337C-85C2-F68B552C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EE362ACE-6CD3-E896-F146-5FE7BA171166}"/>
              </a:ext>
            </a:extLst>
          </p:cNvPr>
          <p:cNvSpPr txBox="1"/>
          <p:nvPr/>
        </p:nvSpPr>
        <p:spPr>
          <a:xfrm>
            <a:off x="448984" y="1332706"/>
            <a:ext cx="307242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Dorpsmolen Tzum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(2016 - 2022)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670081F-1848-FF8E-E6E8-FCECCE60405B}"/>
              </a:ext>
            </a:extLst>
          </p:cNvPr>
          <p:cNvSpPr txBox="1"/>
          <p:nvPr/>
        </p:nvSpPr>
        <p:spPr>
          <a:xfrm>
            <a:off x="448984" y="2163910"/>
            <a:ext cx="3442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Beleid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Ganzen en vleermuizen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Corona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Ledenwerving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Raad van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Veranderende SCE-regeling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Chinese onderdelen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Kennisdeling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Et cetera</a:t>
            </a:r>
          </a:p>
        </p:txBody>
      </p:sp>
      <p:pic>
        <p:nvPicPr>
          <p:cNvPr id="6" name="Afbeelding 5" descr="Afbeelding met gras, apparaat, buitenshuis, generator&#10;&#10;Door AI gegenereerde inhoud is mogelijk onjuist.">
            <a:extLst>
              <a:ext uri="{FF2B5EF4-FFF2-40B4-BE49-F238E27FC236}">
                <a16:creationId xmlns:a16="http://schemas.microsoft.com/office/drawing/2014/main" id="{32BE8524-C5AD-D227-DA9D-D5DBFB292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010" y="364437"/>
            <a:ext cx="7891250" cy="6129126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4026F311-C339-FEFD-B262-E0878B1C4B5A}"/>
              </a:ext>
            </a:extLst>
          </p:cNvPr>
          <p:cNvSpPr/>
          <p:nvPr/>
        </p:nvSpPr>
        <p:spPr>
          <a:xfrm rot="19804032">
            <a:off x="247391" y="3072769"/>
            <a:ext cx="4049350" cy="13107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600" b="1" dirty="0">
                <a:solidFill>
                  <a:srgbClr val="FF0000"/>
                </a:solidFill>
              </a:rPr>
              <a:t>CONTEXT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F317D29-3E72-EF9D-D058-00EB24BB5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57">
            <a:off x="176597" y="1002371"/>
            <a:ext cx="4399751" cy="43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aart, tekst, atlas">
            <a:extLst>
              <a:ext uri="{FF2B5EF4-FFF2-40B4-BE49-F238E27FC236}">
                <a16:creationId xmlns:a16="http://schemas.microsoft.com/office/drawing/2014/main" id="{0E06D05D-0B1E-6B64-5428-7CB58684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" b="2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FF83825-7B9A-64D3-F10D-E9EBF3E52140}"/>
              </a:ext>
            </a:extLst>
          </p:cNvPr>
          <p:cNvSpPr txBox="1"/>
          <p:nvPr/>
        </p:nvSpPr>
        <p:spPr>
          <a:xfrm>
            <a:off x="3698696" y="4510355"/>
            <a:ext cx="1100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Franeker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525F030-CB1A-D7A4-D13B-DA3B700C2AE5}"/>
              </a:ext>
            </a:extLst>
          </p:cNvPr>
          <p:cNvSpPr txBox="1"/>
          <p:nvPr/>
        </p:nvSpPr>
        <p:spPr>
          <a:xfrm>
            <a:off x="1467491" y="2556554"/>
            <a:ext cx="1290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Sexbierum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9D27347-F216-D654-32BC-B2B698F11EBE}"/>
              </a:ext>
            </a:extLst>
          </p:cNvPr>
          <p:cNvSpPr txBox="1"/>
          <p:nvPr/>
        </p:nvSpPr>
        <p:spPr>
          <a:xfrm>
            <a:off x="4317214" y="6347717"/>
            <a:ext cx="731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Tzum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C04F79E-B818-7CEE-0424-1193BB08F2BD}"/>
              </a:ext>
            </a:extLst>
          </p:cNvPr>
          <p:cNvSpPr txBox="1"/>
          <p:nvPr/>
        </p:nvSpPr>
        <p:spPr>
          <a:xfrm>
            <a:off x="4799575" y="1477766"/>
            <a:ext cx="1489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Tzummarum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3EF26A5-BDE0-FACF-6EB5-ABC248073479}"/>
              </a:ext>
            </a:extLst>
          </p:cNvPr>
          <p:cNvSpPr txBox="1"/>
          <p:nvPr/>
        </p:nvSpPr>
        <p:spPr>
          <a:xfrm>
            <a:off x="7066907" y="4371363"/>
            <a:ext cx="1041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Dronrijp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3B8AF64-E9EC-73A6-1028-5A156B12E29F}"/>
              </a:ext>
            </a:extLst>
          </p:cNvPr>
          <p:cNvSpPr txBox="1"/>
          <p:nvPr/>
        </p:nvSpPr>
        <p:spPr>
          <a:xfrm>
            <a:off x="275049" y="5511936"/>
            <a:ext cx="1192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Harlingen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957E328-1F96-725B-E6D2-12602AF3385A}"/>
              </a:ext>
            </a:extLst>
          </p:cNvPr>
          <p:cNvSpPr txBox="1"/>
          <p:nvPr/>
        </p:nvSpPr>
        <p:spPr>
          <a:xfrm>
            <a:off x="2624273" y="1415539"/>
            <a:ext cx="1640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Oosterbierum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405FA25-1DFB-D41B-0D17-A4F399016D7A}"/>
              </a:ext>
            </a:extLst>
          </p:cNvPr>
          <p:cNvSpPr txBox="1"/>
          <p:nvPr/>
        </p:nvSpPr>
        <p:spPr>
          <a:xfrm>
            <a:off x="275049" y="3834190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Wijnaldum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084DE50-4423-2BD2-BDC4-E3FC0BF02A37}"/>
              </a:ext>
            </a:extLst>
          </p:cNvPr>
          <p:cNvSpPr txBox="1"/>
          <p:nvPr/>
        </p:nvSpPr>
        <p:spPr>
          <a:xfrm>
            <a:off x="1209550" y="4856253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highlight>
                  <a:srgbClr val="FFFFFF"/>
                </a:highlight>
              </a:rPr>
              <a:t>Herbaijum</a:t>
            </a:r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32FCD025-F21F-B0FB-848C-5BC94BFFCB77}"/>
              </a:ext>
            </a:extLst>
          </p:cNvPr>
          <p:cNvSpPr/>
          <p:nvPr/>
        </p:nvSpPr>
        <p:spPr>
          <a:xfrm rot="21242886">
            <a:off x="2071557" y="2018332"/>
            <a:ext cx="3880932" cy="2910644"/>
          </a:xfrm>
          <a:custGeom>
            <a:avLst/>
            <a:gdLst>
              <a:gd name="connsiteX0" fmla="*/ 73692 w 5120557"/>
              <a:gd name="connsiteY0" fmla="*/ 2088891 h 2592397"/>
              <a:gd name="connsiteX1" fmla="*/ 967544 w 5120557"/>
              <a:gd name="connsiteY1" fmla="*/ 1153942 h 2592397"/>
              <a:gd name="connsiteX2" fmla="*/ 1563445 w 5120557"/>
              <a:gd name="connsiteY2" fmla="*/ 136801 h 2592397"/>
              <a:gd name="connsiteX3" fmla="*/ 3525809 w 5120557"/>
              <a:gd name="connsiteY3" fmla="*/ 75156 h 2592397"/>
              <a:gd name="connsiteX4" fmla="*/ 5046385 w 5120557"/>
              <a:gd name="connsiteY4" fmla="*/ 742976 h 2592397"/>
              <a:gd name="connsiteX5" fmla="*/ 4768982 w 5120557"/>
              <a:gd name="connsiteY5" fmla="*/ 2181358 h 2592397"/>
              <a:gd name="connsiteX6" fmla="*/ 3762115 w 5120557"/>
              <a:gd name="connsiteY6" fmla="*/ 2427938 h 2592397"/>
              <a:gd name="connsiteX7" fmla="*/ 3207310 w 5120557"/>
              <a:gd name="connsiteY7" fmla="*/ 1975875 h 2592397"/>
              <a:gd name="connsiteX8" fmla="*/ 2436749 w 5120557"/>
              <a:gd name="connsiteY8" fmla="*/ 1647102 h 2592397"/>
              <a:gd name="connsiteX9" fmla="*/ 1060011 w 5120557"/>
              <a:gd name="connsiteY9" fmla="*/ 2078617 h 2592397"/>
              <a:gd name="connsiteX10" fmla="*/ 166160 w 5120557"/>
              <a:gd name="connsiteY10" fmla="*/ 2592325 h 2592397"/>
              <a:gd name="connsiteX11" fmla="*/ 73692 w 5120557"/>
              <a:gd name="connsiteY11" fmla="*/ 2088891 h 259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20557" h="2592397">
                <a:moveTo>
                  <a:pt x="73692" y="2088891"/>
                </a:moveTo>
                <a:cubicBezTo>
                  <a:pt x="207256" y="1849161"/>
                  <a:pt x="719252" y="1479290"/>
                  <a:pt x="967544" y="1153942"/>
                </a:cubicBezTo>
                <a:cubicBezTo>
                  <a:pt x="1215836" y="828594"/>
                  <a:pt x="1137068" y="316599"/>
                  <a:pt x="1563445" y="136801"/>
                </a:cubicBezTo>
                <a:cubicBezTo>
                  <a:pt x="1989822" y="-42997"/>
                  <a:pt x="2945319" y="-25873"/>
                  <a:pt x="3525809" y="75156"/>
                </a:cubicBezTo>
                <a:cubicBezTo>
                  <a:pt x="4106299" y="176185"/>
                  <a:pt x="4839190" y="391942"/>
                  <a:pt x="5046385" y="742976"/>
                </a:cubicBezTo>
                <a:cubicBezTo>
                  <a:pt x="5253580" y="1094010"/>
                  <a:pt x="4983027" y="1900531"/>
                  <a:pt x="4768982" y="2181358"/>
                </a:cubicBezTo>
                <a:cubicBezTo>
                  <a:pt x="4554937" y="2462185"/>
                  <a:pt x="4022394" y="2462185"/>
                  <a:pt x="3762115" y="2427938"/>
                </a:cubicBezTo>
                <a:cubicBezTo>
                  <a:pt x="3501836" y="2393691"/>
                  <a:pt x="3428204" y="2106014"/>
                  <a:pt x="3207310" y="1975875"/>
                </a:cubicBezTo>
                <a:cubicBezTo>
                  <a:pt x="2986416" y="1845736"/>
                  <a:pt x="2794632" y="1629978"/>
                  <a:pt x="2436749" y="1647102"/>
                </a:cubicBezTo>
                <a:cubicBezTo>
                  <a:pt x="2078866" y="1664226"/>
                  <a:pt x="1438442" y="1921080"/>
                  <a:pt x="1060011" y="2078617"/>
                </a:cubicBezTo>
                <a:cubicBezTo>
                  <a:pt x="681580" y="2236154"/>
                  <a:pt x="333971" y="2587188"/>
                  <a:pt x="166160" y="2592325"/>
                </a:cubicBezTo>
                <a:cubicBezTo>
                  <a:pt x="-1651" y="2597462"/>
                  <a:pt x="-59872" y="2328621"/>
                  <a:pt x="73692" y="2088891"/>
                </a:cubicBezTo>
                <a:close/>
              </a:path>
            </a:pathLst>
          </a:custGeom>
          <a:solidFill>
            <a:srgbClr val="FFC000">
              <a:alpha val="34902"/>
            </a:srgb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E3B9BE4-B0CC-5810-ED58-9F6F17A6C3F8}"/>
              </a:ext>
            </a:extLst>
          </p:cNvPr>
          <p:cNvSpPr txBox="1"/>
          <p:nvPr/>
        </p:nvSpPr>
        <p:spPr>
          <a:xfrm>
            <a:off x="2640813" y="2978007"/>
            <a:ext cx="3352801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eerste Local4Local energiehub in een klimaatlandschap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(2025 - 2040)</a:t>
            </a:r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1E18F068-73C4-0ACE-9419-51AF0B2B12CF}"/>
              </a:ext>
            </a:extLst>
          </p:cNvPr>
          <p:cNvSpPr/>
          <p:nvPr/>
        </p:nvSpPr>
        <p:spPr>
          <a:xfrm rot="19804032">
            <a:off x="2577785" y="3335944"/>
            <a:ext cx="4049350" cy="13107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600" b="1" dirty="0">
                <a:solidFill>
                  <a:srgbClr val="FF0000"/>
                </a:solidFill>
              </a:rPr>
              <a:t>CONTEXT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DEC0F0CC-F067-076F-754C-FC42FFD11E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57">
            <a:off x="2331892" y="1251156"/>
            <a:ext cx="4399751" cy="43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0990F198-BFFD-4C19-E994-9646D356822B}"/>
              </a:ext>
            </a:extLst>
          </p:cNvPr>
          <p:cNvSpPr/>
          <p:nvPr/>
        </p:nvSpPr>
        <p:spPr>
          <a:xfrm>
            <a:off x="602673" y="1106632"/>
            <a:ext cx="4987636" cy="4644736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3E2D5DA4-9D6D-4557-EF5D-7A45474E7F1F}"/>
              </a:ext>
            </a:extLst>
          </p:cNvPr>
          <p:cNvSpPr/>
          <p:nvPr/>
        </p:nvSpPr>
        <p:spPr>
          <a:xfrm>
            <a:off x="6601691" y="1106632"/>
            <a:ext cx="4987636" cy="4644736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4F87DC3F-50E6-9D74-8168-ED3D2C6981B4}"/>
              </a:ext>
            </a:extLst>
          </p:cNvPr>
          <p:cNvSpPr/>
          <p:nvPr/>
        </p:nvSpPr>
        <p:spPr>
          <a:xfrm>
            <a:off x="2322367" y="2735406"/>
            <a:ext cx="1553441" cy="13871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Water en bodem sturend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72CBC5C-5F95-4B84-2D9F-BD94604BD5CF}"/>
              </a:ext>
            </a:extLst>
          </p:cNvPr>
          <p:cNvSpPr/>
          <p:nvPr/>
        </p:nvSpPr>
        <p:spPr>
          <a:xfrm>
            <a:off x="8318788" y="2735405"/>
            <a:ext cx="1553441" cy="13871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Energie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FD2AF90-5E6B-AA61-C86B-0E3E76AC34C1}"/>
              </a:ext>
            </a:extLst>
          </p:cNvPr>
          <p:cNvSpPr txBox="1"/>
          <p:nvPr/>
        </p:nvSpPr>
        <p:spPr>
          <a:xfrm>
            <a:off x="2639956" y="2057400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Context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906D107-CD85-A576-46F2-62246290192E}"/>
              </a:ext>
            </a:extLst>
          </p:cNvPr>
          <p:cNvSpPr txBox="1"/>
          <p:nvPr/>
        </p:nvSpPr>
        <p:spPr>
          <a:xfrm>
            <a:off x="8638973" y="2057400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19961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E51A69-9B84-45AB-03E7-B399279EA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2386E03-8271-9C19-2B52-5F48134B5350}"/>
              </a:ext>
            </a:extLst>
          </p:cNvPr>
          <p:cNvSpPr/>
          <p:nvPr/>
        </p:nvSpPr>
        <p:spPr>
          <a:xfrm>
            <a:off x="2845265" y="1106632"/>
            <a:ext cx="4987636" cy="4644736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4D5B7522-D9F9-4766-A421-A9B04D0A1C79}"/>
              </a:ext>
            </a:extLst>
          </p:cNvPr>
          <p:cNvSpPr/>
          <p:nvPr/>
        </p:nvSpPr>
        <p:spPr>
          <a:xfrm>
            <a:off x="4286364" y="1106632"/>
            <a:ext cx="4987636" cy="4644736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729E7682-EF46-32F1-C713-D8309ABCC992}"/>
              </a:ext>
            </a:extLst>
          </p:cNvPr>
          <p:cNvSpPr/>
          <p:nvPr/>
        </p:nvSpPr>
        <p:spPr>
          <a:xfrm>
            <a:off x="4564959" y="2735406"/>
            <a:ext cx="1553441" cy="13871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en bodem sturend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63423837-F971-243E-0710-3E698B8A4452}"/>
              </a:ext>
            </a:extLst>
          </p:cNvPr>
          <p:cNvSpPr/>
          <p:nvPr/>
        </p:nvSpPr>
        <p:spPr>
          <a:xfrm>
            <a:off x="6003461" y="2735405"/>
            <a:ext cx="1553441" cy="13871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B77E46D-D351-8A6E-6F9E-E4E77B2B0230}"/>
              </a:ext>
            </a:extLst>
          </p:cNvPr>
          <p:cNvSpPr txBox="1"/>
          <p:nvPr/>
        </p:nvSpPr>
        <p:spPr>
          <a:xfrm>
            <a:off x="4801268" y="2057400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43E89B3-154A-2BFB-1AA4-5F2A2F7E56A0}"/>
              </a:ext>
            </a:extLst>
          </p:cNvPr>
          <p:cNvSpPr txBox="1"/>
          <p:nvPr/>
        </p:nvSpPr>
        <p:spPr>
          <a:xfrm>
            <a:off x="6404926" y="2057400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29E6593-F8B5-E51A-DD97-691613969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134" y="3588368"/>
            <a:ext cx="2531002" cy="205643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CE76E10-3461-B920-253D-444C516F7686}"/>
              </a:ext>
            </a:extLst>
          </p:cNvPr>
          <p:cNvSpPr txBox="1"/>
          <p:nvPr/>
        </p:nvSpPr>
        <p:spPr>
          <a:xfrm>
            <a:off x="5389164" y="5644807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Homo Sapiens</a:t>
            </a:r>
          </a:p>
        </p:txBody>
      </p:sp>
      <p:sp>
        <p:nvSpPr>
          <p:cNvPr id="10" name="Bijschrift: pijl-omlaag 9">
            <a:extLst>
              <a:ext uri="{FF2B5EF4-FFF2-40B4-BE49-F238E27FC236}">
                <a16:creationId xmlns:a16="http://schemas.microsoft.com/office/drawing/2014/main" id="{A9DE49AF-2479-BBB9-4C7E-88D8B4FAEEE5}"/>
              </a:ext>
            </a:extLst>
          </p:cNvPr>
          <p:cNvSpPr/>
          <p:nvPr/>
        </p:nvSpPr>
        <p:spPr>
          <a:xfrm>
            <a:off x="5289774" y="2426732"/>
            <a:ext cx="1527982" cy="843239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Geothermie</a:t>
            </a:r>
          </a:p>
          <a:p>
            <a:pPr algn="ctr"/>
            <a:r>
              <a:rPr lang="nl-NL" dirty="0"/>
              <a:t>Aquathermie</a:t>
            </a:r>
          </a:p>
        </p:txBody>
      </p:sp>
    </p:spTree>
    <p:extLst>
      <p:ext uri="{BB962C8B-B14F-4D97-AF65-F5344CB8AC3E}">
        <p14:creationId xmlns:p14="http://schemas.microsoft.com/office/powerpoint/2010/main" val="1352888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78416-9D16-F413-57FC-79394A7E4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7D658105-0193-E6C0-272D-6E84F2F39449}"/>
              </a:ext>
            </a:extLst>
          </p:cNvPr>
          <p:cNvSpPr/>
          <p:nvPr/>
        </p:nvSpPr>
        <p:spPr>
          <a:xfrm>
            <a:off x="0" y="4241260"/>
            <a:ext cx="12192000" cy="2610256"/>
          </a:xfrm>
          <a:prstGeom prst="rect">
            <a:avLst/>
          </a:prstGeom>
          <a:solidFill>
            <a:srgbClr val="86B5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220B496-1824-4CE5-6474-476CC4F74350}"/>
              </a:ext>
            </a:extLst>
          </p:cNvPr>
          <p:cNvSpPr/>
          <p:nvPr/>
        </p:nvSpPr>
        <p:spPr>
          <a:xfrm>
            <a:off x="0" y="0"/>
            <a:ext cx="12192000" cy="4241260"/>
          </a:xfrm>
          <a:prstGeom prst="rect">
            <a:avLst/>
          </a:prstGeom>
          <a:solidFill>
            <a:srgbClr val="A3D1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C4B8F98-C983-A9BA-6EFC-C3CA69D76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02" y="0"/>
            <a:ext cx="7125195" cy="6858000"/>
          </a:xfrm>
          <a:prstGeom prst="rect">
            <a:avLst/>
          </a:prstGeom>
        </p:spPr>
      </p:pic>
      <p:sp>
        <p:nvSpPr>
          <p:cNvPr id="12" name="Pijl: rechts 11">
            <a:extLst>
              <a:ext uri="{FF2B5EF4-FFF2-40B4-BE49-F238E27FC236}">
                <a16:creationId xmlns:a16="http://schemas.microsoft.com/office/drawing/2014/main" id="{5AC9BE21-58A6-EFF2-F555-1CE7B054BA2A}"/>
              </a:ext>
            </a:extLst>
          </p:cNvPr>
          <p:cNvSpPr/>
          <p:nvPr/>
        </p:nvSpPr>
        <p:spPr>
          <a:xfrm>
            <a:off x="705678" y="2333625"/>
            <a:ext cx="2395330" cy="8746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Energie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0E9C715-8F71-BD20-269C-6508FDFCC2B9}"/>
              </a:ext>
            </a:extLst>
          </p:cNvPr>
          <p:cNvSpPr txBox="1"/>
          <p:nvPr/>
        </p:nvSpPr>
        <p:spPr>
          <a:xfrm>
            <a:off x="168965" y="6307244"/>
            <a:ext cx="390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Bron: Sybrand Tjallingii (de lagenbenadering)</a:t>
            </a:r>
          </a:p>
        </p:txBody>
      </p:sp>
      <p:sp>
        <p:nvSpPr>
          <p:cNvPr id="14" name="Pijl: links 13">
            <a:extLst>
              <a:ext uri="{FF2B5EF4-FFF2-40B4-BE49-F238E27FC236}">
                <a16:creationId xmlns:a16="http://schemas.microsoft.com/office/drawing/2014/main" id="{B95C4C47-B2CB-E82D-62BD-650AFA5A0D30}"/>
              </a:ext>
            </a:extLst>
          </p:cNvPr>
          <p:cNvSpPr/>
          <p:nvPr/>
        </p:nvSpPr>
        <p:spPr>
          <a:xfrm>
            <a:off x="7689515" y="1564754"/>
            <a:ext cx="2743200" cy="87464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Mensen</a:t>
            </a:r>
          </a:p>
        </p:txBody>
      </p:sp>
      <p:sp>
        <p:nvSpPr>
          <p:cNvPr id="2" name="Pijl: omlaag 1">
            <a:extLst>
              <a:ext uri="{FF2B5EF4-FFF2-40B4-BE49-F238E27FC236}">
                <a16:creationId xmlns:a16="http://schemas.microsoft.com/office/drawing/2014/main" id="{20D9B5DC-8E68-BCC4-D2C9-392E0774C276}"/>
              </a:ext>
            </a:extLst>
          </p:cNvPr>
          <p:cNvSpPr/>
          <p:nvPr/>
        </p:nvSpPr>
        <p:spPr>
          <a:xfrm>
            <a:off x="4928732" y="3788960"/>
            <a:ext cx="634481" cy="135293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66DBE1A2-3A2F-8922-E952-5AA57D219E64}"/>
              </a:ext>
            </a:extLst>
          </p:cNvPr>
          <p:cNvSpPr/>
          <p:nvPr/>
        </p:nvSpPr>
        <p:spPr>
          <a:xfrm rot="10800000">
            <a:off x="4928731" y="2175275"/>
            <a:ext cx="634481" cy="12842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DDB4C2DC-0784-FDEE-3F37-76E69DA5310D}"/>
              </a:ext>
            </a:extLst>
          </p:cNvPr>
          <p:cNvSpPr/>
          <p:nvPr/>
        </p:nvSpPr>
        <p:spPr>
          <a:xfrm>
            <a:off x="6663447" y="1955260"/>
            <a:ext cx="661481" cy="651753"/>
          </a:xfrm>
          <a:custGeom>
            <a:avLst/>
            <a:gdLst>
              <a:gd name="connsiteX0" fmla="*/ 515566 w 661481"/>
              <a:gd name="connsiteY0" fmla="*/ 214008 h 651753"/>
              <a:gd name="connsiteX1" fmla="*/ 515566 w 661481"/>
              <a:gd name="connsiteY1" fmla="*/ 48638 h 651753"/>
              <a:gd name="connsiteX2" fmla="*/ 204281 w 661481"/>
              <a:gd name="connsiteY2" fmla="*/ 0 h 651753"/>
              <a:gd name="connsiteX3" fmla="*/ 0 w 661481"/>
              <a:gd name="connsiteY3" fmla="*/ 252919 h 651753"/>
              <a:gd name="connsiteX4" fmla="*/ 68093 w 661481"/>
              <a:gd name="connsiteY4" fmla="*/ 408561 h 651753"/>
              <a:gd name="connsiteX5" fmla="*/ 262647 w 661481"/>
              <a:gd name="connsiteY5" fmla="*/ 554476 h 651753"/>
              <a:gd name="connsiteX6" fmla="*/ 661481 w 661481"/>
              <a:gd name="connsiteY6" fmla="*/ 651753 h 651753"/>
              <a:gd name="connsiteX7" fmla="*/ 661481 w 661481"/>
              <a:gd name="connsiteY7" fmla="*/ 437744 h 651753"/>
              <a:gd name="connsiteX8" fmla="*/ 515566 w 661481"/>
              <a:gd name="connsiteY8" fmla="*/ 214008 h 65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1481" h="651753">
                <a:moveTo>
                  <a:pt x="515566" y="214008"/>
                </a:moveTo>
                <a:lnTo>
                  <a:pt x="515566" y="48638"/>
                </a:lnTo>
                <a:lnTo>
                  <a:pt x="204281" y="0"/>
                </a:lnTo>
                <a:lnTo>
                  <a:pt x="0" y="252919"/>
                </a:lnTo>
                <a:lnTo>
                  <a:pt x="68093" y="408561"/>
                </a:lnTo>
                <a:lnTo>
                  <a:pt x="262647" y="554476"/>
                </a:lnTo>
                <a:lnTo>
                  <a:pt x="661481" y="651753"/>
                </a:lnTo>
                <a:lnTo>
                  <a:pt x="661481" y="437744"/>
                </a:lnTo>
                <a:lnTo>
                  <a:pt x="515566" y="214008"/>
                </a:lnTo>
                <a:close/>
              </a:path>
            </a:pathLst>
          </a:custGeom>
          <a:solidFill>
            <a:srgbClr val="FEDA71"/>
          </a:solidFill>
          <a:ln>
            <a:solidFill>
              <a:srgbClr val="FEDA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4222543-2350-F3AE-8CC7-66C01CAB6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447" y="1668055"/>
            <a:ext cx="948148" cy="7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26AC496-F190-8D8E-AD6C-FB8F42CA6C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28" y="163103"/>
            <a:ext cx="8704943" cy="65317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91D81C4C-9499-BA1D-4ECA-A5914425F4DE}"/>
              </a:ext>
            </a:extLst>
          </p:cNvPr>
          <p:cNvSpPr/>
          <p:nvPr/>
        </p:nvSpPr>
        <p:spPr>
          <a:xfrm rot="20026872">
            <a:off x="3557843" y="2993002"/>
            <a:ext cx="1888728" cy="1083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4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F2DB4B17-394D-EDAB-7664-AF93CB17859D}"/>
              </a:ext>
            </a:extLst>
          </p:cNvPr>
          <p:cNvSpPr txBox="1">
            <a:spLocks/>
          </p:cNvSpPr>
          <p:nvPr/>
        </p:nvSpPr>
        <p:spPr>
          <a:xfrm>
            <a:off x="1454065" y="338155"/>
            <a:ext cx="460857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Kwelderlandschap Friesland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circa 900</a:t>
            </a:r>
            <a:endParaRPr kumimoji="0" lang="nl-NL" sz="2200" b="1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Tijdelijke aanduiding voor inhoud 9">
            <a:extLst>
              <a:ext uri="{FF2B5EF4-FFF2-40B4-BE49-F238E27FC236}">
                <a16:creationId xmlns:a16="http://schemas.microsoft.com/office/drawing/2014/main" id="{62727CC0-BFC8-78BA-EDF8-483095FB4E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34" y="1244116"/>
            <a:ext cx="4962832" cy="5011647"/>
          </a:xfrm>
          <a:prstGeom prst="rect">
            <a:avLst/>
          </a:prstGeom>
        </p:spPr>
      </p:pic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37950E70-1984-8BBC-8F38-444F9B6BA437}"/>
              </a:ext>
            </a:extLst>
          </p:cNvPr>
          <p:cNvSpPr txBox="1">
            <a:spLocks/>
          </p:cNvSpPr>
          <p:nvPr/>
        </p:nvSpPr>
        <p:spPr>
          <a:xfrm>
            <a:off x="6216566" y="338155"/>
            <a:ext cx="46101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Historische ontwikkeling dijkenstelsel Friesland</a:t>
            </a:r>
            <a:endParaRPr kumimoji="0" lang="nl-NL" sz="2200" b="1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Tijdelijke aanduiding voor inhoud 10">
            <a:extLst>
              <a:ext uri="{FF2B5EF4-FFF2-40B4-BE49-F238E27FC236}">
                <a16:creationId xmlns:a16="http://schemas.microsoft.com/office/drawing/2014/main" id="{8D0C3995-C9D1-B001-E853-2C8CDD51A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85" y="1233578"/>
            <a:ext cx="4925293" cy="5022185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DC66A2D-23F0-178F-7798-35F163680E21}"/>
              </a:ext>
            </a:extLst>
          </p:cNvPr>
          <p:cNvSpPr txBox="1"/>
          <p:nvPr/>
        </p:nvSpPr>
        <p:spPr>
          <a:xfrm>
            <a:off x="953734" y="6376424"/>
            <a:ext cx="1607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/>
              <a:t>Bron: Polderatlas</a:t>
            </a:r>
          </a:p>
        </p:txBody>
      </p:sp>
    </p:spTree>
    <p:extLst>
      <p:ext uri="{BB962C8B-B14F-4D97-AF65-F5344CB8AC3E}">
        <p14:creationId xmlns:p14="http://schemas.microsoft.com/office/powerpoint/2010/main" val="19008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56A6E879-3AE6-DBC8-0EED-84E9B892F5B4}"/>
              </a:ext>
            </a:extLst>
          </p:cNvPr>
          <p:cNvSpPr/>
          <p:nvPr/>
        </p:nvSpPr>
        <p:spPr>
          <a:xfrm>
            <a:off x="-633846" y="-852055"/>
            <a:ext cx="5392881" cy="4873337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Rijk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1ED94D6D-B3ED-1F1D-D208-C00AACEEC04B}"/>
              </a:ext>
            </a:extLst>
          </p:cNvPr>
          <p:cNvSpPr/>
          <p:nvPr/>
        </p:nvSpPr>
        <p:spPr>
          <a:xfrm>
            <a:off x="2630631" y="-1852179"/>
            <a:ext cx="5392881" cy="4873337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Provincie</a:t>
            </a: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AAF4B42F-2E26-AD27-8997-757E992141A0}"/>
              </a:ext>
            </a:extLst>
          </p:cNvPr>
          <p:cNvSpPr/>
          <p:nvPr/>
        </p:nvSpPr>
        <p:spPr>
          <a:xfrm>
            <a:off x="-633846" y="2305049"/>
            <a:ext cx="7076210" cy="4873337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Gemeente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A731A3B3-58CB-B953-D096-760A1149EED3}"/>
              </a:ext>
            </a:extLst>
          </p:cNvPr>
          <p:cNvSpPr/>
          <p:nvPr/>
        </p:nvSpPr>
        <p:spPr>
          <a:xfrm>
            <a:off x="7578436" y="-994063"/>
            <a:ext cx="5392881" cy="4873337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Wetterskip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42997FD-7274-01E7-E543-D45306915474}"/>
              </a:ext>
            </a:extLst>
          </p:cNvPr>
          <p:cNvSpPr/>
          <p:nvPr/>
        </p:nvSpPr>
        <p:spPr>
          <a:xfrm>
            <a:off x="4395355" y="3486151"/>
            <a:ext cx="5392881" cy="394335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Markt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209949F-8A23-A9BF-CB5E-4175431E675B}"/>
              </a:ext>
            </a:extLst>
          </p:cNvPr>
          <p:cNvSpPr txBox="1"/>
          <p:nvPr/>
        </p:nvSpPr>
        <p:spPr>
          <a:xfrm>
            <a:off x="6238912" y="2928849"/>
            <a:ext cx="1621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/>
              <a:t>Tussenruimte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6A961915-5176-B655-9DAE-8E2D4B70F0C0}"/>
              </a:ext>
            </a:extLst>
          </p:cNvPr>
          <p:cNvSpPr/>
          <p:nvPr/>
        </p:nvSpPr>
        <p:spPr>
          <a:xfrm>
            <a:off x="7779329" y="2359603"/>
            <a:ext cx="5392881" cy="4873337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Inwoners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32501F2E-8AB6-C88E-1DA9-653840F16F49}"/>
              </a:ext>
            </a:extLst>
          </p:cNvPr>
          <p:cNvSpPr/>
          <p:nvPr/>
        </p:nvSpPr>
        <p:spPr>
          <a:xfrm>
            <a:off x="6967104" y="299546"/>
            <a:ext cx="2351810" cy="2261755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Water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4FE04B73-8912-C0A4-F0A4-4C4089767483}"/>
              </a:ext>
            </a:extLst>
          </p:cNvPr>
          <p:cNvSpPr/>
          <p:nvPr/>
        </p:nvSpPr>
        <p:spPr>
          <a:xfrm>
            <a:off x="2770907" y="1395531"/>
            <a:ext cx="2351810" cy="2261755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Bodem</a:t>
            </a:r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1EFE4B2D-DBE8-EF3F-D5DF-951C29605B0F}"/>
              </a:ext>
            </a:extLst>
          </p:cNvPr>
          <p:cNvSpPr/>
          <p:nvPr/>
        </p:nvSpPr>
        <p:spPr>
          <a:xfrm>
            <a:off x="4047259" y="2969001"/>
            <a:ext cx="2351810" cy="2261755"/>
          </a:xfrm>
          <a:prstGeom prst="ellipse">
            <a:avLst/>
          </a:prstGeom>
          <a:solidFill>
            <a:schemeClr val="accent4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Energie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AA9A113-3CEC-9202-9DA0-2E8B7DE5CCC7}"/>
              </a:ext>
            </a:extLst>
          </p:cNvPr>
          <p:cNvSpPr/>
          <p:nvPr/>
        </p:nvSpPr>
        <p:spPr>
          <a:xfrm>
            <a:off x="4791036" y="602341"/>
            <a:ext cx="2351810" cy="2261755"/>
          </a:xfrm>
          <a:prstGeom prst="ellipse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Ecologie</a:t>
            </a: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36245312-4C00-423F-072E-D06CF9858984}"/>
              </a:ext>
            </a:extLst>
          </p:cNvPr>
          <p:cNvSpPr/>
          <p:nvPr/>
        </p:nvSpPr>
        <p:spPr>
          <a:xfrm>
            <a:off x="7852061" y="2707820"/>
            <a:ext cx="2351810" cy="2261755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Woningbouw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D527B16C-5856-2E20-8F0D-0A633E6A0CC0}"/>
              </a:ext>
            </a:extLst>
          </p:cNvPr>
          <p:cNvSpPr/>
          <p:nvPr/>
        </p:nvSpPr>
        <p:spPr>
          <a:xfrm>
            <a:off x="6067851" y="3479843"/>
            <a:ext cx="2351810" cy="1791065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Stedenbouw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A158CD68-B7AF-1426-A20F-D75E3E02A9FF}"/>
              </a:ext>
            </a:extLst>
          </p:cNvPr>
          <p:cNvSpPr/>
          <p:nvPr/>
        </p:nvSpPr>
        <p:spPr>
          <a:xfrm>
            <a:off x="3119585" y="3009491"/>
            <a:ext cx="1745351" cy="1791065"/>
          </a:xfrm>
          <a:prstGeom prst="ellipse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Zorg</a:t>
            </a:r>
          </a:p>
        </p:txBody>
      </p:sp>
    </p:spTree>
    <p:extLst>
      <p:ext uri="{BB962C8B-B14F-4D97-AF65-F5344CB8AC3E}">
        <p14:creationId xmlns:p14="http://schemas.microsoft.com/office/powerpoint/2010/main" val="375427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CC7224B-64D4-7DAE-52B8-58CCC6315E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732885"/>
              </p:ext>
            </p:extLst>
          </p:nvPr>
        </p:nvGraphicFramePr>
        <p:xfrm>
          <a:off x="1029868" y="1754406"/>
          <a:ext cx="959167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9591840" imgH="2352600" progId="Presentations.Drawing.17">
                  <p:embed/>
                </p:oleObj>
              </mc:Choice>
              <mc:Fallback>
                <p:oleObj name="Drawing" r:id="rId2" imgW="9591840" imgH="2352600" progId="Presentations.Drawing.17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29868" y="1754406"/>
                        <a:ext cx="9591675" cy="235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C50CF74-8E88-25AC-BFDC-0C1F2E5BBE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839408"/>
              </p:ext>
            </p:extLst>
          </p:nvPr>
        </p:nvGraphicFramePr>
        <p:xfrm>
          <a:off x="2310981" y="3068062"/>
          <a:ext cx="702945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4" imgW="7029360" imgH="819000" progId="Presentations.Drawing.17">
                  <p:embed/>
                </p:oleObj>
              </mc:Choice>
              <mc:Fallback>
                <p:oleObj name="Drawing" r:id="rId4" imgW="7029360" imgH="819000" progId="Presentations.Drawing.17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0981" y="3068062"/>
                        <a:ext cx="7029450" cy="819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216B7F8A-ED52-EC03-AE36-AA25608BCB07}"/>
              </a:ext>
            </a:extLst>
          </p:cNvPr>
          <p:cNvCxnSpPr/>
          <p:nvPr/>
        </p:nvCxnSpPr>
        <p:spPr>
          <a:xfrm flipV="1">
            <a:off x="2610929" y="3259251"/>
            <a:ext cx="6452558" cy="8626"/>
          </a:xfrm>
          <a:prstGeom prst="line">
            <a:avLst/>
          </a:prstGeom>
          <a:noFill/>
          <a:ln w="28575" cap="flat" cmpd="sng" algn="ctr">
            <a:solidFill>
              <a:srgbClr val="79B4F0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1" name="Vrije vorm 11">
            <a:extLst>
              <a:ext uri="{FF2B5EF4-FFF2-40B4-BE49-F238E27FC236}">
                <a16:creationId xmlns:a16="http://schemas.microsoft.com/office/drawing/2014/main" id="{FF89E952-C7C6-1A6B-2664-EC4CC86E3E01}"/>
              </a:ext>
            </a:extLst>
          </p:cNvPr>
          <p:cNvSpPr/>
          <p:nvPr/>
        </p:nvSpPr>
        <p:spPr>
          <a:xfrm>
            <a:off x="2477311" y="2995687"/>
            <a:ext cx="6702357" cy="301557"/>
          </a:xfrm>
          <a:custGeom>
            <a:avLst/>
            <a:gdLst>
              <a:gd name="connsiteX0" fmla="*/ 97276 w 6702357"/>
              <a:gd name="connsiteY0" fmla="*/ 301557 h 301557"/>
              <a:gd name="connsiteX1" fmla="*/ 0 w 6702357"/>
              <a:gd name="connsiteY1" fmla="*/ 0 h 301557"/>
              <a:gd name="connsiteX2" fmla="*/ 6702357 w 6702357"/>
              <a:gd name="connsiteY2" fmla="*/ 0 h 301557"/>
              <a:gd name="connsiteX3" fmla="*/ 6585625 w 6702357"/>
              <a:gd name="connsiteY3" fmla="*/ 262647 h 301557"/>
              <a:gd name="connsiteX4" fmla="*/ 97276 w 6702357"/>
              <a:gd name="connsiteY4" fmla="*/ 301557 h 30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2357" h="301557">
                <a:moveTo>
                  <a:pt x="97276" y="301557"/>
                </a:moveTo>
                <a:lnTo>
                  <a:pt x="0" y="0"/>
                </a:lnTo>
                <a:lnTo>
                  <a:pt x="6702357" y="0"/>
                </a:lnTo>
                <a:lnTo>
                  <a:pt x="6585625" y="262647"/>
                </a:lnTo>
                <a:lnTo>
                  <a:pt x="97276" y="301557"/>
                </a:lnTo>
                <a:close/>
              </a:path>
            </a:pathLst>
          </a:cu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2" name="Vrije vorm 15">
            <a:extLst>
              <a:ext uri="{FF2B5EF4-FFF2-40B4-BE49-F238E27FC236}">
                <a16:creationId xmlns:a16="http://schemas.microsoft.com/office/drawing/2014/main" id="{9ECD574E-B579-C103-5C11-19EDF1762C8E}"/>
              </a:ext>
            </a:extLst>
          </p:cNvPr>
          <p:cNvSpPr/>
          <p:nvPr/>
        </p:nvSpPr>
        <p:spPr>
          <a:xfrm>
            <a:off x="2507643" y="3866776"/>
            <a:ext cx="7774541" cy="1617763"/>
          </a:xfrm>
          <a:custGeom>
            <a:avLst/>
            <a:gdLst>
              <a:gd name="connsiteX0" fmla="*/ 86400 w 7774541"/>
              <a:gd name="connsiteY0" fmla="*/ 461600 h 1617763"/>
              <a:gd name="connsiteX1" fmla="*/ 1613642 w 7774541"/>
              <a:gd name="connsiteY1" fmla="*/ 179498 h 1617763"/>
              <a:gd name="connsiteX2" fmla="*/ 2907421 w 7774541"/>
              <a:gd name="connsiteY2" fmla="*/ 481055 h 1617763"/>
              <a:gd name="connsiteX3" fmla="*/ 3568902 w 7774541"/>
              <a:gd name="connsiteY3" fmla="*/ 374051 h 1617763"/>
              <a:gd name="connsiteX4" fmla="*/ 5076689 w 7774541"/>
              <a:gd name="connsiteY4" fmla="*/ 578332 h 1617763"/>
              <a:gd name="connsiteX5" fmla="*/ 6419106 w 7774541"/>
              <a:gd name="connsiteY5" fmla="*/ 4400 h 1617763"/>
              <a:gd name="connsiteX6" fmla="*/ 7596153 w 7774541"/>
              <a:gd name="connsiteY6" fmla="*/ 335141 h 1617763"/>
              <a:gd name="connsiteX7" fmla="*/ 7673974 w 7774541"/>
              <a:gd name="connsiteY7" fmla="*/ 733975 h 1617763"/>
              <a:gd name="connsiteX8" fmla="*/ 6662297 w 7774541"/>
              <a:gd name="connsiteY8" fmla="*/ 442145 h 1617763"/>
              <a:gd name="connsiteX9" fmla="*/ 5319880 w 7774541"/>
              <a:gd name="connsiteY9" fmla="*/ 928528 h 1617763"/>
              <a:gd name="connsiteX10" fmla="*/ 2956059 w 7774541"/>
              <a:gd name="connsiteY10" fmla="*/ 1609464 h 1617763"/>
              <a:gd name="connsiteX11" fmla="*/ 1341268 w 7774541"/>
              <a:gd name="connsiteY11" fmla="*/ 1278724 h 1617763"/>
              <a:gd name="connsiteX12" fmla="*/ 310136 w 7774541"/>
              <a:gd name="connsiteY12" fmla="*/ 860434 h 1617763"/>
              <a:gd name="connsiteX13" fmla="*/ 86400 w 7774541"/>
              <a:gd name="connsiteY13" fmla="*/ 461600 h 161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74541" h="1617763">
                <a:moveTo>
                  <a:pt x="86400" y="461600"/>
                </a:moveTo>
                <a:cubicBezTo>
                  <a:pt x="303651" y="348111"/>
                  <a:pt x="1143472" y="176256"/>
                  <a:pt x="1613642" y="179498"/>
                </a:cubicBezTo>
                <a:cubicBezTo>
                  <a:pt x="2083812" y="182740"/>
                  <a:pt x="2581544" y="448630"/>
                  <a:pt x="2907421" y="481055"/>
                </a:cubicBezTo>
                <a:cubicBezTo>
                  <a:pt x="3233298" y="513480"/>
                  <a:pt x="3207357" y="357838"/>
                  <a:pt x="3568902" y="374051"/>
                </a:cubicBezTo>
                <a:cubicBezTo>
                  <a:pt x="3930447" y="390264"/>
                  <a:pt x="4601655" y="639941"/>
                  <a:pt x="5076689" y="578332"/>
                </a:cubicBezTo>
                <a:cubicBezTo>
                  <a:pt x="5551723" y="516724"/>
                  <a:pt x="5999196" y="44932"/>
                  <a:pt x="6419106" y="4400"/>
                </a:cubicBezTo>
                <a:cubicBezTo>
                  <a:pt x="6839016" y="-36132"/>
                  <a:pt x="7387008" y="213545"/>
                  <a:pt x="7596153" y="335141"/>
                </a:cubicBezTo>
                <a:cubicBezTo>
                  <a:pt x="7805298" y="456737"/>
                  <a:pt x="7829617" y="716141"/>
                  <a:pt x="7673974" y="733975"/>
                </a:cubicBezTo>
                <a:cubicBezTo>
                  <a:pt x="7518331" y="751809"/>
                  <a:pt x="7054646" y="409720"/>
                  <a:pt x="6662297" y="442145"/>
                </a:cubicBezTo>
                <a:cubicBezTo>
                  <a:pt x="6269948" y="474570"/>
                  <a:pt x="5937586" y="733975"/>
                  <a:pt x="5319880" y="928528"/>
                </a:cubicBezTo>
                <a:cubicBezTo>
                  <a:pt x="4702174" y="1123081"/>
                  <a:pt x="3619161" y="1551098"/>
                  <a:pt x="2956059" y="1609464"/>
                </a:cubicBezTo>
                <a:cubicBezTo>
                  <a:pt x="2292957" y="1667830"/>
                  <a:pt x="1782255" y="1403562"/>
                  <a:pt x="1341268" y="1278724"/>
                </a:cubicBezTo>
                <a:cubicBezTo>
                  <a:pt x="900281" y="1153886"/>
                  <a:pt x="514417" y="995000"/>
                  <a:pt x="310136" y="860434"/>
                </a:cubicBezTo>
                <a:cubicBezTo>
                  <a:pt x="105855" y="725868"/>
                  <a:pt x="-130851" y="575089"/>
                  <a:pt x="86400" y="461600"/>
                </a:cubicBezTo>
                <a:close/>
              </a:path>
            </a:pathLst>
          </a:custGeom>
          <a:solidFill>
            <a:srgbClr val="8BAA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Zout</a:t>
            </a:r>
          </a:p>
        </p:txBody>
      </p: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2FF7B9BC-0F14-6FA7-D2BF-08D2D192706E}"/>
              </a:ext>
            </a:extLst>
          </p:cNvPr>
          <p:cNvCxnSpPr/>
          <p:nvPr/>
        </p:nvCxnSpPr>
        <p:spPr>
          <a:xfrm>
            <a:off x="2610929" y="3297244"/>
            <a:ext cx="1043428" cy="0"/>
          </a:xfrm>
          <a:prstGeom prst="line">
            <a:avLst/>
          </a:prstGeom>
          <a:noFill/>
          <a:ln w="57150" cap="flat" cmpd="sng" algn="ctr">
            <a:solidFill>
              <a:srgbClr val="D18316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E0C12C91-0769-0213-11D8-4354CEA18271}"/>
              </a:ext>
            </a:extLst>
          </p:cNvPr>
          <p:cNvCxnSpPr/>
          <p:nvPr/>
        </p:nvCxnSpPr>
        <p:spPr>
          <a:xfrm>
            <a:off x="4378120" y="3297244"/>
            <a:ext cx="1043428" cy="0"/>
          </a:xfrm>
          <a:prstGeom prst="line">
            <a:avLst/>
          </a:prstGeom>
          <a:noFill/>
          <a:ln w="57150" cap="flat" cmpd="sng" algn="ctr">
            <a:solidFill>
              <a:srgbClr val="D18316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01CC4FDB-26F6-3D8A-5C74-B875C9D1862C}"/>
              </a:ext>
            </a:extLst>
          </p:cNvPr>
          <p:cNvCxnSpPr/>
          <p:nvPr/>
        </p:nvCxnSpPr>
        <p:spPr>
          <a:xfrm>
            <a:off x="6187465" y="3297244"/>
            <a:ext cx="1043428" cy="0"/>
          </a:xfrm>
          <a:prstGeom prst="line">
            <a:avLst/>
          </a:prstGeom>
          <a:noFill/>
          <a:ln w="57150" cap="flat" cmpd="sng" algn="ctr">
            <a:solidFill>
              <a:srgbClr val="D18316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376702E5-C86C-DF7F-73BC-FF636C1FE9FE}"/>
              </a:ext>
            </a:extLst>
          </p:cNvPr>
          <p:cNvCxnSpPr/>
          <p:nvPr/>
        </p:nvCxnSpPr>
        <p:spPr>
          <a:xfrm>
            <a:off x="8020059" y="3297244"/>
            <a:ext cx="1043428" cy="0"/>
          </a:xfrm>
          <a:prstGeom prst="line">
            <a:avLst/>
          </a:prstGeom>
          <a:noFill/>
          <a:ln w="57150" cap="flat" cmpd="sng" algn="ctr">
            <a:solidFill>
              <a:srgbClr val="D18316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171CDA89-00BC-B49F-5B58-1E61A263CCB6}"/>
              </a:ext>
            </a:extLst>
          </p:cNvPr>
          <p:cNvCxnSpPr/>
          <p:nvPr/>
        </p:nvCxnSpPr>
        <p:spPr>
          <a:xfrm flipV="1">
            <a:off x="3870863" y="3646475"/>
            <a:ext cx="308788" cy="1"/>
          </a:xfrm>
          <a:prstGeom prst="line">
            <a:avLst/>
          </a:prstGeom>
          <a:noFill/>
          <a:ln w="57150" cap="flat" cmpd="sng" algn="ctr">
            <a:solidFill>
              <a:srgbClr val="D18316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D2543645-5B94-82EC-B33B-7B4CEDF5F635}"/>
              </a:ext>
            </a:extLst>
          </p:cNvPr>
          <p:cNvCxnSpPr/>
          <p:nvPr/>
        </p:nvCxnSpPr>
        <p:spPr>
          <a:xfrm flipV="1">
            <a:off x="5671310" y="3646474"/>
            <a:ext cx="308788" cy="1"/>
          </a:xfrm>
          <a:prstGeom prst="line">
            <a:avLst/>
          </a:prstGeom>
          <a:noFill/>
          <a:ln w="57150" cap="flat" cmpd="sng" algn="ctr">
            <a:solidFill>
              <a:srgbClr val="D18316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8C24A2CE-859C-7421-18A5-BF858B81D488}"/>
              </a:ext>
            </a:extLst>
          </p:cNvPr>
          <p:cNvCxnSpPr/>
          <p:nvPr/>
        </p:nvCxnSpPr>
        <p:spPr>
          <a:xfrm flipV="1">
            <a:off x="7471757" y="3646474"/>
            <a:ext cx="308788" cy="1"/>
          </a:xfrm>
          <a:prstGeom prst="line">
            <a:avLst/>
          </a:prstGeom>
          <a:noFill/>
          <a:ln w="57150" cap="flat" cmpd="sng" algn="ctr">
            <a:solidFill>
              <a:srgbClr val="D18316">
                <a:lumMod val="75000"/>
              </a:srgb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270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8B4F2AD-8887-2691-5184-DDCB463BC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561A6DF-419F-EAE1-0AD7-AC86B22B70A2}"/>
              </a:ext>
            </a:extLst>
          </p:cNvPr>
          <p:cNvSpPr/>
          <p:nvPr/>
        </p:nvSpPr>
        <p:spPr>
          <a:xfrm>
            <a:off x="7091266" y="3881534"/>
            <a:ext cx="289249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2E571ECB-2E83-EDB4-5F04-13FE5EB5A10C}"/>
              </a:ext>
            </a:extLst>
          </p:cNvPr>
          <p:cNvSpPr/>
          <p:nvPr/>
        </p:nvSpPr>
        <p:spPr>
          <a:xfrm>
            <a:off x="4537789" y="4379166"/>
            <a:ext cx="289249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DD5830EC-51E7-AC05-D5F9-B021A2E9CAD0}"/>
              </a:ext>
            </a:extLst>
          </p:cNvPr>
          <p:cNvSpPr/>
          <p:nvPr/>
        </p:nvSpPr>
        <p:spPr>
          <a:xfrm>
            <a:off x="5951375" y="2923591"/>
            <a:ext cx="289249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E360B4D4-1F40-6502-138A-A71F0B1E2AB4}"/>
              </a:ext>
            </a:extLst>
          </p:cNvPr>
          <p:cNvSpPr/>
          <p:nvPr/>
        </p:nvSpPr>
        <p:spPr>
          <a:xfrm>
            <a:off x="6385249" y="2485052"/>
            <a:ext cx="289249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0AFFADF6-42BB-86E9-826A-6DBEDB9C132F}"/>
              </a:ext>
            </a:extLst>
          </p:cNvPr>
          <p:cNvSpPr/>
          <p:nvPr/>
        </p:nvSpPr>
        <p:spPr>
          <a:xfrm>
            <a:off x="8298025" y="1020147"/>
            <a:ext cx="289249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3094C531-9988-BAC4-E475-48FF039DA523}"/>
              </a:ext>
            </a:extLst>
          </p:cNvPr>
          <p:cNvSpPr/>
          <p:nvPr/>
        </p:nvSpPr>
        <p:spPr>
          <a:xfrm>
            <a:off x="8587274" y="1878562"/>
            <a:ext cx="289249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515DEFE6-68EB-D62C-C80D-B46C37B9A8A3}"/>
              </a:ext>
            </a:extLst>
          </p:cNvPr>
          <p:cNvSpPr/>
          <p:nvPr/>
        </p:nvSpPr>
        <p:spPr>
          <a:xfrm>
            <a:off x="8587273" y="4911012"/>
            <a:ext cx="289249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6C89A75-8C39-70DE-599A-F8B743E2D2BB}"/>
              </a:ext>
            </a:extLst>
          </p:cNvPr>
          <p:cNvSpPr txBox="1"/>
          <p:nvPr/>
        </p:nvSpPr>
        <p:spPr>
          <a:xfrm>
            <a:off x="4857806" y="4379166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Wijnaldum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BB95181-F31C-9E4D-956E-9B32F3A4A5D4}"/>
              </a:ext>
            </a:extLst>
          </p:cNvPr>
          <p:cNvSpPr txBox="1"/>
          <p:nvPr/>
        </p:nvSpPr>
        <p:spPr>
          <a:xfrm>
            <a:off x="4859972" y="2521050"/>
            <a:ext cx="1066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Sexbierum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122E7E-BC1F-3C1F-C79C-484A66A45FEE}"/>
              </a:ext>
            </a:extLst>
          </p:cNvPr>
          <p:cNvSpPr txBox="1"/>
          <p:nvPr/>
        </p:nvSpPr>
        <p:spPr>
          <a:xfrm>
            <a:off x="6689105" y="248061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De Bjirmen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CF5728C-2C36-51B4-1210-B5D8181BB71E}"/>
              </a:ext>
            </a:extLst>
          </p:cNvPr>
          <p:cNvSpPr txBox="1"/>
          <p:nvPr/>
        </p:nvSpPr>
        <p:spPr>
          <a:xfrm>
            <a:off x="8587273" y="1041918"/>
            <a:ext cx="122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Tzummarum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15234A1-EF27-6BFC-1217-D8E99B3DE9E4}"/>
              </a:ext>
            </a:extLst>
          </p:cNvPr>
          <p:cNvSpPr txBox="1"/>
          <p:nvPr/>
        </p:nvSpPr>
        <p:spPr>
          <a:xfrm>
            <a:off x="8893907" y="4911012"/>
            <a:ext cx="916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Franeker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BAB35F65-9175-D00B-D6D2-DF5BFD46072E}"/>
              </a:ext>
            </a:extLst>
          </p:cNvPr>
          <p:cNvSpPr/>
          <p:nvPr/>
        </p:nvSpPr>
        <p:spPr>
          <a:xfrm>
            <a:off x="6802017" y="5299784"/>
            <a:ext cx="289249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412059E-1F5B-9D9A-9D79-3B482DE2D951}"/>
              </a:ext>
            </a:extLst>
          </p:cNvPr>
          <p:cNvSpPr txBox="1"/>
          <p:nvPr/>
        </p:nvSpPr>
        <p:spPr>
          <a:xfrm>
            <a:off x="5708447" y="5654344"/>
            <a:ext cx="167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Onderstation Herbaijum</a:t>
            </a:r>
          </a:p>
        </p:txBody>
      </p:sp>
    </p:spTree>
    <p:extLst>
      <p:ext uri="{BB962C8B-B14F-4D97-AF65-F5344CB8AC3E}">
        <p14:creationId xmlns:p14="http://schemas.microsoft.com/office/powerpoint/2010/main" val="253126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45544D-6E12-4B61-E50B-1F6630F12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56EA577-0F8F-7C93-EC95-FFA58A70D04B}"/>
              </a:ext>
            </a:extLst>
          </p:cNvPr>
          <p:cNvSpPr txBox="1"/>
          <p:nvPr/>
        </p:nvSpPr>
        <p:spPr>
          <a:xfrm>
            <a:off x="6184308" y="4068140"/>
            <a:ext cx="1672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Onderstation Herbaijum</a:t>
            </a:r>
          </a:p>
        </p:txBody>
      </p:sp>
    </p:spTree>
    <p:extLst>
      <p:ext uri="{BB962C8B-B14F-4D97-AF65-F5344CB8AC3E}">
        <p14:creationId xmlns:p14="http://schemas.microsoft.com/office/powerpoint/2010/main" val="11650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49745E4-B339-4A88-C9A8-CA1412A4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D195A8A-DB84-3B0A-722A-6338CBE18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CD9FF5B-4029-58F8-1F4E-2C76E7BF48FE}"/>
              </a:ext>
            </a:extLst>
          </p:cNvPr>
          <p:cNvSpPr txBox="1"/>
          <p:nvPr/>
        </p:nvSpPr>
        <p:spPr>
          <a:xfrm>
            <a:off x="4930896" y="6301271"/>
            <a:ext cx="1093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Wijnaldum</a:t>
            </a:r>
          </a:p>
        </p:txBody>
      </p:sp>
    </p:spTree>
    <p:extLst>
      <p:ext uri="{BB962C8B-B14F-4D97-AF65-F5344CB8AC3E}">
        <p14:creationId xmlns:p14="http://schemas.microsoft.com/office/powerpoint/2010/main" val="19410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B103CDC-8B4E-0845-BFF6-FA1CD5E3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B281B80-02EE-2945-9B57-68EF330C12E1}"/>
              </a:ext>
            </a:extLst>
          </p:cNvPr>
          <p:cNvSpPr txBox="1"/>
          <p:nvPr/>
        </p:nvSpPr>
        <p:spPr>
          <a:xfrm>
            <a:off x="10215743" y="3500764"/>
            <a:ext cx="1066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Sexbierum</a:t>
            </a:r>
          </a:p>
        </p:txBody>
      </p:sp>
    </p:spTree>
    <p:extLst>
      <p:ext uri="{BB962C8B-B14F-4D97-AF65-F5344CB8AC3E}">
        <p14:creationId xmlns:p14="http://schemas.microsoft.com/office/powerpoint/2010/main" val="10015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E1F60A-E7EF-8905-477D-D7DED4716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5755B9E-BC40-B8FF-6932-1C667E041290}"/>
              </a:ext>
            </a:extLst>
          </p:cNvPr>
          <p:cNvSpPr txBox="1"/>
          <p:nvPr/>
        </p:nvSpPr>
        <p:spPr>
          <a:xfrm>
            <a:off x="8499244" y="3497651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De Bjirmen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3B4E517-721C-A08A-B562-48E63BB1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1" y="976719"/>
            <a:ext cx="1102393" cy="3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91A80E-BC96-F57F-B0B9-BE01F84BE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7ED84BE-452A-0A84-5DFD-9E3C9038A98B}"/>
              </a:ext>
            </a:extLst>
          </p:cNvPr>
          <p:cNvSpPr txBox="1"/>
          <p:nvPr/>
        </p:nvSpPr>
        <p:spPr>
          <a:xfrm>
            <a:off x="8661918" y="6192416"/>
            <a:ext cx="1225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Tzummarum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AA8D07-BDD0-B3C1-731C-83EECD34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1" y="976719"/>
            <a:ext cx="1083731" cy="35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1F0533C-83D8-CB53-CBE6-DA5A4C416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182564C-A0C5-69C2-FAE5-EADFB6C3A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1" y="976718"/>
            <a:ext cx="1149046" cy="37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10099A-4A96-2DA9-B6C5-A0EC2167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4C115F6-5B55-0FFA-F2AA-75A690666A86}"/>
              </a:ext>
            </a:extLst>
          </p:cNvPr>
          <p:cNvSpPr txBox="1"/>
          <p:nvPr/>
        </p:nvSpPr>
        <p:spPr>
          <a:xfrm>
            <a:off x="4760445" y="6161314"/>
            <a:ext cx="916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highlight>
                  <a:srgbClr val="000000"/>
                </a:highlight>
              </a:rPr>
              <a:t>Franeker</a:t>
            </a:r>
          </a:p>
        </p:txBody>
      </p:sp>
    </p:spTree>
    <p:extLst>
      <p:ext uri="{BB962C8B-B14F-4D97-AF65-F5344CB8AC3E}">
        <p14:creationId xmlns:p14="http://schemas.microsoft.com/office/powerpoint/2010/main" val="339982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oomdiagram: Beslissing 1">
            <a:extLst>
              <a:ext uri="{FF2B5EF4-FFF2-40B4-BE49-F238E27FC236}">
                <a16:creationId xmlns:a16="http://schemas.microsoft.com/office/drawing/2014/main" id="{49C43B33-F730-1E66-4496-C4DCAFC9F73E}"/>
              </a:ext>
            </a:extLst>
          </p:cNvPr>
          <p:cNvSpPr/>
          <p:nvPr/>
        </p:nvSpPr>
        <p:spPr>
          <a:xfrm>
            <a:off x="1110893" y="1342017"/>
            <a:ext cx="3324113" cy="2086983"/>
          </a:xfrm>
          <a:prstGeom prst="flowChartDecis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Is er sprake van een complex proces?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7DB3668-B535-A134-9FD1-B1F32C77C3C5}"/>
              </a:ext>
            </a:extLst>
          </p:cNvPr>
          <p:cNvSpPr/>
          <p:nvPr/>
        </p:nvSpPr>
        <p:spPr>
          <a:xfrm>
            <a:off x="1530441" y="4378363"/>
            <a:ext cx="2495775" cy="1409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Optimaliseren en realiseren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B8354F76-CFD4-20AE-ED89-7134ED8C7547}"/>
              </a:ext>
            </a:extLst>
          </p:cNvPr>
          <p:cNvCxnSpPr>
            <a:stCxn id="2" idx="2"/>
            <a:endCxn id="3" idx="0"/>
          </p:cNvCxnSpPr>
          <p:nvPr/>
        </p:nvCxnSpPr>
        <p:spPr>
          <a:xfrm>
            <a:off x="2772950" y="3429000"/>
            <a:ext cx="5379" cy="949363"/>
          </a:xfrm>
          <a:prstGeom prst="straightConnector1">
            <a:avLst/>
          </a:prstGeom>
          <a:ln w="38100">
            <a:solidFill>
              <a:srgbClr val="4472C4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06AC2E44-C642-4CCA-E6DD-5B3ADE0C3DBC}"/>
              </a:ext>
            </a:extLst>
          </p:cNvPr>
          <p:cNvSpPr/>
          <p:nvPr/>
        </p:nvSpPr>
        <p:spPr>
          <a:xfrm>
            <a:off x="5290457" y="1680883"/>
            <a:ext cx="2495775" cy="1409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Richt op expliciete wijze een tussenruimte in</a:t>
            </a:r>
          </a:p>
          <a:p>
            <a:pPr algn="ctr"/>
            <a:r>
              <a:rPr lang="nl-NL" dirty="0"/>
              <a:t>(gelijkwaardig)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C23E3F71-5396-79EF-9C80-2F3DF9AE6D72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 flipV="1">
            <a:off x="4435006" y="2385508"/>
            <a:ext cx="855451" cy="1"/>
          </a:xfrm>
          <a:prstGeom prst="straightConnector1">
            <a:avLst/>
          </a:prstGeom>
          <a:ln w="38100">
            <a:solidFill>
              <a:srgbClr val="4472C4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AB0616E0-6910-A947-FD99-F76B09A4FDC0}"/>
              </a:ext>
            </a:extLst>
          </p:cNvPr>
          <p:cNvSpPr txBox="1"/>
          <p:nvPr/>
        </p:nvSpPr>
        <p:spPr>
          <a:xfrm>
            <a:off x="4435003" y="2016176"/>
            <a:ext cx="38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JA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4D01F80-AC1F-CF6B-E0CC-65D1A111E637}"/>
              </a:ext>
            </a:extLst>
          </p:cNvPr>
          <p:cNvSpPr txBox="1"/>
          <p:nvPr/>
        </p:nvSpPr>
        <p:spPr>
          <a:xfrm>
            <a:off x="2762901" y="3429000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NEE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6EBABF7-5B84-C362-5B56-F07F1BD813F4}"/>
              </a:ext>
            </a:extLst>
          </p:cNvPr>
          <p:cNvSpPr/>
          <p:nvPr/>
        </p:nvSpPr>
        <p:spPr>
          <a:xfrm>
            <a:off x="8641683" y="1682583"/>
            <a:ext cx="2495775" cy="14092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Adaptieve planning</a:t>
            </a:r>
          </a:p>
          <a:p>
            <a:pPr algn="ctr"/>
            <a:r>
              <a:rPr lang="nl-NL" dirty="0"/>
              <a:t>(leer door te dóén binnen kaders)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7E8FCEE9-1625-CAF7-0E2C-F5BD9D513F24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7786232" y="2387208"/>
            <a:ext cx="855451" cy="1"/>
          </a:xfrm>
          <a:prstGeom prst="straightConnector1">
            <a:avLst/>
          </a:prstGeom>
          <a:ln w="38100">
            <a:solidFill>
              <a:srgbClr val="4472C4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7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9" grpId="0"/>
      <p:bldP spid="10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E961A6-469A-7162-F137-74E4B6CA4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99" y="507275"/>
            <a:ext cx="3927601" cy="55710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314DDB5-E39A-8779-BC3B-2BDC18950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34" y="507275"/>
            <a:ext cx="3941528" cy="557106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5AC09EB-6463-4DD6-9734-3D61244EBFDD}"/>
              </a:ext>
            </a:extLst>
          </p:cNvPr>
          <p:cNvSpPr/>
          <p:nvPr/>
        </p:nvSpPr>
        <p:spPr>
          <a:xfrm>
            <a:off x="7140102" y="1507782"/>
            <a:ext cx="1079770" cy="3210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CB86499-784D-F325-A12C-8DB2620E2C2A}"/>
              </a:ext>
            </a:extLst>
          </p:cNvPr>
          <p:cNvSpPr txBox="1"/>
          <p:nvPr/>
        </p:nvSpPr>
        <p:spPr>
          <a:xfrm>
            <a:off x="2008243" y="6274340"/>
            <a:ext cx="2562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Local4Local Energiehubs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E77FD21-69A0-A8DD-A960-FBA6EB5A40C8}"/>
              </a:ext>
            </a:extLst>
          </p:cNvPr>
          <p:cNvSpPr txBox="1"/>
          <p:nvPr/>
        </p:nvSpPr>
        <p:spPr>
          <a:xfrm>
            <a:off x="6931934" y="6274021"/>
            <a:ext cx="391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Opgave tot 2050: 4,4 TWh extra op land</a:t>
            </a:r>
          </a:p>
        </p:txBody>
      </p:sp>
    </p:spTree>
    <p:extLst>
      <p:ext uri="{BB962C8B-B14F-4D97-AF65-F5344CB8AC3E}">
        <p14:creationId xmlns:p14="http://schemas.microsoft.com/office/powerpoint/2010/main" val="39956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196D3B-0B72-E36A-88A8-C4F68199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C86D3C9-801B-2C51-5092-E1D992518A70}"/>
              </a:ext>
            </a:extLst>
          </p:cNvPr>
          <p:cNvSpPr txBox="1"/>
          <p:nvPr/>
        </p:nvSpPr>
        <p:spPr>
          <a:xfrm>
            <a:off x="3415372" y="301694"/>
            <a:ext cx="5361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Local4Local energiehub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F560D01-EA47-361F-C9EE-D143091D2790}"/>
              </a:ext>
            </a:extLst>
          </p:cNvPr>
          <p:cNvSpPr/>
          <p:nvPr/>
        </p:nvSpPr>
        <p:spPr>
          <a:xfrm>
            <a:off x="5081685" y="1425597"/>
            <a:ext cx="1979062" cy="11871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Elektriciteitsnet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A049DCA-59C9-2291-3F2A-123EB5311D69}"/>
              </a:ext>
            </a:extLst>
          </p:cNvPr>
          <p:cNvSpPr/>
          <p:nvPr/>
        </p:nvSpPr>
        <p:spPr>
          <a:xfrm>
            <a:off x="2383000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Opwek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A77E3AC-5837-D64D-CEDA-128F7DCC16A6}"/>
              </a:ext>
            </a:extLst>
          </p:cNvPr>
          <p:cNvSpPr/>
          <p:nvPr/>
        </p:nvSpPr>
        <p:spPr>
          <a:xfrm>
            <a:off x="8165840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28D05B8-7111-0641-AEB0-4AC877E2C039}"/>
              </a:ext>
            </a:extLst>
          </p:cNvPr>
          <p:cNvCxnSpPr>
            <a:stCxn id="7" idx="0"/>
            <a:endCxn id="6" idx="1"/>
          </p:cNvCxnSpPr>
          <p:nvPr/>
        </p:nvCxnSpPr>
        <p:spPr>
          <a:xfrm flipV="1">
            <a:off x="3372531" y="2019160"/>
            <a:ext cx="1709154" cy="10921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546460D6-E659-DE52-51FE-A5F747B79CC8}"/>
              </a:ext>
            </a:extLst>
          </p:cNvPr>
          <p:cNvCxnSpPr>
            <a:stCxn id="6" idx="3"/>
            <a:endCxn id="8" idx="0"/>
          </p:cNvCxnSpPr>
          <p:nvPr/>
        </p:nvCxnSpPr>
        <p:spPr>
          <a:xfrm>
            <a:off x="7060747" y="2019160"/>
            <a:ext cx="2094624" cy="10921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FA88196B-CDDD-0051-B3C8-BBE3DA192CA3}"/>
              </a:ext>
            </a:extLst>
          </p:cNvPr>
          <p:cNvSpPr/>
          <p:nvPr/>
        </p:nvSpPr>
        <p:spPr>
          <a:xfrm>
            <a:off x="2373669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 opwek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(lokaal)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4B3A9C-2AA2-4F60-CF00-909D6D43922E}"/>
              </a:ext>
            </a:extLst>
          </p:cNvPr>
          <p:cNvSpPr/>
          <p:nvPr/>
        </p:nvSpPr>
        <p:spPr>
          <a:xfrm>
            <a:off x="8162534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 vraag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(lokaal)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43F75D0B-C960-9C0B-E926-7549BC77B5CB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>
            <a:off x="4352731" y="3704891"/>
            <a:ext cx="3809803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hthoek 21">
            <a:extLst>
              <a:ext uri="{FF2B5EF4-FFF2-40B4-BE49-F238E27FC236}">
                <a16:creationId xmlns:a16="http://schemas.microsoft.com/office/drawing/2014/main" id="{DE2C068E-830C-CDA6-360C-44F474A19B76}"/>
              </a:ext>
            </a:extLst>
          </p:cNvPr>
          <p:cNvSpPr/>
          <p:nvPr/>
        </p:nvSpPr>
        <p:spPr>
          <a:xfrm>
            <a:off x="5106467" y="4903911"/>
            <a:ext cx="1979062" cy="118712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 opslag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dirty="0">
                <a:solidFill>
                  <a:prstClr val="white"/>
                </a:solidFill>
                <a:latin typeface="Calibri" panose="020F0502020204030204"/>
              </a:rPr>
              <a:t>(batterij)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6A06C479-10D8-24C6-A5F8-DCEC67C23BC0}"/>
              </a:ext>
            </a:extLst>
          </p:cNvPr>
          <p:cNvCxnSpPr>
            <a:stCxn id="15" idx="2"/>
            <a:endCxn id="22" idx="1"/>
          </p:cNvCxnSpPr>
          <p:nvPr/>
        </p:nvCxnSpPr>
        <p:spPr>
          <a:xfrm>
            <a:off x="3363200" y="4298454"/>
            <a:ext cx="1743267" cy="119902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66B8544C-71F2-BD28-A1FB-414B5214E3DD}"/>
              </a:ext>
            </a:extLst>
          </p:cNvPr>
          <p:cNvCxnSpPr>
            <a:stCxn id="22" idx="3"/>
            <a:endCxn id="16" idx="2"/>
          </p:cNvCxnSpPr>
          <p:nvPr/>
        </p:nvCxnSpPr>
        <p:spPr>
          <a:xfrm flipV="1">
            <a:off x="7085529" y="4298454"/>
            <a:ext cx="2066536" cy="119902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vak 2">
            <a:extLst>
              <a:ext uri="{FF2B5EF4-FFF2-40B4-BE49-F238E27FC236}">
                <a16:creationId xmlns:a16="http://schemas.microsoft.com/office/drawing/2014/main" id="{33D3C17B-2C7C-B919-60AA-76EF772F37C3}"/>
              </a:ext>
            </a:extLst>
          </p:cNvPr>
          <p:cNvSpPr txBox="1"/>
          <p:nvPr/>
        </p:nvSpPr>
        <p:spPr>
          <a:xfrm>
            <a:off x="247144" y="3111328"/>
            <a:ext cx="1873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Zonnepanelen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Windturbines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Mestvergisting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428DA99-FCFF-41FB-1D1A-C25CC9094DA0}"/>
              </a:ext>
            </a:extLst>
          </p:cNvPr>
          <p:cNvSpPr txBox="1"/>
          <p:nvPr/>
        </p:nvSpPr>
        <p:spPr>
          <a:xfrm>
            <a:off x="10263782" y="3098125"/>
            <a:ext cx="1537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Elektriciteit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Verkeer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03A50F2-1F5E-840C-6E59-036804A804EC}"/>
              </a:ext>
            </a:extLst>
          </p:cNvPr>
          <p:cNvSpPr txBox="1"/>
          <p:nvPr/>
        </p:nvSpPr>
        <p:spPr>
          <a:xfrm>
            <a:off x="3646837" y="1497611"/>
            <a:ext cx="141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Netcongestie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D7B0907-9F59-E850-5AB8-1903D3A21F14}"/>
              </a:ext>
            </a:extLst>
          </p:cNvPr>
          <p:cNvSpPr txBox="1"/>
          <p:nvPr/>
        </p:nvSpPr>
        <p:spPr>
          <a:xfrm>
            <a:off x="5438640" y="3335559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Afstemming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A807F62-CD9B-1F03-8C2B-D9AED01F245B}"/>
              </a:ext>
            </a:extLst>
          </p:cNvPr>
          <p:cNvSpPr txBox="1"/>
          <p:nvPr/>
        </p:nvSpPr>
        <p:spPr>
          <a:xfrm>
            <a:off x="5249613" y="3704891"/>
            <a:ext cx="169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(gelijktijdigheid)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DEF1C90-7AED-D07A-B03C-964DBF2C0225}"/>
              </a:ext>
            </a:extLst>
          </p:cNvPr>
          <p:cNvSpPr/>
          <p:nvPr/>
        </p:nvSpPr>
        <p:spPr>
          <a:xfrm>
            <a:off x="5073107" y="1426748"/>
            <a:ext cx="1979062" cy="118712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Elektriciteitsnet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7B4F7B7-729D-F0C6-DA75-A7ED4ECAE2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788" y="1009580"/>
            <a:ext cx="1187918" cy="18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3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6" grpId="0" animBg="1"/>
      <p:bldP spid="22" grpId="0" animBg="1"/>
      <p:bldP spid="27" grpId="0"/>
      <p:bldP spid="27" grpId="1"/>
      <p:bldP spid="5" grpId="0"/>
      <p:bldP spid="12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0196D3B-0B72-E36A-88A8-C4F68199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C86D3C9-801B-2C51-5092-E1D992518A70}"/>
              </a:ext>
            </a:extLst>
          </p:cNvPr>
          <p:cNvSpPr txBox="1"/>
          <p:nvPr/>
        </p:nvSpPr>
        <p:spPr>
          <a:xfrm>
            <a:off x="3415372" y="301694"/>
            <a:ext cx="5361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Local4Local energiehub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A049DCA-59C9-2291-3F2A-123EB5311D69}"/>
              </a:ext>
            </a:extLst>
          </p:cNvPr>
          <p:cNvSpPr/>
          <p:nvPr/>
        </p:nvSpPr>
        <p:spPr>
          <a:xfrm>
            <a:off x="2383000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Opwek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A77E3AC-5837-D64D-CEDA-128F7DCC16A6}"/>
              </a:ext>
            </a:extLst>
          </p:cNvPr>
          <p:cNvSpPr/>
          <p:nvPr/>
        </p:nvSpPr>
        <p:spPr>
          <a:xfrm>
            <a:off x="8165840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128D05B8-7111-0641-AEB0-4AC877E2C039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372531" y="2019160"/>
            <a:ext cx="1709154" cy="10921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546460D6-E659-DE52-51FE-A5F747B79CC8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060747" y="2019160"/>
            <a:ext cx="2094624" cy="10921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FA88196B-CDDD-0051-B3C8-BBE3DA192CA3}"/>
              </a:ext>
            </a:extLst>
          </p:cNvPr>
          <p:cNvSpPr/>
          <p:nvPr/>
        </p:nvSpPr>
        <p:spPr>
          <a:xfrm>
            <a:off x="2373669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 opwek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(lokaal)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4B3A9C-2AA2-4F60-CF00-909D6D43922E}"/>
              </a:ext>
            </a:extLst>
          </p:cNvPr>
          <p:cNvSpPr/>
          <p:nvPr/>
        </p:nvSpPr>
        <p:spPr>
          <a:xfrm>
            <a:off x="8162534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 vraag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(lokaal)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43F75D0B-C960-9C0B-E926-7549BC77B5CB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>
            <a:off x="4352731" y="3704891"/>
            <a:ext cx="3809803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25CFF80C-97E1-BDCC-F426-DE5C6FD27B9E}"/>
              </a:ext>
            </a:extLst>
          </p:cNvPr>
          <p:cNvSpPr txBox="1"/>
          <p:nvPr/>
        </p:nvSpPr>
        <p:spPr>
          <a:xfrm>
            <a:off x="5438640" y="3335559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Afstemming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9FEC0D3-93B6-6926-344D-90A718BF568D}"/>
              </a:ext>
            </a:extLst>
          </p:cNvPr>
          <p:cNvSpPr txBox="1"/>
          <p:nvPr/>
        </p:nvSpPr>
        <p:spPr>
          <a:xfrm>
            <a:off x="5249613" y="3704891"/>
            <a:ext cx="169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(gelijktijdigheid)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DE2C068E-830C-CDA6-360C-44F474A19B76}"/>
              </a:ext>
            </a:extLst>
          </p:cNvPr>
          <p:cNvSpPr/>
          <p:nvPr/>
        </p:nvSpPr>
        <p:spPr>
          <a:xfrm>
            <a:off x="5106467" y="4903911"/>
            <a:ext cx="1979062" cy="118712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Eigen opslag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dirty="0">
                <a:solidFill>
                  <a:prstClr val="white"/>
                </a:solidFill>
                <a:latin typeface="Calibri" panose="020F0502020204030204"/>
              </a:rPr>
              <a:t>(batterij)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6A06C479-10D8-24C6-A5F8-DCEC67C23BC0}"/>
              </a:ext>
            </a:extLst>
          </p:cNvPr>
          <p:cNvCxnSpPr>
            <a:stCxn id="15" idx="2"/>
            <a:endCxn id="22" idx="1"/>
          </p:cNvCxnSpPr>
          <p:nvPr/>
        </p:nvCxnSpPr>
        <p:spPr>
          <a:xfrm>
            <a:off x="3363200" y="4298454"/>
            <a:ext cx="1743267" cy="119902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66B8544C-71F2-BD28-A1FB-414B5214E3DD}"/>
              </a:ext>
            </a:extLst>
          </p:cNvPr>
          <p:cNvCxnSpPr>
            <a:stCxn id="22" idx="3"/>
            <a:endCxn id="16" idx="2"/>
          </p:cNvCxnSpPr>
          <p:nvPr/>
        </p:nvCxnSpPr>
        <p:spPr>
          <a:xfrm flipV="1">
            <a:off x="7085529" y="4298454"/>
            <a:ext cx="2066536" cy="119902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hthoek 2">
            <a:extLst>
              <a:ext uri="{FF2B5EF4-FFF2-40B4-BE49-F238E27FC236}">
                <a16:creationId xmlns:a16="http://schemas.microsoft.com/office/drawing/2014/main" id="{ADBD1AEF-5FA2-CEB8-6209-6382FC02A3D8}"/>
              </a:ext>
            </a:extLst>
          </p:cNvPr>
          <p:cNvSpPr/>
          <p:nvPr/>
        </p:nvSpPr>
        <p:spPr>
          <a:xfrm>
            <a:off x="5072759" y="1435122"/>
            <a:ext cx="2037557" cy="11871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Elektriciteitsnet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EB26C1A-3BEC-0131-3F68-3BF9A20B47C9}"/>
              </a:ext>
            </a:extLst>
          </p:cNvPr>
          <p:cNvSpPr txBox="1"/>
          <p:nvPr/>
        </p:nvSpPr>
        <p:spPr>
          <a:xfrm>
            <a:off x="7309673" y="1617808"/>
            <a:ext cx="2622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 tot 30% meer ruimte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 bestaande net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132C0C9-268F-2026-C734-9FDC8C818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788" y="1009580"/>
            <a:ext cx="1187918" cy="186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F82E4-B452-96EF-1C13-F1E85D4D3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81B1BF8-9B70-A96A-85E5-B05553DE8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F50702D-BE2C-5C40-DEC6-B2C8FBE7EE38}"/>
              </a:ext>
            </a:extLst>
          </p:cNvPr>
          <p:cNvSpPr txBox="1"/>
          <p:nvPr/>
        </p:nvSpPr>
        <p:spPr>
          <a:xfrm>
            <a:off x="3229583" y="301694"/>
            <a:ext cx="57587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Local4Local watersysteem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33A5162-70E5-F6B5-CFA8-968C59929343}"/>
              </a:ext>
            </a:extLst>
          </p:cNvPr>
          <p:cNvSpPr/>
          <p:nvPr/>
        </p:nvSpPr>
        <p:spPr>
          <a:xfrm>
            <a:off x="2383000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Opwek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5042F00-A82C-A32E-2AF8-EB2F69933E82}"/>
              </a:ext>
            </a:extLst>
          </p:cNvPr>
          <p:cNvSpPr/>
          <p:nvPr/>
        </p:nvSpPr>
        <p:spPr>
          <a:xfrm>
            <a:off x="8165840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Vraag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35409566-AE4E-8040-A968-5B50B32206FD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372531" y="2019160"/>
            <a:ext cx="1709154" cy="10921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183308F-7982-11E4-8764-0B0DE1DA8E7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7060747" y="2019160"/>
            <a:ext cx="2094624" cy="109216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91E54091-5D02-0821-0226-B4F1246598C5}"/>
              </a:ext>
            </a:extLst>
          </p:cNvPr>
          <p:cNvSpPr/>
          <p:nvPr/>
        </p:nvSpPr>
        <p:spPr>
          <a:xfrm>
            <a:off x="2373669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Beschikbaar water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DF8261C-39FF-D826-FC2D-07CEBB451166}"/>
              </a:ext>
            </a:extLst>
          </p:cNvPr>
          <p:cNvSpPr/>
          <p:nvPr/>
        </p:nvSpPr>
        <p:spPr>
          <a:xfrm>
            <a:off x="8162534" y="3111328"/>
            <a:ext cx="1979062" cy="11871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Watervraag</a:t>
            </a:r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E97C9B1C-6792-7BD6-598A-E3E118919100}"/>
              </a:ext>
            </a:extLst>
          </p:cNvPr>
          <p:cNvCxnSpPr>
            <a:stCxn id="15" idx="3"/>
            <a:endCxn id="16" idx="1"/>
          </p:cNvCxnSpPr>
          <p:nvPr/>
        </p:nvCxnSpPr>
        <p:spPr>
          <a:xfrm>
            <a:off x="4352731" y="3704891"/>
            <a:ext cx="3809803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9F0AFE53-DA26-2F1C-1393-C7745CADB970}"/>
              </a:ext>
            </a:extLst>
          </p:cNvPr>
          <p:cNvSpPr txBox="1"/>
          <p:nvPr/>
        </p:nvSpPr>
        <p:spPr>
          <a:xfrm>
            <a:off x="5438640" y="3335559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Afstemming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832133B-EFB3-3DF1-E93A-4642E4AF5E7B}"/>
              </a:ext>
            </a:extLst>
          </p:cNvPr>
          <p:cNvSpPr txBox="1"/>
          <p:nvPr/>
        </p:nvSpPr>
        <p:spPr>
          <a:xfrm>
            <a:off x="5249613" y="3704891"/>
            <a:ext cx="169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(gelijktijdigheid)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E62813B-784B-E2AA-960F-AEB6078978B0}"/>
              </a:ext>
            </a:extLst>
          </p:cNvPr>
          <p:cNvSpPr/>
          <p:nvPr/>
        </p:nvSpPr>
        <p:spPr>
          <a:xfrm>
            <a:off x="5106467" y="4903911"/>
            <a:ext cx="1979062" cy="1187126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Waterberging</a:t>
            </a: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DDAE8F38-FE65-D630-6A76-624E4B3C2B71}"/>
              </a:ext>
            </a:extLst>
          </p:cNvPr>
          <p:cNvCxnSpPr>
            <a:stCxn id="15" idx="2"/>
            <a:endCxn id="22" idx="1"/>
          </p:cNvCxnSpPr>
          <p:nvPr/>
        </p:nvCxnSpPr>
        <p:spPr>
          <a:xfrm>
            <a:off x="3363200" y="4298454"/>
            <a:ext cx="1743267" cy="119902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99553CF1-8C3B-FB08-C94B-2CBBE2763E12}"/>
              </a:ext>
            </a:extLst>
          </p:cNvPr>
          <p:cNvCxnSpPr>
            <a:stCxn id="22" idx="3"/>
            <a:endCxn id="16" idx="2"/>
          </p:cNvCxnSpPr>
          <p:nvPr/>
        </p:nvCxnSpPr>
        <p:spPr>
          <a:xfrm flipV="1">
            <a:off x="7085529" y="4298454"/>
            <a:ext cx="2066536" cy="119902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hthoek 2">
            <a:extLst>
              <a:ext uri="{FF2B5EF4-FFF2-40B4-BE49-F238E27FC236}">
                <a16:creationId xmlns:a16="http://schemas.microsoft.com/office/drawing/2014/main" id="{C1D2993E-FBB0-0132-1243-39E7C9844BED}"/>
              </a:ext>
            </a:extLst>
          </p:cNvPr>
          <p:cNvSpPr/>
          <p:nvPr/>
        </p:nvSpPr>
        <p:spPr>
          <a:xfrm>
            <a:off x="5072759" y="1435122"/>
            <a:ext cx="2037557" cy="11871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Inlaat 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Calibri" panose="020F0502020204030204"/>
              </a:rPr>
              <a:t>gemaal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Afbeelding 10" descr="Afbeelding met tekening, tekenfilm, illustratie&#10;&#10;Door AI gegenereerde inhoud is mogelijk onjuist.">
            <a:extLst>
              <a:ext uri="{FF2B5EF4-FFF2-40B4-BE49-F238E27FC236}">
                <a16:creationId xmlns:a16="http://schemas.microsoft.com/office/drawing/2014/main" id="{9D2260E2-B868-3874-596E-5C63ADB07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867" y="1676183"/>
            <a:ext cx="1630667" cy="119902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8CBC3DE-C5C1-4712-A452-76C0CB615707}"/>
              </a:ext>
            </a:extLst>
          </p:cNvPr>
          <p:cNvSpPr txBox="1"/>
          <p:nvPr/>
        </p:nvSpPr>
        <p:spPr>
          <a:xfrm>
            <a:off x="323265" y="4424065"/>
            <a:ext cx="33198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Als we niet actief ingrijpen: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Verslechtering bodems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Toenemende verzilting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Tekorten zoetwater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Afnemende biodiversiteit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KRW-doelen verder uit beeld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Hogere baggerkosten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Hoge energiekosten (pompen)</a:t>
            </a:r>
          </a:p>
        </p:txBody>
      </p:sp>
    </p:spTree>
    <p:extLst>
      <p:ext uri="{BB962C8B-B14F-4D97-AF65-F5344CB8AC3E}">
        <p14:creationId xmlns:p14="http://schemas.microsoft.com/office/powerpoint/2010/main" val="404308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462BD-4F91-69D8-8808-5A0EAC365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C79609E-9023-DF3A-2F9D-BEC3AC44BB97}"/>
              </a:ext>
            </a:extLst>
          </p:cNvPr>
          <p:cNvCxnSpPr/>
          <p:nvPr/>
        </p:nvCxnSpPr>
        <p:spPr>
          <a:xfrm flipV="1">
            <a:off x="2324911" y="1079770"/>
            <a:ext cx="0" cy="43677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D57F50E-2A50-F8B6-6733-7AB9AB6DBE3B}"/>
              </a:ext>
            </a:extLst>
          </p:cNvPr>
          <p:cNvCxnSpPr>
            <a:cxnSpLocks/>
          </p:cNvCxnSpPr>
          <p:nvPr/>
        </p:nvCxnSpPr>
        <p:spPr>
          <a:xfrm>
            <a:off x="2324911" y="5447489"/>
            <a:ext cx="791831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458CD999-F481-CA1A-1C00-B0A51924AA68}"/>
              </a:ext>
            </a:extLst>
          </p:cNvPr>
          <p:cNvSpPr txBox="1"/>
          <p:nvPr/>
        </p:nvSpPr>
        <p:spPr>
          <a:xfrm>
            <a:off x="8784076" y="5525309"/>
            <a:ext cx="107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technisch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4A89AC79-6C0C-8918-21C5-934F97EBAD3B}"/>
              </a:ext>
            </a:extLst>
          </p:cNvPr>
          <p:cNvSpPr txBox="1"/>
          <p:nvPr/>
        </p:nvSpPr>
        <p:spPr>
          <a:xfrm>
            <a:off x="2457839" y="5525309"/>
            <a:ext cx="10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natuurlijk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762F853-FCED-4792-B18C-FF4B26897622}"/>
              </a:ext>
            </a:extLst>
          </p:cNvPr>
          <p:cNvSpPr txBox="1"/>
          <p:nvPr/>
        </p:nvSpPr>
        <p:spPr>
          <a:xfrm>
            <a:off x="515569" y="1741252"/>
            <a:ext cx="161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Kwaliteit waterbeheer</a:t>
            </a:r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682306B0-4D35-9ECC-4252-F6D42685197C}"/>
              </a:ext>
            </a:extLst>
          </p:cNvPr>
          <p:cNvSpPr/>
          <p:nvPr/>
        </p:nvSpPr>
        <p:spPr>
          <a:xfrm>
            <a:off x="2548647" y="1867711"/>
            <a:ext cx="7295744" cy="2625608"/>
          </a:xfrm>
          <a:custGeom>
            <a:avLst/>
            <a:gdLst>
              <a:gd name="connsiteX0" fmla="*/ 0 w 7295744"/>
              <a:gd name="connsiteY0" fmla="*/ 0 h 3089568"/>
              <a:gd name="connsiteX1" fmla="*/ 2529191 w 7295744"/>
              <a:gd name="connsiteY1" fmla="*/ 3083668 h 3089568"/>
              <a:gd name="connsiteX2" fmla="*/ 7295744 w 7295744"/>
              <a:gd name="connsiteY2" fmla="*/ 622570 h 3089568"/>
              <a:gd name="connsiteX0" fmla="*/ 0 w 7295744"/>
              <a:gd name="connsiteY0" fmla="*/ 0 h 2625608"/>
              <a:gd name="connsiteX1" fmla="*/ 2597285 w 7295744"/>
              <a:gd name="connsiteY1" fmla="*/ 2616741 h 2625608"/>
              <a:gd name="connsiteX2" fmla="*/ 7295744 w 7295744"/>
              <a:gd name="connsiteY2" fmla="*/ 622570 h 262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5744" h="2625608">
                <a:moveTo>
                  <a:pt x="0" y="0"/>
                </a:moveTo>
                <a:cubicBezTo>
                  <a:pt x="656617" y="1489953"/>
                  <a:pt x="1381328" y="2512979"/>
                  <a:pt x="2597285" y="2616741"/>
                </a:cubicBezTo>
                <a:cubicBezTo>
                  <a:pt x="3813242" y="2720503"/>
                  <a:pt x="5520446" y="1905000"/>
                  <a:pt x="7295744" y="62257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Bijschrift: pijl-omlaag 15">
            <a:extLst>
              <a:ext uri="{FF2B5EF4-FFF2-40B4-BE49-F238E27FC236}">
                <a16:creationId xmlns:a16="http://schemas.microsoft.com/office/drawing/2014/main" id="{0E86045F-2809-029E-F93B-86AD1A302C99}"/>
              </a:ext>
            </a:extLst>
          </p:cNvPr>
          <p:cNvSpPr/>
          <p:nvPr/>
        </p:nvSpPr>
        <p:spPr>
          <a:xfrm>
            <a:off x="5223754" y="3263629"/>
            <a:ext cx="1429966" cy="865761"/>
          </a:xfrm>
          <a:prstGeom prst="downArrowCallou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Huidig?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0E603AB-D6E7-F7AE-B8DF-8FA1676A56F4}"/>
              </a:ext>
            </a:extLst>
          </p:cNvPr>
          <p:cNvSpPr txBox="1"/>
          <p:nvPr/>
        </p:nvSpPr>
        <p:spPr>
          <a:xfrm>
            <a:off x="2395128" y="1294421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Ruim 800 jaar</a:t>
            </a:r>
          </a:p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ervaring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F1EAE31-39ED-F330-8789-860512FC7635}"/>
              </a:ext>
            </a:extLst>
          </p:cNvPr>
          <p:cNvSpPr txBox="1"/>
          <p:nvPr/>
        </p:nvSpPr>
        <p:spPr>
          <a:xfrm>
            <a:off x="8674502" y="1713358"/>
            <a:ext cx="183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Local4Local watersysteem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800ECF2-864D-E5CD-7F67-5141B5454CE5}"/>
              </a:ext>
            </a:extLst>
          </p:cNvPr>
          <p:cNvSpPr txBox="1"/>
          <p:nvPr/>
        </p:nvSpPr>
        <p:spPr>
          <a:xfrm>
            <a:off x="8674501" y="971255"/>
            <a:ext cx="183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Drainage in etages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57F2CB9-5F75-8FB0-C84B-AA42DF2C3B4E}"/>
              </a:ext>
            </a:extLst>
          </p:cNvPr>
          <p:cNvSpPr txBox="1"/>
          <p:nvPr/>
        </p:nvSpPr>
        <p:spPr>
          <a:xfrm>
            <a:off x="2054813" y="3760058"/>
            <a:ext cx="183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Friezstad</a:t>
            </a:r>
          </a:p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(2025)</a:t>
            </a:r>
          </a:p>
        </p:txBody>
      </p:sp>
    </p:spTree>
    <p:extLst>
      <p:ext uri="{BB962C8B-B14F-4D97-AF65-F5344CB8AC3E}">
        <p14:creationId xmlns:p14="http://schemas.microsoft.com/office/powerpoint/2010/main" val="172797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3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rif, natuur&#10;&#10;Door AI gegenereerde inhoud is mogelijk onjuist.">
            <a:extLst>
              <a:ext uri="{FF2B5EF4-FFF2-40B4-BE49-F238E27FC236}">
                <a16:creationId xmlns:a16="http://schemas.microsoft.com/office/drawing/2014/main" id="{C05567DB-3C14-738A-01D6-3EE40BC68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-1" b="-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F50ECBD-DADA-9F62-5D8F-7B66C442029A}"/>
              </a:ext>
            </a:extLst>
          </p:cNvPr>
          <p:cNvSpPr/>
          <p:nvPr/>
        </p:nvSpPr>
        <p:spPr>
          <a:xfrm>
            <a:off x="984823" y="894695"/>
            <a:ext cx="2744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Friezstad</a:t>
            </a:r>
          </a:p>
        </p:txBody>
      </p:sp>
    </p:spTree>
    <p:extLst>
      <p:ext uri="{BB962C8B-B14F-4D97-AF65-F5344CB8AC3E}">
        <p14:creationId xmlns:p14="http://schemas.microsoft.com/office/powerpoint/2010/main" val="383712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wolk, tekst, hemel, schermopname&#10;&#10;Door AI gegenereerde inhoud is mogelijk onjuist.">
            <a:extLst>
              <a:ext uri="{FF2B5EF4-FFF2-40B4-BE49-F238E27FC236}">
                <a16:creationId xmlns:a16="http://schemas.microsoft.com/office/drawing/2014/main" id="{8AB9546A-82AC-2882-1325-D89C93F4E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-1" b="-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943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BE8E72-9A1A-D2EA-8E65-26E7ADA9C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2C1863BF-DF3D-7B79-0E88-17B5C9FC24C8}"/>
              </a:ext>
            </a:extLst>
          </p:cNvPr>
          <p:cNvCxnSpPr/>
          <p:nvPr/>
        </p:nvCxnSpPr>
        <p:spPr>
          <a:xfrm flipV="1">
            <a:off x="2324911" y="1079770"/>
            <a:ext cx="0" cy="43677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9345188-ED2D-4FDA-7D16-73DD176E1BC2}"/>
              </a:ext>
            </a:extLst>
          </p:cNvPr>
          <p:cNvCxnSpPr>
            <a:cxnSpLocks/>
          </p:cNvCxnSpPr>
          <p:nvPr/>
        </p:nvCxnSpPr>
        <p:spPr>
          <a:xfrm>
            <a:off x="2324911" y="5447489"/>
            <a:ext cx="791831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A7CA32D1-BDA9-F25E-15D4-E12CD1F87716}"/>
              </a:ext>
            </a:extLst>
          </p:cNvPr>
          <p:cNvSpPr txBox="1"/>
          <p:nvPr/>
        </p:nvSpPr>
        <p:spPr>
          <a:xfrm>
            <a:off x="2457839" y="5525309"/>
            <a:ext cx="10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natuurlijk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3BFB737-D447-441F-FF88-CEF5B9E0FC6C}"/>
              </a:ext>
            </a:extLst>
          </p:cNvPr>
          <p:cNvSpPr txBox="1"/>
          <p:nvPr/>
        </p:nvSpPr>
        <p:spPr>
          <a:xfrm>
            <a:off x="515569" y="1741252"/>
            <a:ext cx="161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Kwaliteit waterbeheer</a:t>
            </a:r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F955053A-DE41-5D68-548D-F3D0208D3B46}"/>
              </a:ext>
            </a:extLst>
          </p:cNvPr>
          <p:cNvSpPr/>
          <p:nvPr/>
        </p:nvSpPr>
        <p:spPr>
          <a:xfrm>
            <a:off x="2548647" y="1867711"/>
            <a:ext cx="7295744" cy="2625608"/>
          </a:xfrm>
          <a:custGeom>
            <a:avLst/>
            <a:gdLst>
              <a:gd name="connsiteX0" fmla="*/ 0 w 7295744"/>
              <a:gd name="connsiteY0" fmla="*/ 0 h 3089568"/>
              <a:gd name="connsiteX1" fmla="*/ 2529191 w 7295744"/>
              <a:gd name="connsiteY1" fmla="*/ 3083668 h 3089568"/>
              <a:gd name="connsiteX2" fmla="*/ 7295744 w 7295744"/>
              <a:gd name="connsiteY2" fmla="*/ 622570 h 3089568"/>
              <a:gd name="connsiteX0" fmla="*/ 0 w 7295744"/>
              <a:gd name="connsiteY0" fmla="*/ 0 h 2625608"/>
              <a:gd name="connsiteX1" fmla="*/ 2597285 w 7295744"/>
              <a:gd name="connsiteY1" fmla="*/ 2616741 h 2625608"/>
              <a:gd name="connsiteX2" fmla="*/ 7295744 w 7295744"/>
              <a:gd name="connsiteY2" fmla="*/ 622570 h 262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5744" h="2625608">
                <a:moveTo>
                  <a:pt x="0" y="0"/>
                </a:moveTo>
                <a:cubicBezTo>
                  <a:pt x="656617" y="1489953"/>
                  <a:pt x="1381328" y="2512979"/>
                  <a:pt x="2597285" y="2616741"/>
                </a:cubicBezTo>
                <a:cubicBezTo>
                  <a:pt x="3813242" y="2720503"/>
                  <a:pt x="5520446" y="1905000"/>
                  <a:pt x="7295744" y="62257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F6A52BB-1EC5-6CB3-6DA7-E13025885980}"/>
              </a:ext>
            </a:extLst>
          </p:cNvPr>
          <p:cNvSpPr txBox="1"/>
          <p:nvPr/>
        </p:nvSpPr>
        <p:spPr>
          <a:xfrm>
            <a:off x="2395128" y="1294421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Ruim 800 jaar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ervaring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AB0DB42-3DE4-DE0F-ECE6-96816E9476EE}"/>
              </a:ext>
            </a:extLst>
          </p:cNvPr>
          <p:cNvSpPr txBox="1"/>
          <p:nvPr/>
        </p:nvSpPr>
        <p:spPr>
          <a:xfrm>
            <a:off x="8674502" y="1713358"/>
            <a:ext cx="183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Local4Local watersysteem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A968EB6-A685-FBFE-DB58-B0FF60AACFC4}"/>
              </a:ext>
            </a:extLst>
          </p:cNvPr>
          <p:cNvSpPr txBox="1"/>
          <p:nvPr/>
        </p:nvSpPr>
        <p:spPr>
          <a:xfrm>
            <a:off x="8674501" y="971255"/>
            <a:ext cx="183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Drainage in etages</a:t>
            </a:r>
          </a:p>
        </p:txBody>
      </p:sp>
      <p:sp>
        <p:nvSpPr>
          <p:cNvPr id="4" name="Bijschrift: pijl-omhoog 3">
            <a:extLst>
              <a:ext uri="{FF2B5EF4-FFF2-40B4-BE49-F238E27FC236}">
                <a16:creationId xmlns:a16="http://schemas.microsoft.com/office/drawing/2014/main" id="{FF611BA5-B562-5DCD-F3A8-4A1BA53B0ADD}"/>
              </a:ext>
            </a:extLst>
          </p:cNvPr>
          <p:cNvSpPr/>
          <p:nvPr/>
        </p:nvSpPr>
        <p:spPr>
          <a:xfrm>
            <a:off x="5082705" y="4647672"/>
            <a:ext cx="1712063" cy="1255503"/>
          </a:xfrm>
          <a:prstGeom prst="up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Plaatselijk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 = 21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S/cm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8FE872-D058-77C2-C73E-4E5B77312A7E}"/>
              </a:ext>
            </a:extLst>
          </p:cNvPr>
          <p:cNvSpPr txBox="1"/>
          <p:nvPr/>
        </p:nvSpPr>
        <p:spPr>
          <a:xfrm>
            <a:off x="8784076" y="5525309"/>
            <a:ext cx="1078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technisch</a:t>
            </a:r>
          </a:p>
        </p:txBody>
      </p:sp>
      <p:pic>
        <p:nvPicPr>
          <p:cNvPr id="7" name="Afbeelding 6" descr="Afbeelding met clipart, tekening, Menselijk gezicht, Tekenfilm&#10;&#10;Door AI gegenereerde inhoud is mogelijk onjuist.">
            <a:extLst>
              <a:ext uri="{FF2B5EF4-FFF2-40B4-BE49-F238E27FC236}">
                <a16:creationId xmlns:a16="http://schemas.microsoft.com/office/drawing/2014/main" id="{9BBA2C27-7A17-E25E-FF7C-5B514F016E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01" y="4059896"/>
            <a:ext cx="2551216" cy="2625608"/>
          </a:xfrm>
          <a:prstGeom prst="rect">
            <a:avLst/>
          </a:prstGeom>
        </p:spPr>
      </p:pic>
      <p:sp>
        <p:nvSpPr>
          <p:cNvPr id="10" name="Tekstballon: rechthoek met afgeronde hoeken 9">
            <a:extLst>
              <a:ext uri="{FF2B5EF4-FFF2-40B4-BE49-F238E27FC236}">
                <a16:creationId xmlns:a16="http://schemas.microsoft.com/office/drawing/2014/main" id="{1E9706C1-89CE-8A6F-DA3F-166DC2C1A87C}"/>
              </a:ext>
            </a:extLst>
          </p:cNvPr>
          <p:cNvSpPr/>
          <p:nvPr/>
        </p:nvSpPr>
        <p:spPr>
          <a:xfrm>
            <a:off x="6984460" y="2655091"/>
            <a:ext cx="2344367" cy="1570928"/>
          </a:xfrm>
          <a:prstGeom prst="wedgeRoundRectCallout">
            <a:avLst>
              <a:gd name="adj1" fmla="val 41823"/>
              <a:gd name="adj2" fmla="val 8541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Daar doen zelfs de suikerbieten het niet, dus gooi maar vol met zonnepanelen</a:t>
            </a:r>
          </a:p>
        </p:txBody>
      </p:sp>
    </p:spTree>
    <p:extLst>
      <p:ext uri="{BB962C8B-B14F-4D97-AF65-F5344CB8AC3E}">
        <p14:creationId xmlns:p14="http://schemas.microsoft.com/office/powerpoint/2010/main" val="36992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diagram&#10;&#10;Door AI gegenereerde inhoud is mogelijk onjuist.">
            <a:extLst>
              <a:ext uri="{FF2B5EF4-FFF2-40B4-BE49-F238E27FC236}">
                <a16:creationId xmlns:a16="http://schemas.microsoft.com/office/drawing/2014/main" id="{FA038FFF-FF05-956B-243A-572107BBE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28716"/>
          </a:xfrm>
          <a:prstGeom prst="rect">
            <a:avLst/>
          </a:prstGeom>
        </p:spPr>
      </p:pic>
      <p:pic>
        <p:nvPicPr>
          <p:cNvPr id="5" name="Afbeelding 4" descr="Afbeelding met symbool, Graphics, logo, cirkel&#10;&#10;Door AI gegenereerde inhoud is mogelijk onjuist.">
            <a:extLst>
              <a:ext uri="{FF2B5EF4-FFF2-40B4-BE49-F238E27FC236}">
                <a16:creationId xmlns:a16="http://schemas.microsoft.com/office/drawing/2014/main" id="{B6373F44-D067-4087-56E2-43950C81E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" y="124349"/>
            <a:ext cx="654627" cy="654627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4D33AEB-9993-6F45-8107-AB438A814B00}"/>
              </a:ext>
            </a:extLst>
          </p:cNvPr>
          <p:cNvSpPr/>
          <p:nvPr/>
        </p:nvSpPr>
        <p:spPr>
          <a:xfrm>
            <a:off x="1872343" y="0"/>
            <a:ext cx="1415143" cy="413657"/>
          </a:xfrm>
          <a:prstGeom prst="rect">
            <a:avLst/>
          </a:prstGeom>
          <a:solidFill>
            <a:srgbClr val="D3E4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31FDBB-CEF6-D809-F58C-63EDAEBD46D8}"/>
              </a:ext>
            </a:extLst>
          </p:cNvPr>
          <p:cNvSpPr txBox="1"/>
          <p:nvPr/>
        </p:nvSpPr>
        <p:spPr>
          <a:xfrm>
            <a:off x="1311281" y="159472"/>
            <a:ext cx="19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Friese klimaatatlas</a:t>
            </a:r>
          </a:p>
        </p:txBody>
      </p:sp>
    </p:spTree>
    <p:extLst>
      <p:ext uri="{BB962C8B-B14F-4D97-AF65-F5344CB8AC3E}">
        <p14:creationId xmlns:p14="http://schemas.microsoft.com/office/powerpoint/2010/main" val="40556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ereld, kaart&#10;&#10;Door AI gegenereerde inhoud is mogelijk onjuist.">
            <a:extLst>
              <a:ext uri="{FF2B5EF4-FFF2-40B4-BE49-F238E27FC236}">
                <a16:creationId xmlns:a16="http://schemas.microsoft.com/office/drawing/2014/main" id="{A4457E28-5C32-7923-EB7A-A40D67DA6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77" y="0"/>
            <a:ext cx="939084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4482671-3098-3BA6-73CB-8E2CEC898419}"/>
              </a:ext>
            </a:extLst>
          </p:cNvPr>
          <p:cNvSpPr txBox="1"/>
          <p:nvPr/>
        </p:nvSpPr>
        <p:spPr>
          <a:xfrm>
            <a:off x="468086" y="544286"/>
            <a:ext cx="2105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Inundatie 1910</a:t>
            </a:r>
          </a:p>
        </p:txBody>
      </p:sp>
    </p:spTree>
    <p:extLst>
      <p:ext uri="{BB962C8B-B14F-4D97-AF65-F5344CB8AC3E}">
        <p14:creationId xmlns:p14="http://schemas.microsoft.com/office/powerpoint/2010/main" val="13670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33A07F9-3632-4CEE-7C05-E0CE5D69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9B4D860-30B9-5F2A-DFEC-10F0C5ADC271}"/>
              </a:ext>
            </a:extLst>
          </p:cNvPr>
          <p:cNvSpPr txBox="1"/>
          <p:nvPr/>
        </p:nvSpPr>
        <p:spPr>
          <a:xfrm>
            <a:off x="1140310" y="1770018"/>
            <a:ext cx="99113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Als we Water en Bodem Sturend invullen vanuit de denkkaders van Water en Bodem Sturend, krijgen we weinig in de praktijk gerealiseerd (alleen rivieren, beekdalen en veenweidegebieden)</a:t>
            </a:r>
          </a:p>
          <a:p>
            <a:endParaRPr lang="nl-NL" sz="2800" b="1" dirty="0">
              <a:solidFill>
                <a:srgbClr val="FF0000"/>
              </a:solidFill>
            </a:endParaRPr>
          </a:p>
          <a:p>
            <a:r>
              <a:rPr lang="nl-NL" sz="2800" b="1" dirty="0">
                <a:solidFill>
                  <a:srgbClr val="FF0000"/>
                </a:solidFill>
              </a:rPr>
              <a:t>Als we de energietransitie aansturen als een technisch en financieel veranderingsproces, gaat uiteindelijk 80% van de opbrengsten naar de VS, China, …</a:t>
            </a:r>
          </a:p>
        </p:txBody>
      </p:sp>
    </p:spTree>
    <p:extLst>
      <p:ext uri="{BB962C8B-B14F-4D97-AF65-F5344CB8AC3E}">
        <p14:creationId xmlns:p14="http://schemas.microsoft.com/office/powerpoint/2010/main" val="34070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33795B-589A-C076-5095-468AA067B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aart, tekst, atlas&#10;&#10;Door AI gegenereerde inhoud is mogelijk onjuist.">
            <a:extLst>
              <a:ext uri="{FF2B5EF4-FFF2-40B4-BE49-F238E27FC236}">
                <a16:creationId xmlns:a16="http://schemas.microsoft.com/office/drawing/2014/main" id="{3CDAFFE6-34E0-6A44-E926-735839EC5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59081" cy="4767943"/>
          </a:xfrm>
          <a:prstGeom prst="rect">
            <a:avLst/>
          </a:prstGeom>
        </p:spPr>
      </p:pic>
      <p:pic>
        <p:nvPicPr>
          <p:cNvPr id="9" name="Afbeelding 8" descr="Afbeelding met tekst, schermopname, Lettertype, nummer&#10;&#10;Door AI gegenereerde inhoud is mogelijk onjuist.">
            <a:extLst>
              <a:ext uri="{FF2B5EF4-FFF2-40B4-BE49-F238E27FC236}">
                <a16:creationId xmlns:a16="http://schemas.microsoft.com/office/drawing/2014/main" id="{80614C31-DF63-B4A5-C450-AC68B8380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577536"/>
            <a:ext cx="6553201" cy="2298306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269A252-08E6-873B-DBBE-DAC7FDD649F4}"/>
              </a:ext>
            </a:extLst>
          </p:cNvPr>
          <p:cNvSpPr txBox="1"/>
          <p:nvPr/>
        </p:nvSpPr>
        <p:spPr>
          <a:xfrm>
            <a:off x="5105399" y="3262745"/>
            <a:ext cx="60941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/>
              <a:t>Waterrobuust bouwen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vitaal en veerkrachtig watersysteem. We ambiëren dat Fryslân in 2050 waterrobuust 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klimaatbestendig is ingericht.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Karakteristiek en gezond. We willen een goede bodem- en waterkwaliteit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Meebewegen en samenwerken. De provincie wil partijen bij elkaar brengen rondom belangrijke vraagstukken en hen ondersteunen met kennis en kunde, argumenten en middelen</a:t>
            </a: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529545D5-F8F2-C096-899B-AEF728FC5FAA}"/>
              </a:ext>
            </a:extLst>
          </p:cNvPr>
          <p:cNvSpPr/>
          <p:nvPr/>
        </p:nvSpPr>
        <p:spPr>
          <a:xfrm>
            <a:off x="9694719" y="1257300"/>
            <a:ext cx="1194954" cy="5403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0FC4501-FA1E-D6AF-AE88-81C1CBE35991}"/>
              </a:ext>
            </a:extLst>
          </p:cNvPr>
          <p:cNvSpPr txBox="1"/>
          <p:nvPr/>
        </p:nvSpPr>
        <p:spPr>
          <a:xfrm>
            <a:off x="375393" y="5362665"/>
            <a:ext cx="4008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/>
              <a:t>Ontwerp Regionaal Waterprogramma</a:t>
            </a:r>
            <a:br>
              <a:rPr lang="nl-NL" dirty="0"/>
            </a:br>
            <a:r>
              <a:rPr lang="nl-NL" dirty="0"/>
              <a:t>2022-2027</a:t>
            </a:r>
          </a:p>
        </p:txBody>
      </p:sp>
    </p:spTree>
    <p:extLst>
      <p:ext uri="{BB962C8B-B14F-4D97-AF65-F5344CB8AC3E}">
        <p14:creationId xmlns:p14="http://schemas.microsoft.com/office/powerpoint/2010/main" val="21544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Menselijk gezicht&#10;&#10;Door AI gegenereerde inhoud is mogelijk onjuist.">
            <a:extLst>
              <a:ext uri="{FF2B5EF4-FFF2-40B4-BE49-F238E27FC236}">
                <a16:creationId xmlns:a16="http://schemas.microsoft.com/office/drawing/2014/main" id="{BD4F6856-710B-26B8-3EFA-58B256A83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" y="1441365"/>
            <a:ext cx="6056104" cy="4767943"/>
          </a:xfrm>
          <a:prstGeom prst="rect">
            <a:avLst/>
          </a:prstGeom>
        </p:spPr>
      </p:pic>
      <p:pic>
        <p:nvPicPr>
          <p:cNvPr id="7" name="Afbeelding 6" descr="Afbeelding met tekst, schermopname, tekenfilm, illustratie&#10;&#10;Door AI gegenereerde inhoud is mogelijk onjuist.">
            <a:extLst>
              <a:ext uri="{FF2B5EF4-FFF2-40B4-BE49-F238E27FC236}">
                <a16:creationId xmlns:a16="http://schemas.microsoft.com/office/drawing/2014/main" id="{491C42AA-1471-1A2A-61A0-FCAA8D0E8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54" y="1546282"/>
            <a:ext cx="6056104" cy="4663026"/>
          </a:xfrm>
          <a:prstGeom prst="rect">
            <a:avLst/>
          </a:prstGeom>
        </p:spPr>
      </p:pic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ACBBC0E7-1101-A3BB-9874-5FB1A719A294}"/>
              </a:ext>
            </a:extLst>
          </p:cNvPr>
          <p:cNvSpPr/>
          <p:nvPr/>
        </p:nvSpPr>
        <p:spPr>
          <a:xfrm>
            <a:off x="6120245" y="5881255"/>
            <a:ext cx="498764" cy="623454"/>
          </a:xfrm>
          <a:custGeom>
            <a:avLst/>
            <a:gdLst>
              <a:gd name="connsiteX0" fmla="*/ 0 w 498764"/>
              <a:gd name="connsiteY0" fmla="*/ 0 h 623454"/>
              <a:gd name="connsiteX1" fmla="*/ 249382 w 498764"/>
              <a:gd name="connsiteY1" fmla="*/ 0 h 623454"/>
              <a:gd name="connsiteX2" fmla="*/ 301337 w 498764"/>
              <a:gd name="connsiteY2" fmla="*/ 72736 h 623454"/>
              <a:gd name="connsiteX3" fmla="*/ 332510 w 498764"/>
              <a:gd name="connsiteY3" fmla="*/ 135081 h 623454"/>
              <a:gd name="connsiteX4" fmla="*/ 342900 w 498764"/>
              <a:gd name="connsiteY4" fmla="*/ 166254 h 623454"/>
              <a:gd name="connsiteX5" fmla="*/ 498764 w 498764"/>
              <a:gd name="connsiteY5" fmla="*/ 488372 h 623454"/>
              <a:gd name="connsiteX6" fmla="*/ 51955 w 498764"/>
              <a:gd name="connsiteY6" fmla="*/ 623454 h 623454"/>
              <a:gd name="connsiteX7" fmla="*/ 0 w 498764"/>
              <a:gd name="connsiteY7" fmla="*/ 0 h 62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764" h="623454">
                <a:moveTo>
                  <a:pt x="0" y="0"/>
                </a:moveTo>
                <a:lnTo>
                  <a:pt x="249382" y="0"/>
                </a:lnTo>
                <a:cubicBezTo>
                  <a:pt x="266700" y="24245"/>
                  <a:pt x="285721" y="47361"/>
                  <a:pt x="301337" y="72736"/>
                </a:cubicBezTo>
                <a:cubicBezTo>
                  <a:pt x="313514" y="92524"/>
                  <a:pt x="323074" y="113849"/>
                  <a:pt x="332510" y="135081"/>
                </a:cubicBezTo>
                <a:cubicBezTo>
                  <a:pt x="336958" y="145090"/>
                  <a:pt x="342900" y="166254"/>
                  <a:pt x="342900" y="166254"/>
                </a:cubicBezTo>
                <a:lnTo>
                  <a:pt x="498764" y="488372"/>
                </a:lnTo>
                <a:lnTo>
                  <a:pt x="51955" y="623454"/>
                </a:lnTo>
                <a:lnTo>
                  <a:pt x="0" y="0"/>
                </a:lnTo>
                <a:close/>
              </a:path>
            </a:pathLst>
          </a:cu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3E071D7-D57E-5860-96BD-B31CEDB042E5}"/>
              </a:ext>
            </a:extLst>
          </p:cNvPr>
          <p:cNvSpPr txBox="1"/>
          <p:nvPr/>
        </p:nvSpPr>
        <p:spPr>
          <a:xfrm>
            <a:off x="311728" y="6431972"/>
            <a:ext cx="234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/>
              <a:t>Bron: Bodemvisie Waadhoeke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DC31A82-C1BA-E3B6-1528-ED23A2442426}"/>
              </a:ext>
            </a:extLst>
          </p:cNvPr>
          <p:cNvSpPr/>
          <p:nvPr/>
        </p:nvSpPr>
        <p:spPr>
          <a:xfrm>
            <a:off x="366490" y="500815"/>
            <a:ext cx="115075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11 speerpunten voor bodem en ondergrond van Waadhoeke</a:t>
            </a:r>
          </a:p>
        </p:txBody>
      </p:sp>
    </p:spTree>
    <p:extLst>
      <p:ext uri="{BB962C8B-B14F-4D97-AF65-F5344CB8AC3E}">
        <p14:creationId xmlns:p14="http://schemas.microsoft.com/office/powerpoint/2010/main" val="4510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Grafische software, Multimediasoftware&#10;&#10;Door AI gegenereerde inhoud is mogelijk onjuist.">
            <a:extLst>
              <a:ext uri="{FF2B5EF4-FFF2-40B4-BE49-F238E27FC236}">
                <a16:creationId xmlns:a16="http://schemas.microsoft.com/office/drawing/2014/main" id="{3BC042F3-4056-C6E3-3940-BCDD36DF2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48A6DC9-9F80-8359-3D44-BD2551FB7492}"/>
              </a:ext>
            </a:extLst>
          </p:cNvPr>
          <p:cNvSpPr txBox="1"/>
          <p:nvPr/>
        </p:nvSpPr>
        <p:spPr>
          <a:xfrm>
            <a:off x="8813702" y="6441700"/>
            <a:ext cx="234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/>
              <a:t>Bron: Bodemvisie Waadhoeke</a:t>
            </a:r>
          </a:p>
        </p:txBody>
      </p:sp>
    </p:spTree>
    <p:extLst>
      <p:ext uri="{BB962C8B-B14F-4D97-AF65-F5344CB8AC3E}">
        <p14:creationId xmlns:p14="http://schemas.microsoft.com/office/powerpoint/2010/main" val="39676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, schermopname&#10;&#10;Door AI gegenereerde inhoud is mogelijk onjuist.">
            <a:extLst>
              <a:ext uri="{FF2B5EF4-FFF2-40B4-BE49-F238E27FC236}">
                <a16:creationId xmlns:a16="http://schemas.microsoft.com/office/drawing/2014/main" id="{228C5054-55C9-386F-563D-2A1E8009C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00" y="0"/>
            <a:ext cx="9351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98ED47E-322B-EE2E-B6BE-5DAEDF6230D5}"/>
              </a:ext>
            </a:extLst>
          </p:cNvPr>
          <p:cNvSpPr txBox="1"/>
          <p:nvPr/>
        </p:nvSpPr>
        <p:spPr>
          <a:xfrm>
            <a:off x="1563816" y="127986"/>
            <a:ext cx="234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i="1" dirty="0"/>
              <a:t>Bron: Bodemvisie Waadhoeke</a:t>
            </a:r>
          </a:p>
        </p:txBody>
      </p:sp>
    </p:spTree>
    <p:extLst>
      <p:ext uri="{BB962C8B-B14F-4D97-AF65-F5344CB8AC3E}">
        <p14:creationId xmlns:p14="http://schemas.microsoft.com/office/powerpoint/2010/main" val="37013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kaart&#10;&#10;Door AI gegenereerde inhoud is mogelijk onjuist.">
            <a:extLst>
              <a:ext uri="{FF2B5EF4-FFF2-40B4-BE49-F238E27FC236}">
                <a16:creationId xmlns:a16="http://schemas.microsoft.com/office/drawing/2014/main" id="{E34EFFDC-FE1A-B66C-4100-44B02F0E7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34200"/>
          </a:xfrm>
          <a:prstGeom prst="rect">
            <a:avLst/>
          </a:prstGeom>
        </p:spPr>
      </p:pic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DC27DDEF-09F5-220C-B7BF-72CD0892CBEF}"/>
              </a:ext>
            </a:extLst>
          </p:cNvPr>
          <p:cNvSpPr/>
          <p:nvPr/>
        </p:nvSpPr>
        <p:spPr>
          <a:xfrm>
            <a:off x="1027880" y="6011694"/>
            <a:ext cx="1741251" cy="55447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 2 km diepte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41BFE29A-244B-4AD1-4639-A4D033D509EB}"/>
              </a:ext>
            </a:extLst>
          </p:cNvPr>
          <p:cNvSpPr/>
          <p:nvPr/>
        </p:nvSpPr>
        <p:spPr>
          <a:xfrm>
            <a:off x="6449438" y="5836596"/>
            <a:ext cx="817124" cy="63229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6FA96D1-36B7-C031-F308-B289FBEDB0C5}"/>
              </a:ext>
            </a:extLst>
          </p:cNvPr>
          <p:cNvSpPr/>
          <p:nvPr/>
        </p:nvSpPr>
        <p:spPr>
          <a:xfrm>
            <a:off x="7140105" y="6011694"/>
            <a:ext cx="1741251" cy="55447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Op 5 km diepte</a:t>
            </a:r>
          </a:p>
        </p:txBody>
      </p:sp>
    </p:spTree>
    <p:extLst>
      <p:ext uri="{BB962C8B-B14F-4D97-AF65-F5344CB8AC3E}">
        <p14:creationId xmlns:p14="http://schemas.microsoft.com/office/powerpoint/2010/main" val="13004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>
            <a:extLst>
              <a:ext uri="{FF2B5EF4-FFF2-40B4-BE49-F238E27FC236}">
                <a16:creationId xmlns:a16="http://schemas.microsoft.com/office/drawing/2014/main" id="{10F807B1-975F-5508-56E7-9105F4473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74012"/>
            <a:ext cx="10972800" cy="610626"/>
          </a:xfrm>
        </p:spPr>
        <p:txBody>
          <a:bodyPr/>
          <a:lstStyle/>
          <a:p>
            <a:pPr eaLnBrk="1" hangingPunct="1"/>
            <a:r>
              <a:rPr lang="nl-NL" altLang="nl-NL" sz="3647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Langetermijnvisie waterketen (2010)</a:t>
            </a:r>
          </a:p>
        </p:txBody>
      </p:sp>
      <p:sp>
        <p:nvSpPr>
          <p:cNvPr id="21508" name="Rechthoek 4">
            <a:extLst>
              <a:ext uri="{FF2B5EF4-FFF2-40B4-BE49-F238E27FC236}">
                <a16:creationId xmlns:a16="http://schemas.microsoft.com/office/drawing/2014/main" id="{16A8546E-EA0D-2B58-57B1-D600AB3E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5876" y="6144028"/>
            <a:ext cx="2215246" cy="27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6" rIns="91435" bIns="45716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1111453" fontAlgn="base">
              <a:spcBef>
                <a:spcPct val="0"/>
              </a:spcBef>
              <a:spcAft>
                <a:spcPct val="0"/>
              </a:spcAft>
            </a:pPr>
            <a:r>
              <a:rPr lang="nl-NL" altLang="nl-NL" sz="1216" b="1">
                <a:solidFill>
                  <a:srgbClr val="1F497D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©beeldleveranciers</a:t>
            </a:r>
            <a:endParaRPr lang="nl-NL" altLang="nl-NL" sz="1216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pic>
        <p:nvPicPr>
          <p:cNvPr id="2" name="Tijdelijke aanduiding voor inhoud 3" descr="Boerderijcluster-RGB.jpg">
            <a:extLst>
              <a:ext uri="{FF2B5EF4-FFF2-40B4-BE49-F238E27FC236}">
                <a16:creationId xmlns:a16="http://schemas.microsoft.com/office/drawing/2014/main" id="{922CAFF4-54F3-85C2-2986-148F1201C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37449"/>
            <a:ext cx="5868909" cy="404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Afbeelding met tekening, illustratie, kunst&#10;&#10;Door AI gegenereerde inhoud is mogelijk onjuist.">
            <a:extLst>
              <a:ext uri="{FF2B5EF4-FFF2-40B4-BE49-F238E27FC236}">
                <a16:creationId xmlns:a16="http://schemas.microsoft.com/office/drawing/2014/main" id="{CBBE9E26-3BD2-8D86-F3EF-BF2829D7F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" y="997527"/>
            <a:ext cx="6764483" cy="4509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9B7D7A-942F-5E08-27DA-7B65FB5D9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90AF9A-61F7-5F31-3762-AA2934D47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F4F542A-66AA-20EF-1D6C-1C8DC8198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9882066-1377-B12C-C7E2-2D933B663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7EAC4903-5A39-2060-7551-7625AEC60275}"/>
              </a:ext>
            </a:extLst>
          </p:cNvPr>
          <p:cNvSpPr/>
          <p:nvPr/>
        </p:nvSpPr>
        <p:spPr>
          <a:xfrm>
            <a:off x="2845265" y="1106632"/>
            <a:ext cx="4987636" cy="4644736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9E2838E-8474-7566-28A6-FFF3BD2B05BA}"/>
              </a:ext>
            </a:extLst>
          </p:cNvPr>
          <p:cNvSpPr/>
          <p:nvPr/>
        </p:nvSpPr>
        <p:spPr>
          <a:xfrm>
            <a:off x="4286364" y="1106632"/>
            <a:ext cx="4987636" cy="4644736"/>
          </a:xfrm>
          <a:prstGeom prst="ellipse">
            <a:avLst/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B4B596A8-B477-1CEE-8539-446BC216D765}"/>
              </a:ext>
            </a:extLst>
          </p:cNvPr>
          <p:cNvSpPr/>
          <p:nvPr/>
        </p:nvSpPr>
        <p:spPr>
          <a:xfrm>
            <a:off x="4564959" y="2735406"/>
            <a:ext cx="1553441" cy="13871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 en bodem sturend</a:t>
            </a: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18971C58-F372-3C82-75DC-1984C83E8835}"/>
              </a:ext>
            </a:extLst>
          </p:cNvPr>
          <p:cNvSpPr/>
          <p:nvPr/>
        </p:nvSpPr>
        <p:spPr>
          <a:xfrm>
            <a:off x="6003461" y="2735405"/>
            <a:ext cx="1553441" cy="13871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prstClr val="white"/>
                </a:solidFill>
                <a:latin typeface="Calibri" panose="020F0502020204030204"/>
              </a:rPr>
              <a:t>(voor en door de Friezen)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D3BFC8C-CC1A-4B10-9C8D-8424FA09BA42}"/>
              </a:ext>
            </a:extLst>
          </p:cNvPr>
          <p:cNvSpPr txBox="1"/>
          <p:nvPr/>
        </p:nvSpPr>
        <p:spPr>
          <a:xfrm>
            <a:off x="4801268" y="2057400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9773B98-A9B0-0EAD-E4ED-C5D8129D53F6}"/>
              </a:ext>
            </a:extLst>
          </p:cNvPr>
          <p:cNvSpPr txBox="1"/>
          <p:nvPr/>
        </p:nvSpPr>
        <p:spPr>
          <a:xfrm>
            <a:off x="6404926" y="2057400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B396072-2B71-52D7-0CEE-C36117BCA23D}"/>
              </a:ext>
            </a:extLst>
          </p:cNvPr>
          <p:cNvSpPr txBox="1"/>
          <p:nvPr/>
        </p:nvSpPr>
        <p:spPr>
          <a:xfrm>
            <a:off x="5046065" y="4567647"/>
            <a:ext cx="2099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Inwonersinitiatieven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014B037-37E0-30F7-C424-D6E3D27C44CE}"/>
              </a:ext>
            </a:extLst>
          </p:cNvPr>
          <p:cNvSpPr txBox="1"/>
          <p:nvPr/>
        </p:nvSpPr>
        <p:spPr>
          <a:xfrm>
            <a:off x="6567202" y="3967483"/>
            <a:ext cx="2807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Vanuit de dorpen:</a:t>
            </a:r>
            <a:b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niet teveel concentreren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7FDDC54-A4A5-4715-EF01-A97515BD0323}"/>
              </a:ext>
            </a:extLst>
          </p:cNvPr>
          <p:cNvSpPr txBox="1"/>
          <p:nvPr/>
        </p:nvSpPr>
        <p:spPr>
          <a:xfrm>
            <a:off x="3663108" y="20574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Biologische landbouw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3A4CC63-8AA5-D630-23B9-1F9173B44E92}"/>
              </a:ext>
            </a:extLst>
          </p:cNvPr>
          <p:cNvSpPr txBox="1"/>
          <p:nvPr/>
        </p:nvSpPr>
        <p:spPr>
          <a:xfrm>
            <a:off x="5331710" y="2562399"/>
            <a:ext cx="15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Omgevingswet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6B49DF28-9A12-A169-8EBA-78B85474B607}"/>
              </a:ext>
            </a:extLst>
          </p:cNvPr>
          <p:cNvSpPr txBox="1"/>
          <p:nvPr/>
        </p:nvSpPr>
        <p:spPr>
          <a:xfrm>
            <a:off x="3943481" y="4974841"/>
            <a:ext cx="215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Korte ketens voeding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E642BA59-5519-4A98-D708-E984413A6F41}"/>
              </a:ext>
            </a:extLst>
          </p:cNvPr>
          <p:cNvSpPr txBox="1"/>
          <p:nvPr/>
        </p:nvSpPr>
        <p:spPr>
          <a:xfrm>
            <a:off x="7276130" y="2782667"/>
            <a:ext cx="2552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Nieuwe energiewet</a:t>
            </a:r>
            <a:b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energiegemeenschappen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171F6AE-2735-62DE-A47A-E1C5D01EFE52}"/>
              </a:ext>
            </a:extLst>
          </p:cNvPr>
          <p:cNvSpPr txBox="1"/>
          <p:nvPr/>
        </p:nvSpPr>
        <p:spPr>
          <a:xfrm>
            <a:off x="3220616" y="3192834"/>
            <a:ext cx="1374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Weidevogels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EAB25E1-3DD8-094E-FC3B-5F7F2FB30949}"/>
              </a:ext>
            </a:extLst>
          </p:cNvPr>
          <p:cNvSpPr txBox="1"/>
          <p:nvPr/>
        </p:nvSpPr>
        <p:spPr>
          <a:xfrm>
            <a:off x="3383864" y="4005102"/>
            <a:ext cx="1326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Toerisme en</a:t>
            </a:r>
            <a:b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recreatie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DC87A0AA-9738-A864-2162-8B34BF72DF4B}"/>
              </a:ext>
            </a:extLst>
          </p:cNvPr>
          <p:cNvSpPr txBox="1"/>
          <p:nvPr/>
        </p:nvSpPr>
        <p:spPr>
          <a:xfrm>
            <a:off x="7312130" y="3481475"/>
            <a:ext cx="18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Mienskipsenergie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C9959AB-7106-9B5A-7591-4908CA37DE36}"/>
              </a:ext>
            </a:extLst>
          </p:cNvPr>
          <p:cNvSpPr txBox="1"/>
          <p:nvPr/>
        </p:nvSpPr>
        <p:spPr>
          <a:xfrm>
            <a:off x="3943481" y="3511762"/>
            <a:ext cx="842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Natuur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CB72F2FD-9E49-D859-1382-81BAD12E7E09}"/>
              </a:ext>
            </a:extLst>
          </p:cNvPr>
          <p:cNvSpPr txBox="1"/>
          <p:nvPr/>
        </p:nvSpPr>
        <p:spPr>
          <a:xfrm>
            <a:off x="5490797" y="1256792"/>
            <a:ext cx="182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Werkgelegenheid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E362AD11-1512-7F64-CB2B-7CD3F09883D8}"/>
              </a:ext>
            </a:extLst>
          </p:cNvPr>
          <p:cNvSpPr txBox="1"/>
          <p:nvPr/>
        </p:nvSpPr>
        <p:spPr>
          <a:xfrm>
            <a:off x="6179776" y="1971358"/>
            <a:ext cx="183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Elektrificeren</a:t>
            </a:r>
            <a:b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bedrijfsprocessen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EFA01F96-EAB5-77DA-B2A5-03D5CDD3EB77}"/>
              </a:ext>
            </a:extLst>
          </p:cNvPr>
          <p:cNvSpPr txBox="1"/>
          <p:nvPr/>
        </p:nvSpPr>
        <p:spPr>
          <a:xfrm>
            <a:off x="5525103" y="3921757"/>
            <a:ext cx="111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Circulaire</a:t>
            </a:r>
            <a:b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</a:br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economie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523B5641-51BC-0EF6-66D3-B06109E994F5}"/>
              </a:ext>
            </a:extLst>
          </p:cNvPr>
          <p:cNvSpPr txBox="1"/>
          <p:nvPr/>
        </p:nvSpPr>
        <p:spPr>
          <a:xfrm>
            <a:off x="7037852" y="4832981"/>
            <a:ext cx="173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Energiearmoede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4C5BBD64-76DE-1A3E-BB0C-C7BE9025E9E0}"/>
              </a:ext>
            </a:extLst>
          </p:cNvPr>
          <p:cNvSpPr txBox="1"/>
          <p:nvPr/>
        </p:nvSpPr>
        <p:spPr>
          <a:xfrm>
            <a:off x="6056115" y="5220163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Zorg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7EE4D63-250C-6E12-5AA9-6C55ED2435FB}"/>
              </a:ext>
            </a:extLst>
          </p:cNvPr>
          <p:cNvSpPr txBox="1"/>
          <p:nvPr/>
        </p:nvSpPr>
        <p:spPr>
          <a:xfrm>
            <a:off x="5753952" y="1625442"/>
            <a:ext cx="90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Verkeer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B8E4D96-F6FA-D67E-F9C3-822E0C552CC0}"/>
              </a:ext>
            </a:extLst>
          </p:cNvPr>
          <p:cNvSpPr txBox="1"/>
          <p:nvPr/>
        </p:nvSpPr>
        <p:spPr>
          <a:xfrm>
            <a:off x="4112900" y="2569586"/>
            <a:ext cx="63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ighlight>
                  <a:srgbClr val="000000"/>
                </a:highlight>
              </a:rPr>
              <a:t>PFAS</a:t>
            </a:r>
          </a:p>
        </p:txBody>
      </p:sp>
    </p:spTree>
    <p:extLst>
      <p:ext uri="{BB962C8B-B14F-4D97-AF65-F5344CB8AC3E}">
        <p14:creationId xmlns:p14="http://schemas.microsoft.com/office/powerpoint/2010/main" val="29155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D479-8942-46E8-A226-A4E01F7A105C}" type="slidenum">
              <a:rPr kumimoji="0" lang="nl-NL" sz="11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13409" y="6681306"/>
            <a:ext cx="840655" cy="17669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939E39-2087-4A34-B67F-18ABAE681D6E}" type="datetime1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8BAA00">
                    <a:lumMod val="5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8-5-2025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8BAA00">
                  <a:lumMod val="5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9602345" y="325102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“Ik werk in de zorg en ben 30% van mijn tijd kwijt met administratie… als het niet meer is.”</a:t>
            </a:r>
          </a:p>
        </p:txBody>
      </p:sp>
      <p:sp>
        <p:nvSpPr>
          <p:cNvPr id="8" name="Rechthoek 7"/>
          <p:cNvSpPr/>
          <p:nvPr/>
        </p:nvSpPr>
        <p:spPr>
          <a:xfrm>
            <a:off x="9602345" y="1676773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“Ik kom gewoonweg niet aan onderwijs toe. Het is één en al vergadering en machtspelletjes.”</a:t>
            </a:r>
          </a:p>
        </p:txBody>
      </p:sp>
      <p:sp>
        <p:nvSpPr>
          <p:cNvPr id="9" name="Rechthoek 8"/>
          <p:cNvSpPr/>
          <p:nvPr/>
        </p:nvSpPr>
        <p:spPr>
          <a:xfrm>
            <a:off x="9487270" y="5323069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“Mijn baas snapt niets van wat ik doe, maar moet mij wel beoordelen.”</a:t>
            </a:r>
          </a:p>
        </p:txBody>
      </p:sp>
      <p:sp>
        <p:nvSpPr>
          <p:cNvPr id="10" name="Rechthoek 9"/>
          <p:cNvSpPr/>
          <p:nvPr/>
        </p:nvSpPr>
        <p:spPr>
          <a:xfrm>
            <a:off x="2657749" y="5556949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“Je hebt mensen die goed werken en mensen die mooie offertes kunnen schrijven.”</a:t>
            </a:r>
          </a:p>
        </p:txBody>
      </p:sp>
      <p:sp>
        <p:nvSpPr>
          <p:cNvPr id="12" name="Rechthoek 11"/>
          <p:cNvSpPr/>
          <p:nvPr/>
        </p:nvSpPr>
        <p:spPr>
          <a:xfrm>
            <a:off x="5470106" y="3142468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“Ik werk bij een bouwbedrijf met 15 man. We moeten een 16</a:t>
            </a:r>
            <a:r>
              <a:rPr kumimoji="0" lang="nl-NL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aannemen voor al het papierwerk.”</a:t>
            </a:r>
          </a:p>
        </p:txBody>
      </p:sp>
      <p:sp>
        <p:nvSpPr>
          <p:cNvPr id="13" name="Rechthoek 12"/>
          <p:cNvSpPr/>
          <p:nvPr/>
        </p:nvSpPr>
        <p:spPr>
          <a:xfrm>
            <a:off x="9746621" y="3863388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“Met een groep bewoners werken we aan de vergroting van de biodiversiteit”</a:t>
            </a:r>
          </a:p>
        </p:txBody>
      </p:sp>
      <p:sp>
        <p:nvSpPr>
          <p:cNvPr id="14" name="Rechthoek 13"/>
          <p:cNvSpPr/>
          <p:nvPr/>
        </p:nvSpPr>
        <p:spPr>
          <a:xfrm>
            <a:off x="2892340" y="3186257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“Er is een ideale locatie voor het supermarktje in het centrum van het dorp, maar deze is in strijd met beleid.”</a:t>
            </a:r>
          </a:p>
        </p:txBody>
      </p:sp>
      <p:sp>
        <p:nvSpPr>
          <p:cNvPr id="15" name="Rechthoek 14"/>
          <p:cNvSpPr/>
          <p:nvPr/>
        </p:nvSpPr>
        <p:spPr>
          <a:xfrm>
            <a:off x="6267738" y="5319311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“We willen historische vaarten uit de 12</a:t>
            </a:r>
            <a:r>
              <a:rPr kumimoji="0" lang="nl-NL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eeuw bevaarbaar maken voor kleine vaartuigen.”</a:t>
            </a:r>
          </a:p>
        </p:txBody>
      </p:sp>
      <p:sp>
        <p:nvSpPr>
          <p:cNvPr id="16" name="Rechthoek 15"/>
          <p:cNvSpPr/>
          <p:nvPr/>
        </p:nvSpPr>
        <p:spPr>
          <a:xfrm>
            <a:off x="6267738" y="2091703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“Ik ga niet stemmen, want ze doen toch wat ze zelf willen.”</a:t>
            </a:r>
          </a:p>
        </p:txBody>
      </p:sp>
      <p:sp>
        <p:nvSpPr>
          <p:cNvPr id="18" name="Rechthoek 17"/>
          <p:cNvSpPr/>
          <p:nvPr/>
        </p:nvSpPr>
        <p:spPr>
          <a:xfrm>
            <a:off x="7202579" y="4310614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“We krijgen geen certificaat voor een gereviseerde windmolen.”</a:t>
            </a:r>
          </a:p>
        </p:txBody>
      </p:sp>
      <p:sp>
        <p:nvSpPr>
          <p:cNvPr id="19" name="Rechthoek 18"/>
          <p:cNvSpPr/>
          <p:nvPr/>
        </p:nvSpPr>
        <p:spPr>
          <a:xfrm>
            <a:off x="8362446" y="2925495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“Wil ik als boer een toekomst hebben, dan moet het roer om.”</a:t>
            </a:r>
          </a:p>
        </p:txBody>
      </p:sp>
      <p:sp>
        <p:nvSpPr>
          <p:cNvPr id="20" name="Rechthoek 19"/>
          <p:cNvSpPr/>
          <p:nvPr/>
        </p:nvSpPr>
        <p:spPr>
          <a:xfrm>
            <a:off x="4044820" y="4371603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“We leven onder de armoedegrens, maar de gordijnen hangen recht.”</a:t>
            </a:r>
          </a:p>
        </p:txBody>
      </p:sp>
      <p:sp>
        <p:nvSpPr>
          <p:cNvPr id="21" name="Rechthoek 20"/>
          <p:cNvSpPr/>
          <p:nvPr/>
        </p:nvSpPr>
        <p:spPr>
          <a:xfrm>
            <a:off x="4330014" y="538352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“Nergens heb je een hoger arbeidsethos.”</a:t>
            </a:r>
          </a:p>
        </p:txBody>
      </p:sp>
      <p:sp>
        <p:nvSpPr>
          <p:cNvPr id="17" name="Rechthoek 16"/>
          <p:cNvSpPr/>
          <p:nvPr/>
        </p:nvSpPr>
        <p:spPr>
          <a:xfrm>
            <a:off x="6894765" y="706584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“We willen 200 zonnepanelen leggen op het dak van een uitbreidend bedrijf, maar er zit asbest in het dak.”</a:t>
            </a:r>
          </a:p>
        </p:txBody>
      </p:sp>
      <p:sp>
        <p:nvSpPr>
          <p:cNvPr id="7" name="Rechthoek 6"/>
          <p:cNvSpPr/>
          <p:nvPr/>
        </p:nvSpPr>
        <p:spPr>
          <a:xfrm>
            <a:off x="3776202" y="1928724"/>
            <a:ext cx="2359260" cy="1113159"/>
          </a:xfrm>
          <a:prstGeom prst="rect">
            <a:avLst/>
          </a:prstGeom>
          <a:solidFill>
            <a:srgbClr val="8BAA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“Wij gaan over op permacultuur en wisselteelt, maar heb na ruim een jaar nog steeds niet de vergunningen rond.”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278254" y="307273"/>
            <a:ext cx="379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Gesprekken op de markt van Franeker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“Wat houd u bezig?”</a:t>
            </a: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B9D25DBB-A9A3-4492-8104-46D12A00BC10}"/>
              </a:ext>
            </a:extLst>
          </p:cNvPr>
          <p:cNvSpPr/>
          <p:nvPr/>
        </p:nvSpPr>
        <p:spPr>
          <a:xfrm>
            <a:off x="3434484" y="1808004"/>
            <a:ext cx="3086051" cy="13782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03277606-1A13-485D-BD85-5FF1944C68D0}"/>
              </a:ext>
            </a:extLst>
          </p:cNvPr>
          <p:cNvSpPr/>
          <p:nvPr/>
        </p:nvSpPr>
        <p:spPr>
          <a:xfrm>
            <a:off x="3740550" y="4271695"/>
            <a:ext cx="3086051" cy="13782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ADA8DB45-D0D8-4A0C-9381-8FA37F32B32B}"/>
              </a:ext>
            </a:extLst>
          </p:cNvPr>
          <p:cNvSpPr/>
          <p:nvPr/>
        </p:nvSpPr>
        <p:spPr>
          <a:xfrm>
            <a:off x="6488557" y="594364"/>
            <a:ext cx="3086051" cy="13782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BC3C7318-DBBB-CC45-40CB-FCA4BE8FB42B}"/>
              </a:ext>
            </a:extLst>
          </p:cNvPr>
          <p:cNvSpPr/>
          <p:nvPr/>
        </p:nvSpPr>
        <p:spPr>
          <a:xfrm>
            <a:off x="9410218" y="3797204"/>
            <a:ext cx="3086051" cy="13782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838A5050-1DD4-1F9C-0605-51FC3B3B61CF}"/>
              </a:ext>
            </a:extLst>
          </p:cNvPr>
          <p:cNvSpPr/>
          <p:nvPr/>
        </p:nvSpPr>
        <p:spPr>
          <a:xfrm>
            <a:off x="5865219" y="5175457"/>
            <a:ext cx="3086051" cy="13782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06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17" grpId="0" animBg="1"/>
      <p:bldP spid="7" grpId="0" animBg="1"/>
      <p:bldP spid="22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4" grpId="0" animBg="1"/>
      <p:bldP spid="4" grpId="1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1BACE-6C4E-40BC-4C0F-BAE88F12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12A037-5AB5-A3B7-E29E-4690858C2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BE78BFC-FC8D-2F06-8770-B78BEA06C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595B09-4C7B-9562-6CBB-54408FBBA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73AF81-3210-8BF6-848D-D0B598560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061" y="2166730"/>
            <a:ext cx="3595164" cy="2794581"/>
          </a:xfrm>
          <a:prstGeom prst="rect">
            <a:avLst/>
          </a:prstGeom>
        </p:spPr>
      </p:pic>
      <p:sp>
        <p:nvSpPr>
          <p:cNvPr id="17" name="Gedachtewolkje: wolk 16">
            <a:extLst>
              <a:ext uri="{FF2B5EF4-FFF2-40B4-BE49-F238E27FC236}">
                <a16:creationId xmlns:a16="http://schemas.microsoft.com/office/drawing/2014/main" id="{7FD2837A-294A-FA54-4731-892C2E14F89F}"/>
              </a:ext>
            </a:extLst>
          </p:cNvPr>
          <p:cNvSpPr/>
          <p:nvPr/>
        </p:nvSpPr>
        <p:spPr>
          <a:xfrm>
            <a:off x="-4650" y="696074"/>
            <a:ext cx="8308474" cy="5465851"/>
          </a:xfrm>
          <a:prstGeom prst="cloudCallout">
            <a:avLst>
              <a:gd name="adj1" fmla="val -44328"/>
              <a:gd name="adj2" fmla="val 56861"/>
            </a:avLst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76DC950D-160A-AA44-9541-41E6CD92D4D9}"/>
              </a:ext>
            </a:extLst>
          </p:cNvPr>
          <p:cNvSpPr/>
          <p:nvPr/>
        </p:nvSpPr>
        <p:spPr>
          <a:xfrm>
            <a:off x="516835" y="2780413"/>
            <a:ext cx="7265504" cy="64858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Water en Bodem Sturend</a:t>
            </a:r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B3C9A40B-728D-E049-5E2C-25637F9A64FB}"/>
              </a:ext>
            </a:extLst>
          </p:cNvPr>
          <p:cNvSpPr/>
          <p:nvPr/>
        </p:nvSpPr>
        <p:spPr>
          <a:xfrm>
            <a:off x="516835" y="3777386"/>
            <a:ext cx="7265504" cy="64858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Local4Local energiesystemen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CD423A0-DAC8-A732-7461-45700AC4A52A}"/>
              </a:ext>
            </a:extLst>
          </p:cNvPr>
          <p:cNvSpPr txBox="1"/>
          <p:nvPr/>
        </p:nvSpPr>
        <p:spPr>
          <a:xfrm>
            <a:off x="3914454" y="1315092"/>
            <a:ext cx="913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Context</a:t>
            </a:r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1BCF2DEE-E6C7-4A1A-6769-D9591F39D2BF}"/>
              </a:ext>
            </a:extLst>
          </p:cNvPr>
          <p:cNvSpPr/>
          <p:nvPr/>
        </p:nvSpPr>
        <p:spPr>
          <a:xfrm>
            <a:off x="1646093" y="2511471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: omlaag 20">
            <a:extLst>
              <a:ext uri="{FF2B5EF4-FFF2-40B4-BE49-F238E27FC236}">
                <a16:creationId xmlns:a16="http://schemas.microsoft.com/office/drawing/2014/main" id="{43276A97-70F5-B9C2-D79C-CEFB46075996}"/>
              </a:ext>
            </a:extLst>
          </p:cNvPr>
          <p:cNvSpPr/>
          <p:nvPr/>
        </p:nvSpPr>
        <p:spPr>
          <a:xfrm rot="10800000">
            <a:off x="2335897" y="4240570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Pijl: omlaag 21">
            <a:extLst>
              <a:ext uri="{FF2B5EF4-FFF2-40B4-BE49-F238E27FC236}">
                <a16:creationId xmlns:a16="http://schemas.microsoft.com/office/drawing/2014/main" id="{3C83C008-6EE5-8518-B860-FE86C16A1896}"/>
              </a:ext>
            </a:extLst>
          </p:cNvPr>
          <p:cNvSpPr/>
          <p:nvPr/>
        </p:nvSpPr>
        <p:spPr>
          <a:xfrm rot="10800000">
            <a:off x="3424958" y="3255036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jl: omlaag 22">
            <a:extLst>
              <a:ext uri="{FF2B5EF4-FFF2-40B4-BE49-F238E27FC236}">
                <a16:creationId xmlns:a16="http://schemas.microsoft.com/office/drawing/2014/main" id="{E0603032-CF1D-DF4D-E04E-E907AB4A48D5}"/>
              </a:ext>
            </a:extLst>
          </p:cNvPr>
          <p:cNvSpPr/>
          <p:nvPr/>
        </p:nvSpPr>
        <p:spPr>
          <a:xfrm rot="10800000">
            <a:off x="5883088" y="4252009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Pijl: omlaag 23">
            <a:extLst>
              <a:ext uri="{FF2B5EF4-FFF2-40B4-BE49-F238E27FC236}">
                <a16:creationId xmlns:a16="http://schemas.microsoft.com/office/drawing/2014/main" id="{8401AF60-5B6E-5C39-D98F-46C8437083C6}"/>
              </a:ext>
            </a:extLst>
          </p:cNvPr>
          <p:cNvSpPr/>
          <p:nvPr/>
        </p:nvSpPr>
        <p:spPr>
          <a:xfrm rot="10800000">
            <a:off x="698636" y="4247971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Pijl: omlaag 24">
            <a:extLst>
              <a:ext uri="{FF2B5EF4-FFF2-40B4-BE49-F238E27FC236}">
                <a16:creationId xmlns:a16="http://schemas.microsoft.com/office/drawing/2014/main" id="{FCC11C8D-61A9-B5FE-3501-5B8483C52CA2}"/>
              </a:ext>
            </a:extLst>
          </p:cNvPr>
          <p:cNvSpPr/>
          <p:nvPr/>
        </p:nvSpPr>
        <p:spPr>
          <a:xfrm>
            <a:off x="4465775" y="3508443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ijl: omlaag 25">
            <a:extLst>
              <a:ext uri="{FF2B5EF4-FFF2-40B4-BE49-F238E27FC236}">
                <a16:creationId xmlns:a16="http://schemas.microsoft.com/office/drawing/2014/main" id="{31B18606-5381-97D6-F19A-114A7FA9339C}"/>
              </a:ext>
            </a:extLst>
          </p:cNvPr>
          <p:cNvSpPr/>
          <p:nvPr/>
        </p:nvSpPr>
        <p:spPr>
          <a:xfrm>
            <a:off x="1111155" y="3508443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Pijl: omlaag 26">
            <a:extLst>
              <a:ext uri="{FF2B5EF4-FFF2-40B4-BE49-F238E27FC236}">
                <a16:creationId xmlns:a16="http://schemas.microsoft.com/office/drawing/2014/main" id="{BA643154-DCCC-38B0-4069-5749AF5649C6}"/>
              </a:ext>
            </a:extLst>
          </p:cNvPr>
          <p:cNvSpPr/>
          <p:nvPr/>
        </p:nvSpPr>
        <p:spPr>
          <a:xfrm>
            <a:off x="6136224" y="2511470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Pijl: omlaag 27">
            <a:extLst>
              <a:ext uri="{FF2B5EF4-FFF2-40B4-BE49-F238E27FC236}">
                <a16:creationId xmlns:a16="http://schemas.microsoft.com/office/drawing/2014/main" id="{1F16B9C4-9FD2-7E90-4C01-87E25863039B}"/>
              </a:ext>
            </a:extLst>
          </p:cNvPr>
          <p:cNvSpPr/>
          <p:nvPr/>
        </p:nvSpPr>
        <p:spPr>
          <a:xfrm>
            <a:off x="4235367" y="2511000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Pijl: omlaag 28">
            <a:extLst>
              <a:ext uri="{FF2B5EF4-FFF2-40B4-BE49-F238E27FC236}">
                <a16:creationId xmlns:a16="http://schemas.microsoft.com/office/drawing/2014/main" id="{3A5ED6DD-1F71-AB81-3636-336F0ECCF660}"/>
              </a:ext>
            </a:extLst>
          </p:cNvPr>
          <p:cNvSpPr/>
          <p:nvPr/>
        </p:nvSpPr>
        <p:spPr>
          <a:xfrm>
            <a:off x="2673872" y="2526734"/>
            <a:ext cx="523982" cy="442906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 animBg="1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2C5DE-0753-EB1A-D680-B795424FD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6070D3-FA6D-9BD3-A8E9-86C734FB0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CF3B6F0-8E7F-9DD6-ACD0-67AF23375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F7DC4BE-6062-38A5-65AB-D031F78FB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550" y="517748"/>
            <a:ext cx="7812413" cy="1330841"/>
          </a:xfrm>
        </p:spPr>
        <p:txBody>
          <a:bodyPr>
            <a:normAutofit/>
          </a:bodyPr>
          <a:lstStyle/>
          <a:p>
            <a:r>
              <a:rPr lang="nl-NL" b="1" dirty="0"/>
              <a:t>Gouden regels voor daadwerkelijke realisatie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162CED-D789-A8CC-0377-89F54A059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550" y="2180285"/>
            <a:ext cx="7106028" cy="407590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400" dirty="0"/>
              <a:t>Stel per discipline een langetermijnvisie op hoofdlijnen vast (o.a. keuze natuurlijk – technisch);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Maak een vraagstuk klein, lokaal en concreet</a:t>
            </a:r>
            <a:br>
              <a:rPr lang="nl-NL" sz="2400" dirty="0"/>
            </a:br>
            <a:r>
              <a:rPr lang="nl-NL" sz="2400" dirty="0"/>
              <a:t>(geïntegreerd werken);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Ga met mensen uit verschillende werkvelden het veld in (</a:t>
            </a:r>
            <a:r>
              <a:rPr lang="nl-NL" sz="2400"/>
              <a:t>de tussenruimte), </a:t>
            </a:r>
            <a:r>
              <a:rPr lang="nl-NL" sz="2400" dirty="0"/>
              <a:t>luister naar de verhalen en verken de mogelijkheden (narratieve werkwijze);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Zoek de punten van schuring en ga daar recht op af;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Leer door te dóén binnen kaders (adaptieve planning).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F91F19-F659-2A31-06D2-06AE328AD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E90493A-C428-71A3-BFF5-BC0843F2E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061" y="2166730"/>
            <a:ext cx="3595164" cy="27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7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EE652B-22C4-3F73-89A8-9A1323BA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827"/>
            <a:ext cx="10515600" cy="902566"/>
          </a:xfrm>
        </p:spPr>
        <p:txBody>
          <a:bodyPr/>
          <a:lstStyle/>
          <a:p>
            <a:r>
              <a:rPr lang="nl-NL" b="1" dirty="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3B5E4B-3CB4-9C32-B8AC-320E6D8BD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06391"/>
            <a:ext cx="5181600" cy="4909271"/>
          </a:xfrm>
        </p:spPr>
        <p:txBody>
          <a:bodyPr>
            <a:normAutofit lnSpcReduction="10000"/>
          </a:bodyPr>
          <a:lstStyle/>
          <a:p>
            <a:r>
              <a:rPr lang="nl-NL" dirty="0"/>
              <a:t>14:00 uur aftrap</a:t>
            </a:r>
          </a:p>
          <a:p>
            <a:r>
              <a:rPr lang="nl-NL" dirty="0"/>
              <a:t>14:05 uur voorstelrondje</a:t>
            </a:r>
          </a:p>
          <a:p>
            <a:r>
              <a:rPr lang="nl-NL" dirty="0"/>
              <a:t>14:15 uur inhoudelijke inleiding</a:t>
            </a:r>
          </a:p>
          <a:p>
            <a:r>
              <a:rPr lang="nl-NL" dirty="0"/>
              <a:t>14:45 uur in groepjes </a:t>
            </a:r>
          </a:p>
          <a:p>
            <a:r>
              <a:rPr lang="nl-NL" dirty="0"/>
              <a:t>15:30 uur plenair</a:t>
            </a:r>
          </a:p>
          <a:p>
            <a:r>
              <a:rPr lang="nl-NL" dirty="0"/>
              <a:t>16:30 uur netwerkvorming?</a:t>
            </a:r>
          </a:p>
          <a:p>
            <a:r>
              <a:rPr lang="nl-NL" dirty="0"/>
              <a:t>17:00 uur borrel</a:t>
            </a: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A8EC340-72D5-436F-02B7-9D0BCE67F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399" y="893618"/>
            <a:ext cx="5181600" cy="49092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400" b="1" dirty="0"/>
              <a:t>Voorbereidende gesprekken</a:t>
            </a:r>
          </a:p>
          <a:p>
            <a:r>
              <a:rPr lang="nl-NL" sz="2400" dirty="0"/>
              <a:t>Doede Machiela – gemeente Waadhoeke</a:t>
            </a:r>
          </a:p>
          <a:p>
            <a:r>
              <a:rPr lang="nl-NL" sz="2400" dirty="0"/>
              <a:t>Karel Veeneman – Wetterskip Fryslân</a:t>
            </a:r>
          </a:p>
          <a:p>
            <a:r>
              <a:rPr lang="nl-NL" sz="2400" dirty="0"/>
              <a:t>Pietrik Hoornstra – Gemeente Leeuwarden</a:t>
            </a:r>
          </a:p>
          <a:p>
            <a:r>
              <a:rPr lang="nl-NL" sz="2400" dirty="0"/>
              <a:t>Jasper de Vries – Wetterskip Fryslân</a:t>
            </a:r>
          </a:p>
          <a:p>
            <a:r>
              <a:rPr lang="nl-NL" sz="2400" dirty="0"/>
              <a:t>Arjan van den Hoogen – Gemeente Tytsjerksteradiel</a:t>
            </a:r>
          </a:p>
          <a:p>
            <a:r>
              <a:rPr lang="nl-NL" sz="2400" dirty="0"/>
              <a:t>Sjoerd van der Meulen – LTO</a:t>
            </a:r>
          </a:p>
          <a:p>
            <a:r>
              <a:rPr lang="nl-NL" sz="2400" dirty="0"/>
              <a:t>Daniël van Buren – provincie Fryslân</a:t>
            </a:r>
          </a:p>
          <a:p>
            <a:r>
              <a:rPr lang="nl-NL" sz="2400" dirty="0"/>
              <a:t>Casper Oukes – </a:t>
            </a:r>
            <a:r>
              <a:rPr lang="nl-NL" sz="2400"/>
              <a:t>provincie Fryslân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3391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D1E58-0E74-6275-B466-CF69F5AEE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AFDE7A3-884D-45BC-4F28-C7835320D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CC4484-056B-E216-B086-3ACEFC608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47FDD5-723B-3AAF-835B-B0E10B288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nl-NL" b="1" dirty="0"/>
              <a:t>Vervolg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44B51D-C53E-2EBC-D1EE-E5645B1AD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33045"/>
            <a:ext cx="5557680" cy="4659638"/>
          </a:xfrm>
        </p:spPr>
        <p:txBody>
          <a:bodyPr>
            <a:normAutofit lnSpcReduction="10000"/>
          </a:bodyPr>
          <a:lstStyle/>
          <a:p>
            <a:r>
              <a:rPr lang="nl-NL" sz="2000" dirty="0"/>
              <a:t>Maak groepjes van vier à vijf personen</a:t>
            </a:r>
          </a:p>
          <a:p>
            <a:r>
              <a:rPr lang="nl-NL" sz="2000" dirty="0"/>
              <a:t>Stel per tafel een Top 3 van vragen op (als we het klimaatlandschap daadwerkelijk willen realiseren, dan …?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b="1" dirty="0"/>
              <a:t>Daarna</a:t>
            </a:r>
          </a:p>
          <a:p>
            <a:r>
              <a:rPr lang="nl-NL" sz="2000" dirty="0"/>
              <a:t>Oogsten we eerst de Top 1 vragen om die in gezamenlijk te beantwoorden (wordt opgenomen)</a:t>
            </a:r>
          </a:p>
          <a:p>
            <a:r>
              <a:rPr lang="nl-NL" sz="2000" dirty="0"/>
              <a:t>Wie in de zaal kan antwoorden?</a:t>
            </a:r>
          </a:p>
          <a:p>
            <a:r>
              <a:rPr lang="nl-NL" sz="2000" dirty="0"/>
              <a:t>Vervolgens Top 2, … tot 16:30 uur</a:t>
            </a:r>
          </a:p>
          <a:p>
            <a:r>
              <a:rPr lang="nl-NL" sz="2000" dirty="0"/>
              <a:t>Netwerkdialogen</a:t>
            </a:r>
          </a:p>
          <a:p>
            <a:r>
              <a:rPr lang="nl-NL" sz="2000" dirty="0"/>
              <a:t>Borrel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7FC197-DAC9-C12F-8764-2AC02E50F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10E92BA-EC59-3E2E-2A2D-B5C4D1E25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061" y="2166730"/>
            <a:ext cx="3595164" cy="27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65FAE6-75E3-486F-4408-DE6AD2D78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299BF4B4-74E0-B256-7090-F3DAEFD3996C}"/>
              </a:ext>
            </a:extLst>
          </p:cNvPr>
          <p:cNvSpPr/>
          <p:nvPr/>
        </p:nvSpPr>
        <p:spPr>
          <a:xfrm>
            <a:off x="1605064" y="0"/>
            <a:ext cx="5026324" cy="59515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607D8D-D221-3978-8358-3EB3C6128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777" y="190831"/>
            <a:ext cx="4846320" cy="4770783"/>
          </a:xfrm>
        </p:spPr>
        <p:txBody>
          <a:bodyPr rtlCol="0">
            <a:normAutofit/>
          </a:bodyPr>
          <a:lstStyle/>
          <a:p>
            <a:pPr rtl="0"/>
            <a:br>
              <a:rPr lang="nl-NL" dirty="0"/>
            </a:br>
            <a:br>
              <a:rPr lang="nl-NL" dirty="0"/>
            </a:br>
            <a:r>
              <a:rPr lang="nl-NL" dirty="0"/>
              <a:t>Dank voor je aandacht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F073FA9-3181-FB78-0E25-7A1B4C3C00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50" y="2059388"/>
            <a:ext cx="2130949" cy="38921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8A495E-F4FD-152B-BCD4-8719C09022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61" y="2059388"/>
            <a:ext cx="3286539" cy="38921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58A4CC-1CDF-1240-FB96-581EDD377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9388"/>
            <a:ext cx="1526650" cy="3858812"/>
          </a:xfrm>
          <a:prstGeom prst="rect">
            <a:avLst/>
          </a:prstGeom>
        </p:spPr>
      </p:pic>
      <p:sp>
        <p:nvSpPr>
          <p:cNvPr id="10" name="Subtitel 2">
            <a:extLst>
              <a:ext uri="{FF2B5EF4-FFF2-40B4-BE49-F238E27FC236}">
                <a16:creationId xmlns:a16="http://schemas.microsoft.com/office/drawing/2014/main" id="{B33E2DE9-3BFE-B2B6-E5C3-4DB3E0E51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777" y="4961614"/>
            <a:ext cx="4846320" cy="868336"/>
          </a:xfrm>
        </p:spPr>
        <p:txBody>
          <a:bodyPr rtlCol="0">
            <a:normAutofit/>
          </a:bodyPr>
          <a:lstStyle/>
          <a:p>
            <a:pPr rtl="0"/>
            <a:endParaRPr lang="nl-NL" dirty="0"/>
          </a:p>
          <a:p>
            <a:pPr rtl="0"/>
            <a:r>
              <a:rPr lang="nl-NL" dirty="0"/>
              <a:t>Sessie WBS: de stap naar realisatie</a:t>
            </a:r>
          </a:p>
          <a:p>
            <a:pPr rtl="0"/>
            <a:r>
              <a:rPr lang="nl-NL" dirty="0"/>
              <a:t>Govert Geldof, Leeuwarden, 12 mei 2025</a:t>
            </a:r>
          </a:p>
        </p:txBody>
      </p:sp>
    </p:spTree>
    <p:extLst>
      <p:ext uri="{BB962C8B-B14F-4D97-AF65-F5344CB8AC3E}">
        <p14:creationId xmlns:p14="http://schemas.microsoft.com/office/powerpoint/2010/main" val="39335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clipart, tekening, illustratie&#10;&#10;Door AI gegenereerde inhoud is mogelijk onjuist.">
            <a:extLst>
              <a:ext uri="{FF2B5EF4-FFF2-40B4-BE49-F238E27FC236}">
                <a16:creationId xmlns:a16="http://schemas.microsoft.com/office/drawing/2014/main" id="{9FD5234D-A8DD-5318-E7A0-0307A8966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B4ADA3B-4DCB-C187-D70D-0E37F21253E6}"/>
              </a:ext>
            </a:extLst>
          </p:cNvPr>
          <p:cNvSpPr/>
          <p:nvPr/>
        </p:nvSpPr>
        <p:spPr>
          <a:xfrm>
            <a:off x="8579796" y="856034"/>
            <a:ext cx="2772383" cy="75875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Het daadwerkelijk in de praktijk implementeren</a:t>
            </a:r>
          </a:p>
        </p:txBody>
      </p:sp>
    </p:spTree>
    <p:extLst>
      <p:ext uri="{BB962C8B-B14F-4D97-AF65-F5344CB8AC3E}">
        <p14:creationId xmlns:p14="http://schemas.microsoft.com/office/powerpoint/2010/main" val="160224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E790536-C63B-5CF3-A296-670B0F3E1D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69" y="196023"/>
            <a:ext cx="5989347" cy="630457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CBE38F4-52B1-3B2D-8079-3F6881DC81A1}"/>
              </a:ext>
            </a:extLst>
          </p:cNvPr>
          <p:cNvSpPr txBox="1"/>
          <p:nvPr/>
        </p:nvSpPr>
        <p:spPr>
          <a:xfrm>
            <a:off x="6206247" y="2065380"/>
            <a:ext cx="29474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Het daadwerkelijk implementeren is context, context en context …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F12E33F-152F-E9B5-8004-245C08D5721F}"/>
              </a:ext>
            </a:extLst>
          </p:cNvPr>
          <p:cNvSpPr/>
          <p:nvPr/>
        </p:nvSpPr>
        <p:spPr>
          <a:xfrm>
            <a:off x="349321" y="1251781"/>
            <a:ext cx="3518154" cy="3546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tx1"/>
                </a:solidFill>
              </a:rPr>
              <a:t>Er zit enorm veel kennis in deze zaal, vrijwel voldoende om de vragen die we onszelf stellen, te beantwoorden …</a:t>
            </a:r>
          </a:p>
        </p:txBody>
      </p:sp>
    </p:spTree>
    <p:extLst>
      <p:ext uri="{BB962C8B-B14F-4D97-AF65-F5344CB8AC3E}">
        <p14:creationId xmlns:p14="http://schemas.microsoft.com/office/powerpoint/2010/main" val="216023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tak, Twijg, vorst&#10;&#10;Door AI gegenereerde inhoud is mogelijk onjuist.">
            <a:extLst>
              <a:ext uri="{FF2B5EF4-FFF2-40B4-BE49-F238E27FC236}">
                <a16:creationId xmlns:a16="http://schemas.microsoft.com/office/drawing/2014/main" id="{B51DC4A4-583A-B44F-32A1-D82FEA6E9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6C8B10F5-DADE-00A7-AF73-B2F85F7F53CA}"/>
              </a:ext>
            </a:extLst>
          </p:cNvPr>
          <p:cNvSpPr/>
          <p:nvPr/>
        </p:nvSpPr>
        <p:spPr>
          <a:xfrm>
            <a:off x="3764973" y="6291448"/>
            <a:ext cx="5475514" cy="48985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adapteren = wisselwerking tussen systeem en context</a:t>
            </a:r>
          </a:p>
        </p:txBody>
      </p:sp>
    </p:spTree>
    <p:extLst>
      <p:ext uri="{BB962C8B-B14F-4D97-AF65-F5344CB8AC3E}">
        <p14:creationId xmlns:p14="http://schemas.microsoft.com/office/powerpoint/2010/main" val="41709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4DC735-BD87-E558-4E5B-9891CE24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18" y="-20015"/>
            <a:ext cx="6147881" cy="684746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A2E0E29-4B90-0D88-BEAA-4BEB2C9E4247}"/>
              </a:ext>
            </a:extLst>
          </p:cNvPr>
          <p:cNvSpPr txBox="1"/>
          <p:nvPr/>
        </p:nvSpPr>
        <p:spPr>
          <a:xfrm>
            <a:off x="711631" y="1715658"/>
            <a:ext cx="227716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eerste Wadi (1995)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ACE3625-D296-3B75-C5F2-0FA4160B7A67}"/>
              </a:ext>
            </a:extLst>
          </p:cNvPr>
          <p:cNvSpPr txBox="1"/>
          <p:nvPr/>
        </p:nvSpPr>
        <p:spPr>
          <a:xfrm>
            <a:off x="711631" y="2186609"/>
            <a:ext cx="38007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Geschiedenis van het landschap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Verkeersafwikkeling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Atmosferische depositie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Oriëntatie woningen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Beheer en onderhoud groen en riolering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Gedrag eikenbladeren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Beleid rolschaatsen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Verzet interne afdelingen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Politiek draagvlak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Onbekendheid bij aannemers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Et </a:t>
            </a:r>
            <a:r>
              <a:rPr lang="nl-NL" dirty="0" err="1"/>
              <a:t>cetra</a:t>
            </a:r>
            <a:endParaRPr lang="nl-NL" dirty="0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8A9FC5BF-1838-44AF-15BF-66428B5FAD30}"/>
              </a:ext>
            </a:extLst>
          </p:cNvPr>
          <p:cNvSpPr/>
          <p:nvPr/>
        </p:nvSpPr>
        <p:spPr>
          <a:xfrm rot="19804032">
            <a:off x="857719" y="2841127"/>
            <a:ext cx="4049350" cy="131077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600" b="1" dirty="0">
                <a:solidFill>
                  <a:srgbClr val="FF0000"/>
                </a:solidFill>
              </a:rPr>
              <a:t>CONTEXT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D20B07-76A5-9AE0-1BED-09FBCEC33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557">
            <a:off x="611826" y="756339"/>
            <a:ext cx="4399751" cy="43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4472C4"/>
          </a:solidFill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3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76200">
          <a:solidFill>
            <a:schemeClr val="accent2">
              <a:lumMod val="50000"/>
            </a:schemeClr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headEnd type="triangle"/>
          <a:tailEnd type="triangl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cologie 16: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2_TF03098889" id="{F955776F-C92E-4BF4-BBBB-47F30C3431D6}" vid="{59B6D404-D239-4940-B77A-5279E81FEC7B}"/>
    </a:ext>
  </a:extLst>
</a:theme>
</file>

<file path=ppt/theme/theme8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-the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Natuur ecologie onderwijs fotopresentatie</Template>
  <TotalTime>0</TotalTime>
  <Words>1357</Words>
  <Application>Microsoft Office PowerPoint</Application>
  <PresentationFormat>Breedbeeld</PresentationFormat>
  <Paragraphs>314</Paragraphs>
  <Slides>51</Slides>
  <Notes>5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8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65" baseType="lpstr">
      <vt:lpstr>Arial</vt:lpstr>
      <vt:lpstr>Calibri</vt:lpstr>
      <vt:lpstr>Calibri Light</vt:lpstr>
      <vt:lpstr>Corbel</vt:lpstr>
      <vt:lpstr>Verdana</vt:lpstr>
      <vt:lpstr>Kantoorthema</vt:lpstr>
      <vt:lpstr>1_Ecologie 16:9</vt:lpstr>
      <vt:lpstr>1_Kantoorthema</vt:lpstr>
      <vt:lpstr>2_Kantoorthema</vt:lpstr>
      <vt:lpstr>3_Kantoorthema</vt:lpstr>
      <vt:lpstr>4_Kantoorthema</vt:lpstr>
      <vt:lpstr>Ecologie 16:9</vt:lpstr>
      <vt:lpstr>1_Office-thema</vt:lpstr>
      <vt:lpstr>Drawing</vt:lpstr>
      <vt:lpstr>  Water, bodem én energie in klimaatlandschappen </vt:lpstr>
      <vt:lpstr>PowerPoint-presentatie</vt:lpstr>
      <vt:lpstr>PowerPoint-presentatie</vt:lpstr>
      <vt:lpstr>PowerPoint-presentatie</vt:lpstr>
      <vt:lpstr>Programma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Langetermijnvisie waterketen (2010)</vt:lpstr>
      <vt:lpstr>PowerPoint-presentatie</vt:lpstr>
      <vt:lpstr>PowerPoint-presentatie</vt:lpstr>
      <vt:lpstr>PowerPoint-presentatie</vt:lpstr>
      <vt:lpstr>Gouden regels voor daadwerkelijke realisatie</vt:lpstr>
      <vt:lpstr>Vervolg</vt:lpstr>
      <vt:lpstr>  Dank voor je aandacht </vt:lpstr>
    </vt:vector>
  </TitlesOfParts>
  <Company>Geldof c.s.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is complex. Nou en?</dc:title>
  <dc:creator>Govert D. Geldof</dc:creator>
  <cp:lastModifiedBy>Govert Geldof</cp:lastModifiedBy>
  <cp:revision>304</cp:revision>
  <cp:lastPrinted>2022-08-05T07:52:30Z</cp:lastPrinted>
  <dcterms:created xsi:type="dcterms:W3CDTF">2020-01-12T13:33:30Z</dcterms:created>
  <dcterms:modified xsi:type="dcterms:W3CDTF">2025-05-08T08:26:01Z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