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1"/>
  </p:notesMasterIdLst>
  <p:handoutMasterIdLst>
    <p:handoutMasterId r:id="rId22"/>
  </p:handoutMasterIdLst>
  <p:sldIdLst>
    <p:sldId id="971" r:id="rId5"/>
    <p:sldId id="972" r:id="rId6"/>
    <p:sldId id="824" r:id="rId7"/>
    <p:sldId id="345" r:id="rId8"/>
    <p:sldId id="844" r:id="rId9"/>
    <p:sldId id="828" r:id="rId10"/>
    <p:sldId id="841" r:id="rId11"/>
    <p:sldId id="842" r:id="rId12"/>
    <p:sldId id="845" r:id="rId13"/>
    <p:sldId id="846" r:id="rId14"/>
    <p:sldId id="847" r:id="rId15"/>
    <p:sldId id="848" r:id="rId16"/>
    <p:sldId id="973" r:id="rId17"/>
    <p:sldId id="974" r:id="rId18"/>
    <p:sldId id="975" r:id="rId19"/>
    <p:sldId id="976" r:id="rId20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BDD7EE"/>
    <a:srgbClr val="FFFFFF"/>
    <a:srgbClr val="000000"/>
    <a:srgbClr val="F1EEE9"/>
    <a:srgbClr val="1E5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63" autoAdjust="0"/>
    <p:restoredTop sz="95294" autoAdjust="0"/>
  </p:normalViewPr>
  <p:slideViewPr>
    <p:cSldViewPr snapToGrid="0">
      <p:cViewPr varScale="1">
        <p:scale>
          <a:sx n="103" d="100"/>
          <a:sy n="103" d="100"/>
        </p:scale>
        <p:origin x="114" y="4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7FE263-8C08-407A-B6E5-A2DEE6A94B95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6DF87C-5582-4413-A001-1A717B0891F2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43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06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74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07BC9-6B84-1643-648C-CA774ACC2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F1A667-408D-42B9-EB17-53F1DCB0C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451C83-0EE1-C919-767A-EC4879A8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5FD034-7F41-2094-0F53-742EE292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709CC0-A3C4-8252-540D-487D25C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952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E5779-D7BB-79BB-A076-73CE00EB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8BA4B-5E7C-95E8-1E85-7B0CFCB0E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00514F-989A-4382-BD54-F84F3E36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C0F63-A799-5043-6A9B-184BC0CC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0C2E7B-6D9C-5728-2B29-97AED347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1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814B4-29F9-E671-C732-791F57C6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CF2C57-E8A9-AE66-F52F-EFC2CBDCA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8CA222-444B-0830-1C4E-F4BEB864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F2D2C-98A0-B3BF-19C4-CDB9B562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DC5528-ECE0-2E92-BFAF-6699623B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52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B00EF-FCE8-67C7-0D1A-2C59B361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BBFF65-8128-86C3-5141-331C0CB58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8A8FA9-2299-33E3-8F46-F8BA3011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AC5522-4782-BE84-D76F-BFE6FA0A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1132C5-6AFA-F884-FA53-8B6E6A3C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091A15-7B54-ADBE-F13E-022CC395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24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F31FE-5EDA-154E-8E6D-92DF00BA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B83AC3-73B8-2A8B-7E21-71B2EBDF0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7D93B2-D4F7-20DD-13E7-CA67EE52A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B1DA517-A587-0EE3-308D-E7CE405E8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06B6528-B4B5-87B6-4E35-87E33ABBB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D3DF12-7643-FBD2-C269-59F3798F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B2CE39B-68D7-C99C-32CB-F6B548B8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9A147F-ACA8-4C40-5418-651050C4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45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DDFD2-C30B-F8DD-7A67-1504DCFC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94521B-D5F6-3CCB-7299-67DAA097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AF314B-6855-BB1B-5690-DE6B0CDC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791EA7-D1A8-BC0B-A638-22E3D7D8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11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010733-F01E-3A6B-E1AD-2B60417A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A3D3F79-5A14-A8C3-7C14-234F7A69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61B782-67DC-211D-F5C5-3E2C3E4B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57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BD613-2A2D-F0CF-3005-397E01D5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8A4D7-3EC1-2D4F-DB10-FF59E1059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C0648E-7304-7834-FC24-9003A1D0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02C3F5-969A-0991-FC1A-362189F3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10A355-7B67-588C-3CEA-4EAF0A22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A48523-9EFF-658E-057E-50E0976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03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5053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1B0D5-AAF0-B2DC-1557-67425526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CE03D3-62E7-C347-17E4-A8D15987D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4A9013-BCE5-E68F-75CE-6BC87DA7F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02B61E-6C8E-ED43-05E1-E9CC959D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2E14FD-A439-086D-9AE7-CFFF7EA2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678564-79C2-A49B-195B-F972F53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601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CC287-05DD-95C5-1D8E-EDA9CCA7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BFBA39-57FE-694B-265E-0229253FE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DB21B6-C12B-0C70-E04B-9ACFACBE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215AD5-78F6-CEDB-5282-B2BDF80F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F3CAC-C75E-AAAF-8DFE-A7255B1F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66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1E671FF-885D-0A6B-57B3-42135F87D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8B3155-3D10-A726-9251-F01F749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A871D9-93F3-19A3-0D56-1CB03032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646A9-3228-DFDD-967C-C4A0B3C3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758DE6-F4F6-6E0E-0A40-34B0D08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933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703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1324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191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147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2935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023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186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6052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8868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694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39900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9718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53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6955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510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7349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5701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353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5969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517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22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68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487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23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0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09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D9021ED-D1EC-AE45-D1FD-94DF772E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386C7C-14BC-A083-9DC7-1D1802FA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66AE0C-C0CB-EFA5-4C24-EE171BEFF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73031-605D-4939-86AC-9F3C1F467D0B}" type="datetimeFigureOut">
              <a:rPr lang="nl-NL" smtClean="0"/>
              <a:t>21-9-2025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983C99-32F4-A822-C426-F01A4056D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998E53-48BE-D767-8982-D684F18CA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95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085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21-9-2025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5035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4.jp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0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62323E4-E3A9-34C6-02FF-724B443213CF}"/>
              </a:ext>
            </a:extLst>
          </p:cNvPr>
          <p:cNvSpPr/>
          <p:nvPr/>
        </p:nvSpPr>
        <p:spPr>
          <a:xfrm>
            <a:off x="1605064" y="0"/>
            <a:ext cx="5026324" cy="59515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190831"/>
            <a:ext cx="4846320" cy="4770783"/>
          </a:xfrm>
        </p:spPr>
        <p:txBody>
          <a:bodyPr rtlCol="0">
            <a:normAutofit/>
          </a:bodyPr>
          <a:lstStyle/>
          <a:p>
            <a:pPr rtl="0"/>
            <a:br>
              <a:rPr lang="nl-NL" sz="4000" dirty="0"/>
            </a:br>
            <a:r>
              <a:rPr lang="nl-NL" sz="4000" dirty="0"/>
              <a:t>De wateroploop in paradoxen</a:t>
            </a:r>
            <a:br>
              <a:rPr lang="nl-NL" sz="4000" dirty="0"/>
            </a:b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55078D-EA3B-4BDD-9D2D-B7808937E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50" y="2059388"/>
            <a:ext cx="2130949" cy="3892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50C58-10A2-4AFC-B6B8-8D44DA658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2059388"/>
            <a:ext cx="3286539" cy="38921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C38BAE4-2A75-4FEF-98ED-97420F5B7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388"/>
            <a:ext cx="1526650" cy="3858812"/>
          </a:xfrm>
          <a:prstGeom prst="rect">
            <a:avLst/>
          </a:prstGeom>
        </p:spPr>
      </p:pic>
      <p:sp>
        <p:nvSpPr>
          <p:cNvPr id="12" name="Subtitel 2">
            <a:extLst>
              <a:ext uri="{FF2B5EF4-FFF2-40B4-BE49-F238E27FC236}">
                <a16:creationId xmlns:a16="http://schemas.microsoft.com/office/drawing/2014/main" id="{63D27407-4B02-675D-31B2-79B5358BA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777" y="4961614"/>
            <a:ext cx="4846320" cy="868336"/>
          </a:xfrm>
        </p:spPr>
        <p:txBody>
          <a:bodyPr rtlCol="0">
            <a:normAutofit/>
          </a:bodyPr>
          <a:lstStyle/>
          <a:p>
            <a:pPr rtl="0"/>
            <a:endParaRPr lang="nl-NL" dirty="0"/>
          </a:p>
          <a:p>
            <a:pPr rtl="0"/>
            <a:r>
              <a:rPr lang="nl-NL" dirty="0"/>
              <a:t>Govert Geldof, Landgoed Klarenbeek</a:t>
            </a:r>
          </a:p>
          <a:p>
            <a:pPr rtl="0"/>
            <a:r>
              <a:rPr lang="nl-NL" dirty="0"/>
              <a:t>9 oktober 2025</a:t>
            </a:r>
          </a:p>
        </p:txBody>
      </p:sp>
    </p:spTree>
    <p:extLst>
      <p:ext uri="{BB962C8B-B14F-4D97-AF65-F5344CB8AC3E}">
        <p14:creationId xmlns:p14="http://schemas.microsoft.com/office/powerpoint/2010/main" val="26053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boom, huis, voertuig&#10;&#10;Door AI gegenereerde inhoud is mogelijk onjuist.">
            <a:extLst>
              <a:ext uri="{FF2B5EF4-FFF2-40B4-BE49-F238E27FC236}">
                <a16:creationId xmlns:a16="http://schemas.microsoft.com/office/drawing/2014/main" id="{4FAF1F1A-747E-11F1-8C1A-BFE40285C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 r="-2" b="21278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Afbeelding 2" descr="Afbeelding met grond, water, buitenshuis, natuur&#10;&#10;Door AI gegenereerde inhoud is mogelijk onjuist.">
            <a:extLst>
              <a:ext uri="{FF2B5EF4-FFF2-40B4-BE49-F238E27FC236}">
                <a16:creationId xmlns:a16="http://schemas.microsoft.com/office/drawing/2014/main" id="{DAB35717-FC76-38F1-AC1D-3CBE4D46F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590" b="-1"/>
          <a:stretch>
            <a:fillRect/>
          </a:stretch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5" name="Afbeelding 4" descr="Afbeelding met buitenshuis, boom, water, plant&#10;&#10;Door AI gegenereerde inhoud is mogelijk onjuist.">
            <a:extLst>
              <a:ext uri="{FF2B5EF4-FFF2-40B4-BE49-F238E27FC236}">
                <a16:creationId xmlns:a16="http://schemas.microsoft.com/office/drawing/2014/main" id="{8712CBAF-60B6-BF0F-9F4B-8C6341071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Afbeelding 8" descr="Afbeelding met buitenshuis, voertuig, Landvoertuig, plant&#10;&#10;Door AI gegenereerde inhoud is mogelijk onjuist.">
            <a:extLst>
              <a:ext uri="{FF2B5EF4-FFF2-40B4-BE49-F238E27FC236}">
                <a16:creationId xmlns:a16="http://schemas.microsoft.com/office/drawing/2014/main" id="{0FC06ED4-0047-3FDA-9CB6-31B653005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0" r="-2" b="10425"/>
          <a:stretch>
            <a:fillRect/>
          </a:stretch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17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overstroming, water, regen&#10;&#10;Door AI gegenereerde inhoud is mogelijk onjuist.">
            <a:extLst>
              <a:ext uri="{FF2B5EF4-FFF2-40B4-BE49-F238E27FC236}">
                <a16:creationId xmlns:a16="http://schemas.microsoft.com/office/drawing/2014/main" id="{0FD7E2E2-5F62-8EEB-CA0A-9F262E12C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9C53C0F-E331-5FD2-DABB-F2DEFC181B23}"/>
              </a:ext>
            </a:extLst>
          </p:cNvPr>
          <p:cNvSpPr/>
          <p:nvPr/>
        </p:nvSpPr>
        <p:spPr>
          <a:xfrm>
            <a:off x="4324654" y="1620669"/>
            <a:ext cx="3288953" cy="1013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Betrouwbare reconstructie</a:t>
            </a:r>
          </a:p>
        </p:txBody>
      </p:sp>
      <p:sp>
        <p:nvSpPr>
          <p:cNvPr id="5" name="PIJL-OMHOOG 3">
            <a:extLst>
              <a:ext uri="{FF2B5EF4-FFF2-40B4-BE49-F238E27FC236}">
                <a16:creationId xmlns:a16="http://schemas.microsoft.com/office/drawing/2014/main" id="{983F1404-75F0-C8EC-39DB-453F1432A40F}"/>
              </a:ext>
            </a:extLst>
          </p:cNvPr>
          <p:cNvSpPr/>
          <p:nvPr/>
        </p:nvSpPr>
        <p:spPr>
          <a:xfrm>
            <a:off x="5105035" y="2806258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79E3C6FA-35E7-C0D3-4D46-F347175C1FAC}"/>
              </a:ext>
            </a:extLst>
          </p:cNvPr>
          <p:cNvSpPr/>
          <p:nvPr/>
        </p:nvSpPr>
        <p:spPr>
          <a:xfrm>
            <a:off x="2919184" y="4660377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Verhalen en foto’s van </a:t>
            </a:r>
            <a:r>
              <a:rPr lang="nl-NL" sz="2400" dirty="0">
                <a:solidFill>
                  <a:prstClr val="white"/>
                </a:solidFill>
                <a:latin typeface="Corbel" panose="020B0503020204020204"/>
              </a:rPr>
              <a:t>inwoners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AF447719-7E1A-3F75-D8DC-E56C36F6E972}"/>
              </a:ext>
            </a:extLst>
          </p:cNvPr>
          <p:cNvSpPr/>
          <p:nvPr/>
        </p:nvSpPr>
        <p:spPr>
          <a:xfrm>
            <a:off x="2919183" y="3628653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Modelberekeningen</a:t>
            </a:r>
          </a:p>
        </p:txBody>
      </p:sp>
    </p:spTree>
    <p:extLst>
      <p:ext uri="{BB962C8B-B14F-4D97-AF65-F5344CB8AC3E}">
        <p14:creationId xmlns:p14="http://schemas.microsoft.com/office/powerpoint/2010/main" val="20326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6461F-FF16-EB99-3789-FFFBE15F2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overstroming, water, regen&#10;&#10;Door AI gegenereerde inhoud is mogelijk onjuist.">
            <a:extLst>
              <a:ext uri="{FF2B5EF4-FFF2-40B4-BE49-F238E27FC236}">
                <a16:creationId xmlns:a16="http://schemas.microsoft.com/office/drawing/2014/main" id="{A3F04122-1DD8-4C9E-31F5-80E0D392F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7DA59BC-B634-9BB9-3410-1D37D0F08AE5}"/>
              </a:ext>
            </a:extLst>
          </p:cNvPr>
          <p:cNvSpPr/>
          <p:nvPr/>
        </p:nvSpPr>
        <p:spPr>
          <a:xfrm>
            <a:off x="4324654" y="1290918"/>
            <a:ext cx="3288953" cy="1342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srgbClr val="4D3E2F"/>
                </a:solidFill>
                <a:latin typeface="Corbel" panose="020B0503020204020204"/>
              </a:rPr>
              <a:t>Haalbaar en aanvaardbaar pakket van maatregelen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PIJL-OMHOOG 3">
            <a:extLst>
              <a:ext uri="{FF2B5EF4-FFF2-40B4-BE49-F238E27FC236}">
                <a16:creationId xmlns:a16="http://schemas.microsoft.com/office/drawing/2014/main" id="{065D9D20-6AE0-7D82-69ED-38E54AF3F467}"/>
              </a:ext>
            </a:extLst>
          </p:cNvPr>
          <p:cNvSpPr/>
          <p:nvPr/>
        </p:nvSpPr>
        <p:spPr>
          <a:xfrm>
            <a:off x="5105035" y="2806258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87F1D961-C721-36D7-653A-576826850811}"/>
              </a:ext>
            </a:extLst>
          </p:cNvPr>
          <p:cNvSpPr/>
          <p:nvPr/>
        </p:nvSpPr>
        <p:spPr>
          <a:xfrm>
            <a:off x="2919184" y="4660377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Accepteer dat het zo nu en dan hard regent</a:t>
            </a:r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F0557BB6-AD6E-945E-F444-4615A874A3A4}"/>
              </a:ext>
            </a:extLst>
          </p:cNvPr>
          <p:cNvSpPr/>
          <p:nvPr/>
        </p:nvSpPr>
        <p:spPr>
          <a:xfrm>
            <a:off x="2919183" y="3628653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Neem maatregelen </a:t>
            </a:r>
            <a:r>
              <a:rPr lang="nl-NL" sz="2400" dirty="0">
                <a:solidFill>
                  <a:prstClr val="white"/>
                </a:solidFill>
                <a:latin typeface="Corbel" panose="020B0503020204020204"/>
              </a:rPr>
              <a:t>om wateroverlast in de toekomst de voorkomen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kaart&#10;&#10;Door AI gegenereerde inhoud is mogelijk onjuist.">
            <a:extLst>
              <a:ext uri="{FF2B5EF4-FFF2-40B4-BE49-F238E27FC236}">
                <a16:creationId xmlns:a16="http://schemas.microsoft.com/office/drawing/2014/main" id="{306E88A7-429D-55BF-4894-441609F75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" y="0"/>
            <a:ext cx="9705723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2B8C4B3-75CF-0C84-5CA7-34344F70B397}"/>
              </a:ext>
            </a:extLst>
          </p:cNvPr>
          <p:cNvSpPr/>
          <p:nvPr/>
        </p:nvSpPr>
        <p:spPr>
          <a:xfrm>
            <a:off x="8768075" y="756545"/>
            <a:ext cx="3135085" cy="56119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b="1" dirty="0">
                <a:solidFill>
                  <a:schemeClr val="bg1"/>
                </a:solidFill>
                <a:latin typeface="Arial"/>
              </a:rPr>
              <a:t>Genoemde mogelijke maatregelen: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Afkoppelen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p</a:t>
            </a:r>
            <a:r>
              <a:rPr lang="nl-NL" altLang="nl-NL" sz="1600" dirty="0" err="1">
                <a:solidFill>
                  <a:schemeClr val="bg1"/>
                </a:solidFill>
                <a:latin typeface="Arial"/>
              </a:rPr>
              <a:t>iekafvoeren</a:t>
            </a: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 vasthouden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Ontstenen</a:t>
            </a:r>
            <a:endParaRPr kumimoji="0" lang="nl-NL" altLang="nl-NL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Geen beregening uit grondwater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Geen</a:t>
            </a:r>
            <a:r>
              <a:rPr kumimoji="0" lang="nl-NL" altLang="nl-NL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beregening uit drinkwater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baseline="0" dirty="0">
                <a:solidFill>
                  <a:schemeClr val="bg1"/>
                </a:solidFill>
                <a:latin typeface="Arial"/>
              </a:rPr>
              <a:t>Grijswater</a:t>
            </a: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benutting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Omzetten</a:t>
            </a:r>
            <a:r>
              <a:rPr kumimoji="0" lang="nl-NL" altLang="nl-NL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naaldbos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Stopzetten drinkwaterwinningen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Verontdiepen</a:t>
            </a:r>
            <a:r>
              <a:rPr kumimoji="0" lang="nl-NL" altLang="nl-NL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beeklopen – verhogen waterstanden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noProof="0" dirty="0">
                <a:solidFill>
                  <a:schemeClr val="bg1"/>
                </a:solidFill>
                <a:latin typeface="Arial"/>
              </a:rPr>
              <a:t>Verhogen organisch stofgehalte</a:t>
            </a:r>
            <a:endParaRPr kumimoji="0" lang="nl-NL" altLang="nl-NL" sz="1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….</a:t>
            </a:r>
          </a:p>
        </p:txBody>
      </p:sp>
      <p:sp>
        <p:nvSpPr>
          <p:cNvPr id="2" name="Bijschrift: pijl-omlaag 1">
            <a:extLst>
              <a:ext uri="{FF2B5EF4-FFF2-40B4-BE49-F238E27FC236}">
                <a16:creationId xmlns:a16="http://schemas.microsoft.com/office/drawing/2014/main" id="{48C588CD-2E0C-C0F4-0FD9-DDD273B4CBEA}"/>
              </a:ext>
            </a:extLst>
          </p:cNvPr>
          <p:cNvSpPr/>
          <p:nvPr/>
        </p:nvSpPr>
        <p:spPr>
          <a:xfrm>
            <a:off x="3218466" y="2441985"/>
            <a:ext cx="2877534" cy="1758874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Wortelzone, microbioom, mycelium, onverzadigde zone en schijngrondwaterspiegels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CB94C5-4B51-F52D-FFCE-18BCE91157AE}"/>
              </a:ext>
            </a:extLst>
          </p:cNvPr>
          <p:cNvSpPr/>
          <p:nvPr/>
        </p:nvSpPr>
        <p:spPr>
          <a:xfrm>
            <a:off x="4478694" y="5215812"/>
            <a:ext cx="2090057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Klimaatverandering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B1DE524-8E2E-FB98-A18D-CA7C699FB09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3711388" y="4862456"/>
            <a:ext cx="767306" cy="581956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D201290D-F4C1-CB3C-3144-8DB28AE36AAA}"/>
              </a:ext>
            </a:extLst>
          </p:cNvPr>
          <p:cNvCxnSpPr>
            <a:stCxn id="6" idx="1"/>
          </p:cNvCxnSpPr>
          <p:nvPr/>
        </p:nvCxnSpPr>
        <p:spPr>
          <a:xfrm flipH="1">
            <a:off x="3732904" y="5444412"/>
            <a:ext cx="745790" cy="515324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E02160B1-B389-A45D-A8FA-5AEC53D1D427}"/>
              </a:ext>
            </a:extLst>
          </p:cNvPr>
          <p:cNvSpPr txBox="1"/>
          <p:nvPr/>
        </p:nvSpPr>
        <p:spPr>
          <a:xfrm>
            <a:off x="77025" y="174763"/>
            <a:ext cx="2621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Grondwateronttrekkingen</a:t>
            </a:r>
            <a:br>
              <a:rPr lang="nl-NL" dirty="0"/>
            </a:br>
            <a:r>
              <a:rPr lang="nl-NL" dirty="0"/>
              <a:t>in beeld</a:t>
            </a:r>
          </a:p>
        </p:txBody>
      </p:sp>
    </p:spTree>
    <p:extLst>
      <p:ext uri="{BB962C8B-B14F-4D97-AF65-F5344CB8AC3E}">
        <p14:creationId xmlns:p14="http://schemas.microsoft.com/office/powerpoint/2010/main" val="18683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el&#10;&#10;Door AI gegenereerde inhoud is mogelijk onjuist.">
            <a:extLst>
              <a:ext uri="{FF2B5EF4-FFF2-40B4-BE49-F238E27FC236}">
                <a16:creationId xmlns:a16="http://schemas.microsoft.com/office/drawing/2014/main" id="{0066FDC9-E160-A36A-6451-729E32B9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5" y="90310"/>
            <a:ext cx="10197770" cy="6858000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069B8F3-DCCB-66A7-DBD3-585C42784597}"/>
              </a:ext>
            </a:extLst>
          </p:cNvPr>
          <p:cNvCxnSpPr>
            <a:cxnSpLocks/>
          </p:cNvCxnSpPr>
          <p:nvPr/>
        </p:nvCxnSpPr>
        <p:spPr>
          <a:xfrm flipV="1">
            <a:off x="3002848" y="564444"/>
            <a:ext cx="0" cy="5525912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959AFA5-BE39-9530-FC72-028EED6F455A}"/>
              </a:ext>
            </a:extLst>
          </p:cNvPr>
          <p:cNvCxnSpPr>
            <a:cxnSpLocks/>
          </p:cNvCxnSpPr>
          <p:nvPr/>
        </p:nvCxnSpPr>
        <p:spPr>
          <a:xfrm>
            <a:off x="3002848" y="6090356"/>
            <a:ext cx="710071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7A1C451E-24AA-A5B1-103F-8E7E051B414F}"/>
              </a:ext>
            </a:extLst>
          </p:cNvPr>
          <p:cNvSpPr txBox="1"/>
          <p:nvPr/>
        </p:nvSpPr>
        <p:spPr>
          <a:xfrm>
            <a:off x="1250855" y="1038578"/>
            <a:ext cx="167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hydrodynamiek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F5F8809-0DB0-64B6-4D25-9808663BF7BF}"/>
              </a:ext>
            </a:extLst>
          </p:cNvPr>
          <p:cNvSpPr txBox="1"/>
          <p:nvPr/>
        </p:nvSpPr>
        <p:spPr>
          <a:xfrm>
            <a:off x="8353777" y="6172579"/>
            <a:ext cx="115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Spongiteit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85869DD-AC70-8C96-222E-B22FFC0E06EA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flipH="1">
            <a:off x="1574799" y="1407910"/>
            <a:ext cx="513818" cy="1098223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D040BAFF-2C8D-5A8F-300C-75E7AE802A78}"/>
              </a:ext>
            </a:extLst>
          </p:cNvPr>
          <p:cNvSpPr txBox="1"/>
          <p:nvPr/>
        </p:nvSpPr>
        <p:spPr>
          <a:xfrm>
            <a:off x="361244" y="2506133"/>
            <a:ext cx="242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Verschil tussen de gemiddeld hoogste en laagste afvoeren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43A3A64-E5F0-300E-81DB-99CE405B8D04}"/>
              </a:ext>
            </a:extLst>
          </p:cNvPr>
          <p:cNvSpPr txBox="1"/>
          <p:nvPr/>
        </p:nvSpPr>
        <p:spPr>
          <a:xfrm>
            <a:off x="6163733" y="4330975"/>
            <a:ext cx="352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De eigenschap van een (deel)stroomgebied om regenwater op te vangen, vast te houden en deze daarna vertraagd af te voeren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ABD1F942-537F-A892-3DB2-AB2438ABDED2}"/>
              </a:ext>
            </a:extLst>
          </p:cNvPr>
          <p:cNvCxnSpPr>
            <a:cxnSpLocks/>
            <a:stCxn id="11" idx="0"/>
            <a:endCxn id="21" idx="2"/>
          </p:cNvCxnSpPr>
          <p:nvPr/>
        </p:nvCxnSpPr>
        <p:spPr>
          <a:xfrm flipH="1" flipV="1">
            <a:off x="7927621" y="5531304"/>
            <a:ext cx="1005193" cy="641275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97C254-430F-212B-9D90-80585329B23A}"/>
              </a:ext>
            </a:extLst>
          </p:cNvPr>
          <p:cNvSpPr txBox="1"/>
          <p:nvPr/>
        </p:nvSpPr>
        <p:spPr>
          <a:xfrm>
            <a:off x="3311194" y="823134"/>
            <a:ext cx="1697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Steenwoestijn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57616BDD-CF54-9340-2857-1492277F1CE6}"/>
              </a:ext>
            </a:extLst>
          </p:cNvPr>
          <p:cNvSpPr txBox="1"/>
          <p:nvPr/>
        </p:nvSpPr>
        <p:spPr>
          <a:xfrm>
            <a:off x="4398612" y="1556911"/>
            <a:ext cx="1525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Verstedelijkt</a:t>
            </a:r>
            <a:br>
              <a:rPr lang="nl-NL" sz="2000" b="1" dirty="0"/>
            </a:br>
            <a:r>
              <a:rPr lang="nl-NL" sz="2000" b="1" dirty="0"/>
              <a:t>gebied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958CFD6-94B7-86F9-6B4A-DA1E778B3357}"/>
              </a:ext>
            </a:extLst>
          </p:cNvPr>
          <p:cNvSpPr txBox="1"/>
          <p:nvPr/>
        </p:nvSpPr>
        <p:spPr>
          <a:xfrm>
            <a:off x="7648210" y="5507652"/>
            <a:ext cx="2412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Opbollend hoogveen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27716717-5D34-21CC-8FCE-7DBB11044F25}"/>
              </a:ext>
            </a:extLst>
          </p:cNvPr>
          <p:cNvSpPr txBox="1"/>
          <p:nvPr/>
        </p:nvSpPr>
        <p:spPr>
          <a:xfrm>
            <a:off x="3311194" y="5540072"/>
            <a:ext cx="1910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Landijs - gletsjer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7A5B4FC-726C-D217-FF02-020D387CF277}"/>
              </a:ext>
            </a:extLst>
          </p:cNvPr>
          <p:cNvSpPr txBox="1"/>
          <p:nvPr/>
        </p:nvSpPr>
        <p:spPr>
          <a:xfrm>
            <a:off x="3702584" y="2594971"/>
            <a:ext cx="2430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Intensieve</a:t>
            </a:r>
            <a:br>
              <a:rPr lang="nl-NL" sz="2000" b="1" dirty="0"/>
            </a:br>
            <a:r>
              <a:rPr lang="nl-NL" sz="2000" b="1" dirty="0"/>
              <a:t>cultuurlandschappen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9C4BE60-2652-F242-4541-10A52F98FD65}"/>
              </a:ext>
            </a:extLst>
          </p:cNvPr>
          <p:cNvSpPr txBox="1"/>
          <p:nvPr/>
        </p:nvSpPr>
        <p:spPr>
          <a:xfrm>
            <a:off x="148441" y="6517949"/>
            <a:ext cx="1864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Bron: Albert Corporaal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E841A0C-3032-3889-E3F6-82768D3800E5}"/>
              </a:ext>
            </a:extLst>
          </p:cNvPr>
          <p:cNvSpPr txBox="1"/>
          <p:nvPr/>
        </p:nvSpPr>
        <p:spPr>
          <a:xfrm>
            <a:off x="5367665" y="3756445"/>
            <a:ext cx="2827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Extensief beweide graslanden op dekzand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AD5A4DBD-1414-DC1B-DE22-858CBE38F6B9}"/>
              </a:ext>
            </a:extLst>
          </p:cNvPr>
          <p:cNvSpPr txBox="1"/>
          <p:nvPr/>
        </p:nvSpPr>
        <p:spPr>
          <a:xfrm>
            <a:off x="6307966" y="3007448"/>
            <a:ext cx="323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Boslandschap op zure </a:t>
            </a:r>
            <a:br>
              <a:rPr lang="nl-NL" sz="2000" b="1" dirty="0"/>
            </a:br>
            <a:r>
              <a:rPr lang="nl-NL" sz="2000" b="1" dirty="0"/>
              <a:t>of verzuurde </a:t>
            </a:r>
            <a:r>
              <a:rPr lang="nl-NL" sz="2000" b="1" dirty="0" err="1"/>
              <a:t>lemige</a:t>
            </a:r>
            <a:r>
              <a:rPr lang="nl-NL" sz="2000" b="1" dirty="0"/>
              <a:t> gronden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B4527C82-1C91-8697-1539-1D9FA86D82B5}"/>
              </a:ext>
            </a:extLst>
          </p:cNvPr>
          <p:cNvSpPr txBox="1"/>
          <p:nvPr/>
        </p:nvSpPr>
        <p:spPr>
          <a:xfrm>
            <a:off x="6576909" y="4377978"/>
            <a:ext cx="3235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Boslandschap op doorlatende leemarme gronden</a:t>
            </a:r>
          </a:p>
        </p:txBody>
      </p:sp>
      <p:sp>
        <p:nvSpPr>
          <p:cNvPr id="2" name="Pijl: rechts 1">
            <a:extLst>
              <a:ext uri="{FF2B5EF4-FFF2-40B4-BE49-F238E27FC236}">
                <a16:creationId xmlns:a16="http://schemas.microsoft.com/office/drawing/2014/main" id="{94C3BF61-65EB-5D4F-1714-8F7BC8C25903}"/>
              </a:ext>
            </a:extLst>
          </p:cNvPr>
          <p:cNvSpPr/>
          <p:nvPr/>
        </p:nvSpPr>
        <p:spPr>
          <a:xfrm rot="2174234">
            <a:off x="4747678" y="3093907"/>
            <a:ext cx="2589839" cy="8378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Gewenste beweging</a:t>
            </a:r>
          </a:p>
        </p:txBody>
      </p:sp>
    </p:spTree>
    <p:extLst>
      <p:ext uri="{BB962C8B-B14F-4D97-AF65-F5344CB8AC3E}">
        <p14:creationId xmlns:p14="http://schemas.microsoft.com/office/powerpoint/2010/main" val="14012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10DBE-67D0-F947-50A6-8EEC45633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el&#10;&#10;Door AI gegenereerde inhoud is mogelijk onjuist.">
            <a:extLst>
              <a:ext uri="{FF2B5EF4-FFF2-40B4-BE49-F238E27FC236}">
                <a16:creationId xmlns:a16="http://schemas.microsoft.com/office/drawing/2014/main" id="{AF4DB801-BE1A-E4F6-E294-4BE28613E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5" y="90310"/>
            <a:ext cx="1019777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A3150F93-27F4-23DF-C07F-37A49E401BC7}"/>
              </a:ext>
            </a:extLst>
          </p:cNvPr>
          <p:cNvSpPr/>
          <p:nvPr/>
        </p:nvSpPr>
        <p:spPr>
          <a:xfrm>
            <a:off x="4529050" y="1043491"/>
            <a:ext cx="3288953" cy="1342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dirty="0">
                <a:solidFill>
                  <a:srgbClr val="4D3E2F"/>
                </a:solidFill>
                <a:latin typeface="Corbel" panose="020B0503020204020204"/>
              </a:rPr>
              <a:t>Reductie negatieve effecten hoge afvoeren én langdurige droogte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4" name="PIJL-OMHOOG 3">
            <a:extLst>
              <a:ext uri="{FF2B5EF4-FFF2-40B4-BE49-F238E27FC236}">
                <a16:creationId xmlns:a16="http://schemas.microsoft.com/office/drawing/2014/main" id="{0282A89B-863A-91F8-6C04-D1DFBE93604D}"/>
              </a:ext>
            </a:extLst>
          </p:cNvPr>
          <p:cNvSpPr/>
          <p:nvPr/>
        </p:nvSpPr>
        <p:spPr>
          <a:xfrm>
            <a:off x="5309431" y="2558831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119DA756-7662-F6E6-8559-7B62A0DB46DA}"/>
              </a:ext>
            </a:extLst>
          </p:cNvPr>
          <p:cNvSpPr/>
          <p:nvPr/>
        </p:nvSpPr>
        <p:spPr>
          <a:xfrm>
            <a:off x="3123580" y="4412950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Adapteren grondgebruik</a:t>
            </a:r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BCF35B34-D643-CEA9-5E99-CDB2F1F1506B}"/>
              </a:ext>
            </a:extLst>
          </p:cNvPr>
          <p:cNvSpPr/>
          <p:nvPr/>
        </p:nvSpPr>
        <p:spPr>
          <a:xfrm>
            <a:off x="3123579" y="3381226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Optimalisatie grondgebruik</a:t>
            </a:r>
          </a:p>
        </p:txBody>
      </p:sp>
    </p:spTree>
    <p:extLst>
      <p:ext uri="{BB962C8B-B14F-4D97-AF65-F5344CB8AC3E}">
        <p14:creationId xmlns:p14="http://schemas.microsoft.com/office/powerpoint/2010/main" val="1026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s, Natuurreservaat, Natuurlandschap&#10;&#10;Door AI gegenereerde inhoud is mogelijk onjuist.">
            <a:extLst>
              <a:ext uri="{FF2B5EF4-FFF2-40B4-BE49-F238E27FC236}">
                <a16:creationId xmlns:a16="http://schemas.microsoft.com/office/drawing/2014/main" id="{FFB87B06-4CEB-9C1C-FEF9-5A55F2DD6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E911E41-FDD3-AE0F-1E80-E16FB0ACE8F0}"/>
              </a:ext>
            </a:extLst>
          </p:cNvPr>
          <p:cNvSpPr/>
          <p:nvPr/>
        </p:nvSpPr>
        <p:spPr>
          <a:xfrm>
            <a:off x="4121972" y="559397"/>
            <a:ext cx="3948056" cy="98970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Paradoxen in genoemde cases</a:t>
            </a:r>
          </a:p>
        </p:txBody>
      </p:sp>
    </p:spTree>
    <p:extLst>
      <p:ext uri="{BB962C8B-B14F-4D97-AF65-F5344CB8AC3E}">
        <p14:creationId xmlns:p14="http://schemas.microsoft.com/office/powerpoint/2010/main" val="39280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fotografie, kaart">
            <a:extLst>
              <a:ext uri="{FF2B5EF4-FFF2-40B4-BE49-F238E27FC236}">
                <a16:creationId xmlns:a16="http://schemas.microsoft.com/office/drawing/2014/main" id="{F6ABF5E4-B907-5B8E-6B6D-92B898938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Afbeelding met meubels, tekenfilm, kunst">
            <a:extLst>
              <a:ext uri="{FF2B5EF4-FFF2-40B4-BE49-F238E27FC236}">
                <a16:creationId xmlns:a16="http://schemas.microsoft.com/office/drawing/2014/main" id="{86EB13B1-91D3-AD86-1F9D-96F54729E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58" y="2713236"/>
            <a:ext cx="1915286" cy="1431528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909707E-8E01-4DE0-C670-5C259917207B}"/>
              </a:ext>
            </a:extLst>
          </p:cNvPr>
          <p:cNvSpPr/>
          <p:nvPr/>
        </p:nvSpPr>
        <p:spPr>
          <a:xfrm>
            <a:off x="7949682" y="5505062"/>
            <a:ext cx="3247053" cy="6904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Inzichten ontstaan …</a:t>
            </a:r>
          </a:p>
        </p:txBody>
      </p:sp>
    </p:spTree>
    <p:extLst>
      <p:ext uri="{BB962C8B-B14F-4D97-AF65-F5344CB8AC3E}">
        <p14:creationId xmlns:p14="http://schemas.microsoft.com/office/powerpoint/2010/main" val="1540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D35BBE6-8CA6-9265-7403-3A29257B71DB}"/>
              </a:ext>
            </a:extLst>
          </p:cNvPr>
          <p:cNvSpPr/>
          <p:nvPr/>
        </p:nvSpPr>
        <p:spPr>
          <a:xfrm>
            <a:off x="2453813" y="2016873"/>
            <a:ext cx="2448272" cy="2376264"/>
          </a:xfrm>
          <a:prstGeom prst="rect">
            <a:avLst/>
          </a:prstGeom>
          <a:solidFill>
            <a:srgbClr val="F1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F505A54-D256-1B0E-E8DF-369CC5D83892}"/>
              </a:ext>
            </a:extLst>
          </p:cNvPr>
          <p:cNvSpPr/>
          <p:nvPr/>
        </p:nvSpPr>
        <p:spPr>
          <a:xfrm>
            <a:off x="7133809" y="2016873"/>
            <a:ext cx="2448272" cy="2376264"/>
          </a:xfrm>
          <a:prstGeom prst="rect">
            <a:avLst/>
          </a:prstGeom>
          <a:solidFill>
            <a:srgbClr val="F1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Ingewikkeld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73BC52C-3E95-95BD-0FE9-08323D3955AD}"/>
              </a:ext>
            </a:extLst>
          </p:cNvPr>
          <p:cNvSpPr txBox="1"/>
          <p:nvPr/>
        </p:nvSpPr>
        <p:spPr>
          <a:xfrm>
            <a:off x="2531457" y="4836307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Wat ontstaat…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4AF141C-F16F-DD16-EB5A-98DEF8345EA7}"/>
              </a:ext>
            </a:extLst>
          </p:cNvPr>
          <p:cNvSpPr txBox="1"/>
          <p:nvPr/>
        </p:nvSpPr>
        <p:spPr>
          <a:xfrm>
            <a:off x="7045773" y="4836308"/>
            <a:ext cx="438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Wat gemaakt is…  door mensen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4C92BC7-409F-70F3-AEC7-6950CA7CCD34}"/>
              </a:ext>
            </a:extLst>
          </p:cNvPr>
          <p:cNvSpPr/>
          <p:nvPr/>
        </p:nvSpPr>
        <p:spPr>
          <a:xfrm>
            <a:off x="9444458" y="4817808"/>
            <a:ext cx="1921207" cy="700391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b="1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96AA295-C384-0095-3E25-C07F131D0956}"/>
              </a:ext>
            </a:extLst>
          </p:cNvPr>
          <p:cNvSpPr/>
          <p:nvPr/>
        </p:nvSpPr>
        <p:spPr>
          <a:xfrm>
            <a:off x="2278469" y="941405"/>
            <a:ext cx="2832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Complex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169AE07-A939-5E00-B00A-E0127CE8CAEC}"/>
              </a:ext>
            </a:extLst>
          </p:cNvPr>
          <p:cNvSpPr/>
          <p:nvPr/>
        </p:nvSpPr>
        <p:spPr>
          <a:xfrm>
            <a:off x="6309556" y="941405"/>
            <a:ext cx="3803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Ingewikkeld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5F94D3F-E75A-E06D-C83D-794F5EBCED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694" y="1758188"/>
            <a:ext cx="2679594" cy="27632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0455DC-DB0F-E0F7-68E5-CC25BC3F93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809" y="2008030"/>
            <a:ext cx="244827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21-9-2025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6987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98788"/>
            <a:ext cx="12191999" cy="31592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3479"/>
            <a:ext cx="12192000" cy="1874519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642919" y="1816484"/>
          <a:ext cx="6904596" cy="2242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10382400" imgH="3371760" progId="Presentations.Drawing.17">
                  <p:embed/>
                </p:oleObj>
              </mc:Choice>
              <mc:Fallback>
                <p:oleObj name="Drawing" r:id="rId5" imgW="10382400" imgH="3371760" progId="Presentations.Drawing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2919" y="1816484"/>
                        <a:ext cx="6904596" cy="2242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-355515" y="2163662"/>
          <a:ext cx="7021213" cy="1833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7" imgW="10382400" imgH="3371760" progId="Presentations.Drawing.17">
                  <p:embed/>
                </p:oleObj>
              </mc:Choice>
              <mc:Fallback>
                <p:oleObj name="Drawing" r:id="rId7" imgW="10382400" imgH="3371760" progId="Presentations.Drawing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355515" y="2163662"/>
                        <a:ext cx="7021213" cy="1833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583" y="3080198"/>
            <a:ext cx="2109630" cy="143335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244281"/>
            <a:ext cx="12191999" cy="632046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950029" y="5362470"/>
            <a:ext cx="230660" cy="55399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7109769" y="4564813"/>
            <a:ext cx="1911179" cy="8666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Verboden gazon te betreden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349621" y="131635"/>
            <a:ext cx="11280615" cy="769540"/>
            <a:chOff x="640595" y="131635"/>
            <a:chExt cx="11525368" cy="769540"/>
          </a:xfrm>
        </p:grpSpPr>
        <p:sp>
          <p:nvSpPr>
            <p:cNvPr id="15" name="Rechthoek 14"/>
            <p:cNvSpPr/>
            <p:nvPr/>
          </p:nvSpPr>
          <p:spPr>
            <a:xfrm>
              <a:off x="8965210" y="131635"/>
              <a:ext cx="32007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79B4F0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Ingewikkeld</a:t>
              </a: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640595" y="131734"/>
              <a:ext cx="234551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79B4F0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Complex</a:t>
              </a:r>
            </a:p>
          </p:txBody>
        </p:sp>
      </p:grpSp>
      <p:sp>
        <p:nvSpPr>
          <p:cNvPr id="19" name="Rechthoek 18"/>
          <p:cNvSpPr/>
          <p:nvPr/>
        </p:nvSpPr>
        <p:spPr>
          <a:xfrm>
            <a:off x="9711835" y="1022799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Inrichting van het gebied</a:t>
            </a:r>
          </a:p>
        </p:txBody>
      </p:sp>
      <p:sp>
        <p:nvSpPr>
          <p:cNvPr id="20" name="Rechthoek 19"/>
          <p:cNvSpPr/>
          <p:nvPr/>
        </p:nvSpPr>
        <p:spPr>
          <a:xfrm>
            <a:off x="475220" y="1022799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situatie</a:t>
            </a:r>
          </a:p>
        </p:txBody>
      </p:sp>
      <p:sp>
        <p:nvSpPr>
          <p:cNvPr id="21" name="Rechthoek 20"/>
          <p:cNvSpPr/>
          <p:nvPr/>
        </p:nvSpPr>
        <p:spPr>
          <a:xfrm>
            <a:off x="9711835" y="1910382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Het bordje</a:t>
            </a:r>
          </a:p>
        </p:txBody>
      </p:sp>
      <p:sp>
        <p:nvSpPr>
          <p:cNvPr id="22" name="Rechthoek 21"/>
          <p:cNvSpPr/>
          <p:nvPr/>
        </p:nvSpPr>
        <p:spPr>
          <a:xfrm>
            <a:off x="475219" y="1905342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beslissing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6612482" y="4546485"/>
            <a:ext cx="2935874" cy="8940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Verboden gazon te betreden, tenzij je een mensenleven wilt redden</a:t>
            </a:r>
          </a:p>
        </p:txBody>
      </p:sp>
      <p:sp>
        <p:nvSpPr>
          <p:cNvPr id="24" name="Rechthoek 23"/>
          <p:cNvSpPr/>
          <p:nvPr/>
        </p:nvSpPr>
        <p:spPr>
          <a:xfrm>
            <a:off x="9711835" y="2796730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Aanpassen regels</a:t>
            </a:r>
          </a:p>
        </p:txBody>
      </p:sp>
      <p:cxnSp>
        <p:nvCxnSpPr>
          <p:cNvPr id="26" name="Rechte verbindingslijn met pijl 25"/>
          <p:cNvCxnSpPr>
            <a:stCxn id="22" idx="3"/>
            <a:endCxn id="24" idx="1"/>
          </p:cNvCxnSpPr>
          <p:nvPr/>
        </p:nvCxnSpPr>
        <p:spPr>
          <a:xfrm>
            <a:off x="2242722" y="2262018"/>
            <a:ext cx="7469113" cy="8913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fgeronde rechthoek 26"/>
          <p:cNvSpPr/>
          <p:nvPr/>
        </p:nvSpPr>
        <p:spPr>
          <a:xfrm>
            <a:off x="6612482" y="4139228"/>
            <a:ext cx="2935874" cy="14192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Verboden gazon te betreden, tenzij je een mensenleven wilt redden, of een zoogdier langer dan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30 centimeter</a:t>
            </a:r>
          </a:p>
        </p:txBody>
      </p:sp>
      <p:sp>
        <p:nvSpPr>
          <p:cNvPr id="28" name="Rechthoek 27"/>
          <p:cNvSpPr/>
          <p:nvPr/>
        </p:nvSpPr>
        <p:spPr>
          <a:xfrm>
            <a:off x="9711834" y="3722248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Lengtescanner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zoogdieren</a:t>
            </a:r>
          </a:p>
        </p:txBody>
      </p:sp>
      <p:sp>
        <p:nvSpPr>
          <p:cNvPr id="29" name="Wolkvormige toelichting 28"/>
          <p:cNvSpPr/>
          <p:nvPr/>
        </p:nvSpPr>
        <p:spPr>
          <a:xfrm>
            <a:off x="1887653" y="3232800"/>
            <a:ext cx="2567860" cy="870467"/>
          </a:xfrm>
          <a:prstGeom prst="cloudCallout">
            <a:avLst>
              <a:gd name="adj1" fmla="val -18511"/>
              <a:gd name="adj2" fmla="val 225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Dilemma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1420292" y="4139228"/>
          <a:ext cx="37719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1" imgW="3772080" imgH="2800440" progId="Presentations.Drawing.17">
                  <p:embed/>
                </p:oleObj>
              </mc:Choice>
              <mc:Fallback>
                <p:oleObj name="Drawing" r:id="rId11" imgW="3772080" imgH="2800440" progId="Presentations.Drawing.17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20292" y="4139228"/>
                        <a:ext cx="3771900" cy="280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6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E0C8D5-7AEB-8188-8460-7E61A7C64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4" y="-96422"/>
            <a:ext cx="11590986" cy="707660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5E505A4-77FA-BFFB-5953-A31ABBE32EC2}"/>
              </a:ext>
            </a:extLst>
          </p:cNvPr>
          <p:cNvSpPr/>
          <p:nvPr/>
        </p:nvSpPr>
        <p:spPr>
          <a:xfrm>
            <a:off x="3113903" y="123568"/>
            <a:ext cx="5857102" cy="1581664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</a:rPr>
              <a:t>Pure ingewikkeldheid</a:t>
            </a: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Bron: Volkskrant 4 december 2018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4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4C77475-DCB0-7D1A-73D4-C7383DD05E22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Simplisties Verbond (1974):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A1A77BB-9313-38D8-35C8-005FEE157EC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“Men onderscheidt ontwikkelingslanden, ontwikkelde landen en ingewikkelde landen. Daarvan is Nederland één van de aller ingewikkeldste landen.”</a:t>
            </a:r>
          </a:p>
        </p:txBody>
      </p:sp>
      <p:pic>
        <p:nvPicPr>
          <p:cNvPr id="3" name="Afbeelding 2" descr="Afbeelding met kleding, Menselijk gezicht, persoon, person&#10;&#10;Door AI gegenereerde inhoud is mogelijk onjuist.">
            <a:extLst>
              <a:ext uri="{FF2B5EF4-FFF2-40B4-BE49-F238E27FC236}">
                <a16:creationId xmlns:a16="http://schemas.microsoft.com/office/drawing/2014/main" id="{69BDEE62-2543-664C-30CF-EE4E4E266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78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FACD0D-2B57-06AE-23BB-C3EE31FD2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A4A3F4E-2100-FACB-C29F-F217E38C31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107" y="3080198"/>
            <a:ext cx="2109630" cy="1433359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580B360-015F-9700-7ED0-37BDD2361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0292" y="4139228"/>
          <a:ext cx="37719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3772080" imgH="2800440" progId="Presentations.Drawing.17">
                  <p:embed/>
                </p:oleObj>
              </mc:Choice>
              <mc:Fallback>
                <p:oleObj name="Drawing" r:id="rId4" imgW="3772080" imgH="2800440" progId="Presentations.Drawing.17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0292" y="4139228"/>
                        <a:ext cx="3771900" cy="280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DA360305-82FB-EC04-3ED4-A79D5A8FCD06}"/>
              </a:ext>
            </a:extLst>
          </p:cNvPr>
          <p:cNvSpPr/>
          <p:nvPr/>
        </p:nvSpPr>
        <p:spPr>
          <a:xfrm>
            <a:off x="2185966" y="1392536"/>
            <a:ext cx="2109630" cy="644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Reddingsactie</a:t>
            </a:r>
          </a:p>
        </p:txBody>
      </p:sp>
      <p:sp>
        <p:nvSpPr>
          <p:cNvPr id="7" name="PIJL-OMHOOG 3">
            <a:extLst>
              <a:ext uri="{FF2B5EF4-FFF2-40B4-BE49-F238E27FC236}">
                <a16:creationId xmlns:a16="http://schemas.microsoft.com/office/drawing/2014/main" id="{D91FE62A-2A25-858C-42E3-D549090FC8F0}"/>
              </a:ext>
            </a:extLst>
          </p:cNvPr>
          <p:cNvSpPr/>
          <p:nvPr/>
        </p:nvSpPr>
        <p:spPr>
          <a:xfrm>
            <a:off x="2708596" y="2195414"/>
            <a:ext cx="1148713" cy="203645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B46E5D5B-8AB0-7BA2-8B0B-6912A3D9A120}"/>
              </a:ext>
            </a:extLst>
          </p:cNvPr>
          <p:cNvSpPr/>
          <p:nvPr/>
        </p:nvSpPr>
        <p:spPr>
          <a:xfrm>
            <a:off x="947986" y="3347086"/>
            <a:ext cx="4704685" cy="91208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“Een ander springt in het water”</a:t>
            </a:r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7D442A40-3809-ED7E-1CDC-C37DDA6BF520}"/>
              </a:ext>
            </a:extLst>
          </p:cNvPr>
          <p:cNvSpPr/>
          <p:nvPr/>
        </p:nvSpPr>
        <p:spPr>
          <a:xfrm>
            <a:off x="913199" y="2686775"/>
            <a:ext cx="4739474" cy="96466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“Ik spring in het water”</a:t>
            </a:r>
          </a:p>
        </p:txBody>
      </p:sp>
    </p:spTree>
    <p:extLst>
      <p:ext uri="{BB962C8B-B14F-4D97-AF65-F5344CB8AC3E}">
        <p14:creationId xmlns:p14="http://schemas.microsoft.com/office/powerpoint/2010/main" val="29383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4C6C5FF-CAD4-6A9E-C686-61042CDF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2D9A4-1376-C072-31A9-4A76BF5BBBAD}"/>
              </a:ext>
            </a:extLst>
          </p:cNvPr>
          <p:cNvSpPr/>
          <p:nvPr/>
        </p:nvSpPr>
        <p:spPr>
          <a:xfrm>
            <a:off x="4492605" y="1247444"/>
            <a:ext cx="3288953" cy="1013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Stabiele kustlijn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&amp; boeiende patronen</a:t>
            </a:r>
          </a:p>
        </p:txBody>
      </p:sp>
      <p:sp>
        <p:nvSpPr>
          <p:cNvPr id="7" name="PIJL-OMHOOG 3">
            <a:extLst>
              <a:ext uri="{FF2B5EF4-FFF2-40B4-BE49-F238E27FC236}">
                <a16:creationId xmlns:a16="http://schemas.microsoft.com/office/drawing/2014/main" id="{5BA6FD6E-2680-77EE-78CB-14C84BA49BAD}"/>
              </a:ext>
            </a:extLst>
          </p:cNvPr>
          <p:cNvSpPr/>
          <p:nvPr/>
        </p:nvSpPr>
        <p:spPr>
          <a:xfrm>
            <a:off x="5272986" y="2433033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53527F91-4084-8150-2342-2ECE82507786}"/>
              </a:ext>
            </a:extLst>
          </p:cNvPr>
          <p:cNvSpPr/>
          <p:nvPr/>
        </p:nvSpPr>
        <p:spPr>
          <a:xfrm>
            <a:off x="3087135" y="4287152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Aanvoer van zand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door wind en zee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60769026-0E92-989D-4B12-98087C49277F}"/>
              </a:ext>
            </a:extLst>
          </p:cNvPr>
          <p:cNvSpPr/>
          <p:nvPr/>
        </p:nvSpPr>
        <p:spPr>
          <a:xfrm>
            <a:off x="3087134" y="3255428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Afvoer van zand </a:t>
            </a:r>
            <a:r>
              <a:rPr lang="nl-NL" sz="2400" dirty="0">
                <a:solidFill>
                  <a:prstClr val="white"/>
                </a:solidFill>
                <a:latin typeface="Corbel" panose="020B0503020204020204"/>
              </a:rPr>
              <a:t>door wind en zee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fotografie, kaart&#10;&#10;Door AI gegenereerde inhoud is mogelijk onjuist.">
            <a:extLst>
              <a:ext uri="{FF2B5EF4-FFF2-40B4-BE49-F238E27FC236}">
                <a16:creationId xmlns:a16="http://schemas.microsoft.com/office/drawing/2014/main" id="{6E27A580-06CA-20FD-12E1-E8BE07D1A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Afbeelding met kaart, kunst&#10;&#10;Door AI gegenereerde inhoud is mogelijk onjuist.">
            <a:extLst>
              <a:ext uri="{FF2B5EF4-FFF2-40B4-BE49-F238E27FC236}">
                <a16:creationId xmlns:a16="http://schemas.microsoft.com/office/drawing/2014/main" id="{76443BD1-B129-9829-CC90-B908C6DAE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86" y="158622"/>
            <a:ext cx="6727697" cy="52904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95EEAA0-6329-CAEF-813E-50B0486DAF95}"/>
              </a:ext>
            </a:extLst>
          </p:cNvPr>
          <p:cNvSpPr txBox="1"/>
          <p:nvPr/>
        </p:nvSpPr>
        <p:spPr>
          <a:xfrm>
            <a:off x="513184" y="5079746"/>
            <a:ext cx="201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Elspeet 22 juli 2006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04B3C9B-6CA3-AF8E-AA7E-98CE946D2080}"/>
              </a:ext>
            </a:extLst>
          </p:cNvPr>
          <p:cNvSpPr/>
          <p:nvPr/>
        </p:nvSpPr>
        <p:spPr>
          <a:xfrm>
            <a:off x="8770776" y="1492898"/>
            <a:ext cx="3135085" cy="41148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b="1">
                <a:solidFill>
                  <a:schemeClr val="bg1"/>
                </a:solidFill>
                <a:latin typeface="Arial"/>
              </a:rPr>
              <a:t>Bewonersavond info:</a:t>
            </a:r>
            <a:endParaRPr lang="nl-NL" altLang="nl-NL" b="1" dirty="0">
              <a:solidFill>
                <a:schemeClr val="bg1"/>
              </a:solidFill>
              <a:latin typeface="Arial"/>
            </a:endParaRP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millimeter in één uur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Waarvan 27 millimeter in één kwartier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Volgens KNMI: 1/80 kans per jaar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Riolering wordt ontworpen op t = 2 ‘water op straat’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Tevens: het gebied helt en het was lang droog (berken verloren bladeren)</a:t>
            </a:r>
          </a:p>
        </p:txBody>
      </p:sp>
    </p:spTree>
    <p:extLst>
      <p:ext uri="{BB962C8B-B14F-4D97-AF65-F5344CB8AC3E}">
        <p14:creationId xmlns:p14="http://schemas.microsoft.com/office/powerpoint/2010/main" val="6179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headEnd type="none" w="med" len="med"/>
          <a:tailEnd type="triangl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4.xml><?xml version="1.0" encoding="utf-8"?>
<a:theme xmlns:a="http://schemas.openxmlformats.org/drawingml/2006/main" name="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5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Natuur ecologie onderwijs fotopresentatie</Template>
  <TotalTime>0</TotalTime>
  <Words>371</Words>
  <Application>Microsoft Office PowerPoint</Application>
  <PresentationFormat>Breedbeeld</PresentationFormat>
  <Paragraphs>84</Paragraphs>
  <Slides>16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Constantia</vt:lpstr>
      <vt:lpstr>Corbel</vt:lpstr>
      <vt:lpstr>Kantoorthema</vt:lpstr>
      <vt:lpstr>1_Kantoorthema</vt:lpstr>
      <vt:lpstr>1_Ecologie 16:9</vt:lpstr>
      <vt:lpstr>Ecologie 16:9</vt:lpstr>
      <vt:lpstr>Drawing</vt:lpstr>
      <vt:lpstr> De wateroploop in paradoxen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Geldof c.s.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is complex. Nou en?</dc:title>
  <dc:creator>Govert D. Geldof</dc:creator>
  <cp:lastModifiedBy>Govert Geldof</cp:lastModifiedBy>
  <cp:revision>122</cp:revision>
  <dcterms:created xsi:type="dcterms:W3CDTF">2020-01-12T13:33:30Z</dcterms:created>
  <dcterms:modified xsi:type="dcterms:W3CDTF">2025-09-21T07:49:01Z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