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70" r:id="rId2"/>
    <p:sldMasterId id="2147483782" r:id="rId3"/>
    <p:sldMasterId id="2147483830" r:id="rId4"/>
    <p:sldMasterId id="2147483843" r:id="rId5"/>
    <p:sldMasterId id="2147483855" r:id="rId6"/>
    <p:sldMasterId id="2147483879" r:id="rId7"/>
    <p:sldMasterId id="2147483891" r:id="rId8"/>
  </p:sldMasterIdLst>
  <p:notesMasterIdLst>
    <p:notesMasterId r:id="rId29"/>
  </p:notesMasterIdLst>
  <p:handoutMasterIdLst>
    <p:handoutMasterId r:id="rId30"/>
  </p:handoutMasterIdLst>
  <p:sldIdLst>
    <p:sldId id="971" r:id="rId9"/>
    <p:sldId id="413" r:id="rId10"/>
    <p:sldId id="1182" r:id="rId11"/>
    <p:sldId id="1183" r:id="rId12"/>
    <p:sldId id="1184" r:id="rId13"/>
    <p:sldId id="1179" r:id="rId14"/>
    <p:sldId id="1168" r:id="rId15"/>
    <p:sldId id="1133" r:id="rId16"/>
    <p:sldId id="1127" r:id="rId17"/>
    <p:sldId id="1186" r:id="rId18"/>
    <p:sldId id="1187" r:id="rId19"/>
    <p:sldId id="1185" r:id="rId20"/>
    <p:sldId id="1139" r:id="rId21"/>
    <p:sldId id="1134" r:id="rId22"/>
    <p:sldId id="1130" r:id="rId23"/>
    <p:sldId id="1141" r:id="rId24"/>
    <p:sldId id="1172" r:id="rId25"/>
    <p:sldId id="1189" r:id="rId26"/>
    <p:sldId id="982" r:id="rId27"/>
    <p:sldId id="1188" r:id="rId28"/>
  </p:sldIdLst>
  <p:sldSz cx="12192000" cy="6858000"/>
  <p:notesSz cx="6797675" cy="9926638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FFFF00"/>
    <a:srgbClr val="70BF3F"/>
    <a:srgbClr val="DEEBF7"/>
    <a:srgbClr val="CCD6EB"/>
    <a:srgbClr val="A5C3E5"/>
    <a:srgbClr val="C5E0B4"/>
    <a:srgbClr val="4472C4"/>
    <a:srgbClr val="70AD47"/>
    <a:srgbClr val="C8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3" autoAdjust="0"/>
    <p:restoredTop sz="95294" autoAdjust="0"/>
  </p:normalViewPr>
  <p:slideViewPr>
    <p:cSldViewPr snapToGrid="0">
      <p:cViewPr varScale="1">
        <p:scale>
          <a:sx n="109" d="100"/>
          <a:sy n="109" d="100"/>
        </p:scale>
        <p:origin x="246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7FE263-8C08-407A-B6E5-A2DEE6A94B95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6DF87C-5582-4413-A001-1A717B0891F2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50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00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916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08AD-9C2A-3154-3ABA-9CE7D4BA5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4B4EF-29BB-C8DB-0754-FDE0148CA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0A24-0096-998D-AE95-8AA80A9B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C815-2E80-45F8-A5C8-538AC2B0822A}" type="datetime1">
              <a:rPr lang="nl-NL" smtClean="0"/>
              <a:t>5-10-2025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25F1-69ED-EE54-7262-8F679175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A8383-F1DE-C47C-7D7D-1739C75C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198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D740-6750-D4D7-A86D-8FACCEE0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9F4F-519E-7C0C-901D-657D34E72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DE0D0-4978-2140-333D-CC0596B4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7690-69EF-418D-9065-2634A6DEC96E}" type="datetime1">
              <a:rPr lang="nl-NL" smtClean="0"/>
              <a:t>5-10-2025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E1717-320A-D3D2-48C6-EB9629B1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CF84-E927-2E1B-B169-04853B35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5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A5DF-F302-B2F0-1D8A-AD36793A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3CA61-4D4E-ACDE-E877-D92FCA99E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75AE8-B323-9CDB-1DCD-30EABFD0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6997-A7EC-4BD6-94B7-948B54749379}" type="datetime1">
              <a:rPr lang="nl-NL" smtClean="0"/>
              <a:t>5-10-2025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4753C-9C0D-1B17-EA58-BFF19D8A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639B5-2CC6-DF99-CAE6-961C238C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20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541-11D4-C323-88B2-3B548878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BC1C8-02CF-0596-27A2-F75ABFCF6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6894E-715E-9AEF-299C-6BCAEF0E0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B1947-E46B-1671-3B65-3491E548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8FF8-4A5A-4A35-8096-160F10B19F1F}" type="datetime1">
              <a:rPr lang="nl-NL" smtClean="0"/>
              <a:t>5-10-2025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FF11C-AACA-BA00-6A51-0BCF74B84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9DA50-FBA1-75AB-5F1D-C8A22196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969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5CB2-341A-2CDB-BD7D-00567BBE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94475-69D9-3CF4-FFA8-4163BE90F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57BD-9867-7C0D-F5BD-779E2F567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F5095-8775-483B-FEC7-A8036FD7F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EBB45-CECA-CD93-7316-933328EE5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EF063-0D2A-10F8-2BBA-3A2B2FD3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0A37-A0DF-4463-9D3B-DEE84EC126E8}" type="datetime1">
              <a:rPr lang="nl-NL" smtClean="0"/>
              <a:t>5-10-2025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B1BBF-3F8B-ABBB-4BA7-69466C52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7E25D-939E-F974-FC4A-AEC0380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8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A757-F9F5-B1B9-D258-2709C489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E5671-3900-379D-CB51-CAF6D078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BED70-72B4-4E63-AC01-849AA5A30143}" type="datetime1">
              <a:rPr lang="nl-NL" smtClean="0"/>
              <a:t>5-10-2025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EF99D-EEA8-AF1A-91B0-067381D8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03705-A548-02B8-639F-C074A91D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441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C43F7-65AC-AB32-5A3D-43225C54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EA30-1F91-4876-A993-F2BB7E2E951E}" type="datetime1">
              <a:rPr lang="nl-NL" smtClean="0"/>
              <a:t>5-10-2025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36427-2452-806A-C8DE-9E7DC1A2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1633D-FA76-FECC-B61F-52BE5159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36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5EB7-5E17-444A-1C54-A8D99221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9615B-C8BF-A533-EE87-DA66B03F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C7CD4-A93B-7390-8877-80983CA7F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5F8D0-D9DC-D4C0-3A12-4602DAFA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4B82-F04B-4786-8998-2AEEFC76E2D3}" type="datetime1">
              <a:rPr lang="nl-NL" smtClean="0"/>
              <a:t>5-10-2025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380DA-0C1B-516A-97A9-3CD9B9C4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8DA92-B414-DB8F-D978-9C14E6B0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82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073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355D-65F0-901A-FBC0-88CABF05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5E5A6-7D91-E77B-F19E-7D8216E25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1841D-9C29-CEB6-3399-2ACC22121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13063-6444-7BD3-2BAF-2C87A303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DDBC-C1A8-4EAD-BF2E-BC8995155A68}" type="datetime1">
              <a:rPr lang="nl-NL" smtClean="0"/>
              <a:t>5-10-2025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D62F5-7F1D-AF09-034F-C69F0938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DAD10-DCC6-CC9A-67BA-8AE2F430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51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D0B6-A17F-E60D-8310-B754A8CED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079A4-7F4A-DCF0-8AF5-8F8CB560A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58270-AEA4-F0AB-8679-86F7E3BA4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0B73-ED7A-42A2-AE63-122B1A14C57E}" type="datetime1">
              <a:rPr lang="nl-NL" smtClean="0"/>
              <a:t>5-10-2025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BD33A-35CA-64AE-CD05-9FC39205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6C38C-20BC-5CD1-9796-2A20C9DA7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328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97282-6429-912E-43DD-8411C4448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CCD11-E8CA-C1A7-3BE5-9CBB88858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0F9C0-45A1-FFBE-AFF0-2B63641F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EA62-09EB-4F0E-B875-5A5452E74EDF}" type="datetime1">
              <a:rPr lang="nl-NL" smtClean="0"/>
              <a:t>5-10-2025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C4DDE-F491-DD3C-CB99-13245A8D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E485E-B37E-3984-07C6-63AC115B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462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2605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3EF58-F764-4B77-97E1-EC4F8275A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EAAFE2-7968-45C2-A47E-591908C05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DAAB62-72CB-444E-AF04-48A71D1C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6BC466-7D92-4A04-95F3-78161B33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458D85-79BC-47E0-BF58-8D2987A4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0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B0023-403A-426F-B5E3-6D74F217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604EFF-644B-4C9F-ABF8-C7CDD37F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CFB76F-1AE8-45B3-A509-9A7D8D65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67BD5A-0CF4-42A1-AFBF-BCF6EF02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634C7D-698E-4649-B2EA-D08F4200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07DEB-98AA-4304-8307-DDD6AEEB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3A37A3-1B7B-40CF-B21D-30D64E839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70236E-12C2-433D-A055-D2B77D74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E87B35-2321-4146-8F5D-813C618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74F705-7A4E-4B11-9C54-8631695D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A028C-9011-4E17-A60D-6DD2E9D9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9C2385-A1B1-4F9B-9CBA-E7C7F8727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208C2C-6516-4717-83FC-A51F8FD9D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44061D-DAE7-4E3A-9A6C-898B9CFC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312D42-DA19-428B-BEBA-C82DE1E9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BFEF50-AE84-4A04-8FF7-E616DDC0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B2F2C-C285-4180-B095-5E6D3F63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DFB3F8-344C-4689-A472-E7556E394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64AE6E-BEE5-4306-8C34-A36124501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1582BD-3076-4801-B478-9AC61AF02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E4A3C7B-3259-4F7D-AEE1-38E25CBD2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D171370-2C9B-414C-BD5B-F0FD2109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8638BD-A40D-445D-8259-4D81A579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D2DB8E3-08B8-4084-ADDB-7EAC4FEE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6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74629-73E8-4069-AE42-EF138FA6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9C6990-4C3C-464C-9E6A-0A86ECF0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A711AF2-AD16-490E-86A6-A1DDC426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5F9B5F-E37D-485A-B41F-E9B5E74D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5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815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9C08F8F-B20C-4478-98D9-A71444ED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79B49D-245D-4159-8D93-2BF76A8F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56B7A1-8871-433C-884D-E3CB1CA1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2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88419-BB94-4DB9-A9AA-8F3EE488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2C833D-758F-4072-995A-7D9E51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0DD284-94F4-427E-9F49-03FBAAF7D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57EEA9-2CEE-451E-9800-8C94A45B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A75F96-119C-4AA3-9D83-1DF396EB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5F7513-3650-4434-8616-F4E73D25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6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F963C-24C6-46EB-86DE-82A82EA0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CA1993-04F7-48E6-BBC4-407E1B789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DC7077-6822-48BC-BB95-8DBD51E39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E3A36E1-96EE-4154-85C9-5AB59840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55A7CE-AFA8-4952-BF92-7F6E4DA4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778469-D12A-431B-91EC-D4969774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8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C03C1-266F-4C10-97C8-C14FA8B5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D9C553-DDBF-4666-9C01-97AA538DE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3E01E0-BE51-4E2E-922C-825DD684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AB69CB-D860-4F2E-B056-8F6A9B38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F16907-3A65-481C-874C-6649FC92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88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B2CBDD2-FB4A-4FB8-A198-F21E50226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191C35-0F98-4D8E-A444-A89314D9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149D21-2A93-43AE-9775-BC1C86EC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F46BFD-DF34-4B7A-B8CA-1C5995E2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DD0490-2154-4546-B2A9-23639AB7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0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9171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82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7241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681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5392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84074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6123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6531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69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6019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21244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8306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813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4807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731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6745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9127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121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4482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421592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07BC9-6B84-1643-648C-CA774ACC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F1A667-408D-42B9-EB17-53F1DCB0C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51C83-0EE1-C919-767A-EC4879A8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5FD034-7F41-2094-0F53-742EE292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709CC0-A3C4-8252-540D-487D25C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78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E5779-D7BB-79BB-A076-73CE00EB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8BA4B-5E7C-95E8-1E85-7B0CFCB0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00514F-989A-4382-BD54-F84F3E36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C0F63-A799-5043-6A9B-184BC0C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0C2E7B-6D9C-5728-2B29-97AED347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428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814B4-29F9-E671-C732-791F57C6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CF2C57-E8A9-AE66-F52F-EFC2CBDCA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8CA222-444B-0830-1C4E-F4BEB864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F2D2C-98A0-B3BF-19C4-CDB9B562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DC5528-ECE0-2E92-BFAF-6699623B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52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3373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B00EF-FCE8-67C7-0D1A-2C59B36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BBFF65-8128-86C3-5141-331C0CB58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8A8FA9-2299-33E3-8F46-F8BA3011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AC5522-4782-BE84-D76F-BFE6FA0A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132C5-6AFA-F884-FA53-8B6E6A3C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091A15-7B54-ADBE-F13E-022CC395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475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F31FE-5EDA-154E-8E6D-92DF00BA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83AC3-73B8-2A8B-7E21-71B2EBDF0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7D93B2-D4F7-20DD-13E7-CA67EE52A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1DA517-A587-0EE3-308D-E7CE405E8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6B6528-B4B5-87B6-4E35-87E33ABBB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D3DF12-7643-FBD2-C269-59F3798F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2CE39B-68D7-C99C-32CB-F6B548B8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9A147F-ACA8-4C40-5418-651050C4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599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DDFD2-C30B-F8DD-7A67-1504DCFC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94521B-D5F6-3CCB-7299-67DAA097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AF314B-6855-BB1B-5690-DE6B0CDC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791EA7-D1A8-BC0B-A638-22E3D7D8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378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010733-F01E-3A6B-E1AD-2B60417A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A3D3F79-5A14-A8C3-7C14-234F7A69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61B782-67DC-211D-F5C5-3E2C3E4B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640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BD613-2A2D-F0CF-3005-397E01D5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8A4D7-3EC1-2D4F-DB10-FF59E1059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C0648E-7304-7834-FC24-9003A1D0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02C3F5-969A-0991-FC1A-362189F3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10A355-7B67-588C-3CEA-4EAF0A22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A48523-9EFF-658E-057E-50E0976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85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1B0D5-AAF0-B2DC-1557-67425526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CE03D3-62E7-C347-17E4-A8D15987D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4A9013-BCE5-E68F-75CE-6BC87DA7F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02B61E-6C8E-ED43-05E1-E9CC959D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2E14FD-A439-086D-9AE7-CFFF7EA2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678564-79C2-A49B-195B-F972F53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49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CC287-05DD-95C5-1D8E-EDA9CCA7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BFBA39-57FE-694B-265E-0229253FE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DB21B6-C12B-0C70-E04B-9ACFACBE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215AD5-78F6-CEDB-5282-B2BDF80F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F3CAC-C75E-AAAF-8DFE-A7255B1F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24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E671FF-885D-0A6B-57B3-42135F87D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8B3155-3D10-A726-9251-F01F749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A871D9-93F3-19A3-0D56-1CB03032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646A9-3228-DFDD-967C-C4A0B3C3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58DE6-F4F6-6E0E-0A40-34B0D08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27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08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3511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254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109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1478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683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042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35926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24755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8350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162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41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0261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954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856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160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458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781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122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739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77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4879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98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99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221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79C03-BB96-EE79-E4CA-174FA86F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B0095-C5C7-A117-2278-08321857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72B6D-69EA-3ADF-7029-E27E46C09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D1282-B003-4A90-BCF9-5929564EDA5B}" type="datetime1">
              <a:rPr lang="nl-NL" smtClean="0"/>
              <a:t>5-10-2025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6F596-D0DE-0D15-49FE-55AF4F89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Samenwerkende Energiegemeenschappen in Overijssel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55DBD-EEE0-9205-05E5-EB96103B7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15EE7-8C00-474D-BB01-4C7CE11DC9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180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84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0AF5D9F-308A-46B4-86F8-5DEC49B7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EE076A-2E4D-4496-ADA5-38861C82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EC18FC-BFA6-4C7B-AAEA-289C446CF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283D-C7C7-4E65-BBA2-37A4ECAEF2FE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BB96E2-0A0B-42EF-865D-F26B4C9E8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1CE747-9549-494E-A633-09964B3D4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49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26966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5-10-2025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09027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D9021ED-D1EC-AE45-D1FD-94DF772E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386C7C-14BC-A083-9DC7-1D1802FA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66AE0C-C0CB-EFA5-4C24-EE171BEFF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3031-605D-4939-86AC-9F3C1F467D0B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983C99-32F4-A822-C426-F01A4056D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998E53-48BE-D767-8982-D684F18CA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5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1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5-10-2025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93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62323E4-E3A9-34C6-02FF-724B443213CF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sz="4000" dirty="0"/>
            </a:br>
            <a:r>
              <a:rPr lang="nl-NL" sz="4000" dirty="0"/>
              <a:t>Gebiedsprocessen veenweide en de tussenruimte</a:t>
            </a:r>
            <a:br>
              <a:rPr lang="nl-NL" sz="4000" dirty="0"/>
            </a:b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55078D-EA3B-4BDD-9D2D-B7808937E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50C58-10A2-4AFC-B6B8-8D44DA6584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38BAE4-2A75-4FEF-98ED-97420F5B7B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  <p:sp>
        <p:nvSpPr>
          <p:cNvPr id="12" name="Subtitel 2">
            <a:extLst>
              <a:ext uri="{FF2B5EF4-FFF2-40B4-BE49-F238E27FC236}">
                <a16:creationId xmlns:a16="http://schemas.microsoft.com/office/drawing/2014/main" id="{63D27407-4B02-675D-31B2-79B5358BA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868336"/>
          </a:xfrm>
        </p:spPr>
        <p:txBody>
          <a:bodyPr rtlCol="0">
            <a:normAutofit/>
          </a:bodyPr>
          <a:lstStyle/>
          <a:p>
            <a:pPr rtl="0"/>
            <a:endParaRPr lang="nl-NL" dirty="0"/>
          </a:p>
          <a:p>
            <a:pPr rtl="0"/>
            <a:r>
              <a:rPr lang="nl-NL" dirty="0"/>
              <a:t>CoP Veenweide</a:t>
            </a:r>
          </a:p>
          <a:p>
            <a:pPr rtl="0"/>
            <a:r>
              <a:rPr lang="nl-NL" dirty="0"/>
              <a:t>Govert Geldof, Gouda, 1 oktober 2025</a:t>
            </a:r>
          </a:p>
        </p:txBody>
      </p:sp>
    </p:spTree>
    <p:extLst>
      <p:ext uri="{BB962C8B-B14F-4D97-AF65-F5344CB8AC3E}">
        <p14:creationId xmlns:p14="http://schemas.microsoft.com/office/powerpoint/2010/main" val="26053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449DC-B174-FF88-54A3-E6662F76E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F216B2-9EB7-87D5-75F0-6A795887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6F03C5B-EC8D-4156-860D-15D4FF4539E5}"/>
              </a:ext>
            </a:extLst>
          </p:cNvPr>
          <p:cNvSpPr/>
          <p:nvPr/>
        </p:nvSpPr>
        <p:spPr>
          <a:xfrm>
            <a:off x="1500809" y="1520687"/>
            <a:ext cx="4442791" cy="3856383"/>
          </a:xfrm>
          <a:prstGeom prst="rect">
            <a:avLst/>
          </a:prstGeom>
          <a:solidFill>
            <a:srgbClr val="6F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Overheden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225CFE7-078D-75F4-4007-371038134610}"/>
              </a:ext>
            </a:extLst>
          </p:cNvPr>
          <p:cNvSpPr/>
          <p:nvPr/>
        </p:nvSpPr>
        <p:spPr>
          <a:xfrm>
            <a:off x="5957751" y="1520687"/>
            <a:ext cx="4442791" cy="3856383"/>
          </a:xfrm>
          <a:prstGeom prst="rect">
            <a:avLst/>
          </a:prstGeom>
          <a:solidFill>
            <a:srgbClr val="6F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Marktpartijen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16298F0-6BB8-A7DF-7F6A-598269B5FE6E}"/>
              </a:ext>
            </a:extLst>
          </p:cNvPr>
          <p:cNvSpPr/>
          <p:nvPr/>
        </p:nvSpPr>
        <p:spPr>
          <a:xfrm>
            <a:off x="5138530" y="2594112"/>
            <a:ext cx="1689652" cy="165983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2009F6D1-6187-C347-284C-9F9C6ACA4197}"/>
              </a:ext>
            </a:extLst>
          </p:cNvPr>
          <p:cNvSpPr/>
          <p:nvPr/>
        </p:nvSpPr>
        <p:spPr>
          <a:xfrm flipH="1">
            <a:off x="5878236" y="3359426"/>
            <a:ext cx="129209" cy="139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C223673-E55B-5E69-33AE-51D8D625066E}"/>
              </a:ext>
            </a:extLst>
          </p:cNvPr>
          <p:cNvCxnSpPr/>
          <p:nvPr/>
        </p:nvCxnSpPr>
        <p:spPr>
          <a:xfrm>
            <a:off x="1500809" y="1282145"/>
            <a:ext cx="88997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29F71E1-14A7-D69D-1F11-00A14D089E38}"/>
              </a:ext>
            </a:extLst>
          </p:cNvPr>
          <p:cNvCxnSpPr/>
          <p:nvPr/>
        </p:nvCxnSpPr>
        <p:spPr>
          <a:xfrm>
            <a:off x="1492973" y="1136374"/>
            <a:ext cx="88997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AB3D80A1-AB22-F319-2941-E4C74E1EC7AB}"/>
              </a:ext>
            </a:extLst>
          </p:cNvPr>
          <p:cNvCxnSpPr/>
          <p:nvPr/>
        </p:nvCxnSpPr>
        <p:spPr>
          <a:xfrm>
            <a:off x="1502911" y="997223"/>
            <a:ext cx="88997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8CA55F80-055B-0ACD-C29A-E64E48B6F73C}"/>
              </a:ext>
            </a:extLst>
          </p:cNvPr>
          <p:cNvCxnSpPr/>
          <p:nvPr/>
        </p:nvCxnSpPr>
        <p:spPr>
          <a:xfrm>
            <a:off x="1474307" y="5897203"/>
            <a:ext cx="88997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1B0A051C-0C6F-42D7-71E7-7C5C5FCA9E2E}"/>
              </a:ext>
            </a:extLst>
          </p:cNvPr>
          <p:cNvCxnSpPr/>
          <p:nvPr/>
        </p:nvCxnSpPr>
        <p:spPr>
          <a:xfrm>
            <a:off x="1466471" y="5751432"/>
            <a:ext cx="88997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E0F4D5EC-40CC-57CE-9284-71BFEF6ECAAC}"/>
              </a:ext>
            </a:extLst>
          </p:cNvPr>
          <p:cNvCxnSpPr/>
          <p:nvPr/>
        </p:nvCxnSpPr>
        <p:spPr>
          <a:xfrm>
            <a:off x="1476409" y="5612281"/>
            <a:ext cx="889973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Ster: 5 punten 80">
            <a:extLst>
              <a:ext uri="{FF2B5EF4-FFF2-40B4-BE49-F238E27FC236}">
                <a16:creationId xmlns:a16="http://schemas.microsoft.com/office/drawing/2014/main" id="{E1403F02-92FA-5BE8-5676-E6BBFEF8DE3B}"/>
              </a:ext>
            </a:extLst>
          </p:cNvPr>
          <p:cNvSpPr/>
          <p:nvPr/>
        </p:nvSpPr>
        <p:spPr>
          <a:xfrm>
            <a:off x="9770164" y="1143000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Ster: 5 punten 81">
            <a:extLst>
              <a:ext uri="{FF2B5EF4-FFF2-40B4-BE49-F238E27FC236}">
                <a16:creationId xmlns:a16="http://schemas.microsoft.com/office/drawing/2014/main" id="{FC20BC76-CF6F-5ED0-8F01-375ABBAD7AF3}"/>
              </a:ext>
            </a:extLst>
          </p:cNvPr>
          <p:cNvSpPr/>
          <p:nvPr/>
        </p:nvSpPr>
        <p:spPr>
          <a:xfrm>
            <a:off x="9057860" y="1027046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Ster: 5 punten 82">
            <a:extLst>
              <a:ext uri="{FF2B5EF4-FFF2-40B4-BE49-F238E27FC236}">
                <a16:creationId xmlns:a16="http://schemas.microsoft.com/office/drawing/2014/main" id="{BF455ACE-F03E-8C09-B976-89CFDC32D69A}"/>
              </a:ext>
            </a:extLst>
          </p:cNvPr>
          <p:cNvSpPr/>
          <p:nvPr/>
        </p:nvSpPr>
        <p:spPr>
          <a:xfrm>
            <a:off x="8504581" y="911091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Ster: 5 punten 83">
            <a:extLst>
              <a:ext uri="{FF2B5EF4-FFF2-40B4-BE49-F238E27FC236}">
                <a16:creationId xmlns:a16="http://schemas.microsoft.com/office/drawing/2014/main" id="{1EA93A35-32C3-B9F2-1963-0982E19BEC9A}"/>
              </a:ext>
            </a:extLst>
          </p:cNvPr>
          <p:cNvSpPr/>
          <p:nvPr/>
        </p:nvSpPr>
        <p:spPr>
          <a:xfrm>
            <a:off x="8067262" y="1040300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ter: 5 punten 84">
            <a:extLst>
              <a:ext uri="{FF2B5EF4-FFF2-40B4-BE49-F238E27FC236}">
                <a16:creationId xmlns:a16="http://schemas.microsoft.com/office/drawing/2014/main" id="{918F17D7-CF69-401A-D2B2-898B560CA3A8}"/>
              </a:ext>
            </a:extLst>
          </p:cNvPr>
          <p:cNvSpPr/>
          <p:nvPr/>
        </p:nvSpPr>
        <p:spPr>
          <a:xfrm>
            <a:off x="7745896" y="1166193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Ster: 5 punten 85">
            <a:extLst>
              <a:ext uri="{FF2B5EF4-FFF2-40B4-BE49-F238E27FC236}">
                <a16:creationId xmlns:a16="http://schemas.microsoft.com/office/drawing/2014/main" id="{0ED41AFE-D00E-3B33-0B99-BBFD121E6A91}"/>
              </a:ext>
            </a:extLst>
          </p:cNvPr>
          <p:cNvSpPr/>
          <p:nvPr/>
        </p:nvSpPr>
        <p:spPr>
          <a:xfrm>
            <a:off x="7033592" y="1050239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Ster: 5 punten 86">
            <a:extLst>
              <a:ext uri="{FF2B5EF4-FFF2-40B4-BE49-F238E27FC236}">
                <a16:creationId xmlns:a16="http://schemas.microsoft.com/office/drawing/2014/main" id="{FA9FE758-701A-C098-2D09-6C7B1B24D76C}"/>
              </a:ext>
            </a:extLst>
          </p:cNvPr>
          <p:cNvSpPr/>
          <p:nvPr/>
        </p:nvSpPr>
        <p:spPr>
          <a:xfrm>
            <a:off x="6480313" y="934284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Ster: 5 punten 87">
            <a:extLst>
              <a:ext uri="{FF2B5EF4-FFF2-40B4-BE49-F238E27FC236}">
                <a16:creationId xmlns:a16="http://schemas.microsoft.com/office/drawing/2014/main" id="{F5BED0D7-25A0-473B-537F-F457084807B0}"/>
              </a:ext>
            </a:extLst>
          </p:cNvPr>
          <p:cNvSpPr/>
          <p:nvPr/>
        </p:nvSpPr>
        <p:spPr>
          <a:xfrm>
            <a:off x="6042994" y="1063493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Ster: 5 punten 88">
            <a:extLst>
              <a:ext uri="{FF2B5EF4-FFF2-40B4-BE49-F238E27FC236}">
                <a16:creationId xmlns:a16="http://schemas.microsoft.com/office/drawing/2014/main" id="{52E5E387-19DD-1227-37CC-E165532DBC70}"/>
              </a:ext>
            </a:extLst>
          </p:cNvPr>
          <p:cNvSpPr/>
          <p:nvPr/>
        </p:nvSpPr>
        <p:spPr>
          <a:xfrm>
            <a:off x="10031893" y="887898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Ster: 5 punten 89">
            <a:extLst>
              <a:ext uri="{FF2B5EF4-FFF2-40B4-BE49-F238E27FC236}">
                <a16:creationId xmlns:a16="http://schemas.microsoft.com/office/drawing/2014/main" id="{A823287A-A48E-5BDC-A9E8-57AE27378661}"/>
              </a:ext>
            </a:extLst>
          </p:cNvPr>
          <p:cNvSpPr/>
          <p:nvPr/>
        </p:nvSpPr>
        <p:spPr>
          <a:xfrm>
            <a:off x="7477541" y="897838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Ster: 5 punten 90">
            <a:extLst>
              <a:ext uri="{FF2B5EF4-FFF2-40B4-BE49-F238E27FC236}">
                <a16:creationId xmlns:a16="http://schemas.microsoft.com/office/drawing/2014/main" id="{EC23C128-6FCA-1829-10FC-FFFAC4BB0F84}"/>
              </a:ext>
            </a:extLst>
          </p:cNvPr>
          <p:cNvSpPr/>
          <p:nvPr/>
        </p:nvSpPr>
        <p:spPr>
          <a:xfrm>
            <a:off x="5380390" y="1146315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Ster: 5 punten 91">
            <a:extLst>
              <a:ext uri="{FF2B5EF4-FFF2-40B4-BE49-F238E27FC236}">
                <a16:creationId xmlns:a16="http://schemas.microsoft.com/office/drawing/2014/main" id="{6EBF4649-ED13-4B13-6440-7954B0AE0101}"/>
              </a:ext>
            </a:extLst>
          </p:cNvPr>
          <p:cNvSpPr/>
          <p:nvPr/>
        </p:nvSpPr>
        <p:spPr>
          <a:xfrm>
            <a:off x="4668086" y="1030361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Ster: 5 punten 92">
            <a:extLst>
              <a:ext uri="{FF2B5EF4-FFF2-40B4-BE49-F238E27FC236}">
                <a16:creationId xmlns:a16="http://schemas.microsoft.com/office/drawing/2014/main" id="{E702455D-58F3-E93E-91C4-871B8E0FFDA8}"/>
              </a:ext>
            </a:extLst>
          </p:cNvPr>
          <p:cNvSpPr/>
          <p:nvPr/>
        </p:nvSpPr>
        <p:spPr>
          <a:xfrm>
            <a:off x="4114807" y="914406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Ster: 5 punten 93">
            <a:extLst>
              <a:ext uri="{FF2B5EF4-FFF2-40B4-BE49-F238E27FC236}">
                <a16:creationId xmlns:a16="http://schemas.microsoft.com/office/drawing/2014/main" id="{E3EA01F6-8F9B-5559-C1A8-A2C35E14D779}"/>
              </a:ext>
            </a:extLst>
          </p:cNvPr>
          <p:cNvSpPr/>
          <p:nvPr/>
        </p:nvSpPr>
        <p:spPr>
          <a:xfrm>
            <a:off x="3677488" y="1043615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Ster: 5 punten 94">
            <a:extLst>
              <a:ext uri="{FF2B5EF4-FFF2-40B4-BE49-F238E27FC236}">
                <a16:creationId xmlns:a16="http://schemas.microsoft.com/office/drawing/2014/main" id="{4E79C0A0-1C64-7581-FC7B-E110184EBDED}"/>
              </a:ext>
            </a:extLst>
          </p:cNvPr>
          <p:cNvSpPr/>
          <p:nvPr/>
        </p:nvSpPr>
        <p:spPr>
          <a:xfrm>
            <a:off x="3356122" y="1169508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Ster: 5 punten 95">
            <a:extLst>
              <a:ext uri="{FF2B5EF4-FFF2-40B4-BE49-F238E27FC236}">
                <a16:creationId xmlns:a16="http://schemas.microsoft.com/office/drawing/2014/main" id="{2F165C92-2B23-EC63-152C-EE43D68F9758}"/>
              </a:ext>
            </a:extLst>
          </p:cNvPr>
          <p:cNvSpPr/>
          <p:nvPr/>
        </p:nvSpPr>
        <p:spPr>
          <a:xfrm>
            <a:off x="2643818" y="1053554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Ster: 5 punten 96">
            <a:extLst>
              <a:ext uri="{FF2B5EF4-FFF2-40B4-BE49-F238E27FC236}">
                <a16:creationId xmlns:a16="http://schemas.microsoft.com/office/drawing/2014/main" id="{D0873534-DDAB-E5DA-F091-81E7DEA16FEB}"/>
              </a:ext>
            </a:extLst>
          </p:cNvPr>
          <p:cNvSpPr/>
          <p:nvPr/>
        </p:nvSpPr>
        <p:spPr>
          <a:xfrm>
            <a:off x="2090539" y="937599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Ster: 5 punten 97">
            <a:extLst>
              <a:ext uri="{FF2B5EF4-FFF2-40B4-BE49-F238E27FC236}">
                <a16:creationId xmlns:a16="http://schemas.microsoft.com/office/drawing/2014/main" id="{970BBF60-FB4E-3D07-241D-B3CCE52FB826}"/>
              </a:ext>
            </a:extLst>
          </p:cNvPr>
          <p:cNvSpPr/>
          <p:nvPr/>
        </p:nvSpPr>
        <p:spPr>
          <a:xfrm>
            <a:off x="1653220" y="1066808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ter: 5 punten 98">
            <a:extLst>
              <a:ext uri="{FF2B5EF4-FFF2-40B4-BE49-F238E27FC236}">
                <a16:creationId xmlns:a16="http://schemas.microsoft.com/office/drawing/2014/main" id="{76E5C2E4-BF2D-6EF7-F970-9B030956024A}"/>
              </a:ext>
            </a:extLst>
          </p:cNvPr>
          <p:cNvSpPr/>
          <p:nvPr/>
        </p:nvSpPr>
        <p:spPr>
          <a:xfrm>
            <a:off x="5642119" y="891213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Ster: 5 punten 99">
            <a:extLst>
              <a:ext uri="{FF2B5EF4-FFF2-40B4-BE49-F238E27FC236}">
                <a16:creationId xmlns:a16="http://schemas.microsoft.com/office/drawing/2014/main" id="{77B413F9-C361-BEE1-E190-60F59B6FABC1}"/>
              </a:ext>
            </a:extLst>
          </p:cNvPr>
          <p:cNvSpPr/>
          <p:nvPr/>
        </p:nvSpPr>
        <p:spPr>
          <a:xfrm>
            <a:off x="3087767" y="901153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Ster: 5 punten 100">
            <a:extLst>
              <a:ext uri="{FF2B5EF4-FFF2-40B4-BE49-F238E27FC236}">
                <a16:creationId xmlns:a16="http://schemas.microsoft.com/office/drawing/2014/main" id="{2CBEF3E9-62DE-BE76-1403-26EA45780005}"/>
              </a:ext>
            </a:extLst>
          </p:cNvPr>
          <p:cNvSpPr/>
          <p:nvPr/>
        </p:nvSpPr>
        <p:spPr>
          <a:xfrm>
            <a:off x="9763540" y="5748121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Ster: 5 punten 101">
            <a:extLst>
              <a:ext uri="{FF2B5EF4-FFF2-40B4-BE49-F238E27FC236}">
                <a16:creationId xmlns:a16="http://schemas.microsoft.com/office/drawing/2014/main" id="{71D02C3E-F93A-A686-7920-BB642D6D8792}"/>
              </a:ext>
            </a:extLst>
          </p:cNvPr>
          <p:cNvSpPr/>
          <p:nvPr/>
        </p:nvSpPr>
        <p:spPr>
          <a:xfrm>
            <a:off x="9051236" y="5632167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Ster: 5 punten 102">
            <a:extLst>
              <a:ext uri="{FF2B5EF4-FFF2-40B4-BE49-F238E27FC236}">
                <a16:creationId xmlns:a16="http://schemas.microsoft.com/office/drawing/2014/main" id="{7F1C39F7-468D-8467-4091-6E7F962ADA1C}"/>
              </a:ext>
            </a:extLst>
          </p:cNvPr>
          <p:cNvSpPr/>
          <p:nvPr/>
        </p:nvSpPr>
        <p:spPr>
          <a:xfrm>
            <a:off x="8497957" y="5516212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Ster: 5 punten 103">
            <a:extLst>
              <a:ext uri="{FF2B5EF4-FFF2-40B4-BE49-F238E27FC236}">
                <a16:creationId xmlns:a16="http://schemas.microsoft.com/office/drawing/2014/main" id="{1D943C18-4668-BA38-537C-41B6EFDD7541}"/>
              </a:ext>
            </a:extLst>
          </p:cNvPr>
          <p:cNvSpPr/>
          <p:nvPr/>
        </p:nvSpPr>
        <p:spPr>
          <a:xfrm>
            <a:off x="8060638" y="5645421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Ster: 5 punten 104">
            <a:extLst>
              <a:ext uri="{FF2B5EF4-FFF2-40B4-BE49-F238E27FC236}">
                <a16:creationId xmlns:a16="http://schemas.microsoft.com/office/drawing/2014/main" id="{BEAC8719-BA26-B969-287E-50FE89612BE6}"/>
              </a:ext>
            </a:extLst>
          </p:cNvPr>
          <p:cNvSpPr/>
          <p:nvPr/>
        </p:nvSpPr>
        <p:spPr>
          <a:xfrm>
            <a:off x="7739272" y="5771314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Ster: 5 punten 105">
            <a:extLst>
              <a:ext uri="{FF2B5EF4-FFF2-40B4-BE49-F238E27FC236}">
                <a16:creationId xmlns:a16="http://schemas.microsoft.com/office/drawing/2014/main" id="{88DE64AF-E72C-E840-9A50-86B9D83B33C2}"/>
              </a:ext>
            </a:extLst>
          </p:cNvPr>
          <p:cNvSpPr/>
          <p:nvPr/>
        </p:nvSpPr>
        <p:spPr>
          <a:xfrm>
            <a:off x="7026968" y="5655360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Ster: 5 punten 106">
            <a:extLst>
              <a:ext uri="{FF2B5EF4-FFF2-40B4-BE49-F238E27FC236}">
                <a16:creationId xmlns:a16="http://schemas.microsoft.com/office/drawing/2014/main" id="{56C634C4-124B-8BF9-7BBF-BE566CDEE10A}"/>
              </a:ext>
            </a:extLst>
          </p:cNvPr>
          <p:cNvSpPr/>
          <p:nvPr/>
        </p:nvSpPr>
        <p:spPr>
          <a:xfrm>
            <a:off x="6473689" y="5539405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Ster: 5 punten 107">
            <a:extLst>
              <a:ext uri="{FF2B5EF4-FFF2-40B4-BE49-F238E27FC236}">
                <a16:creationId xmlns:a16="http://schemas.microsoft.com/office/drawing/2014/main" id="{7327D301-EB2F-18CB-9762-5BDBA8355BF3}"/>
              </a:ext>
            </a:extLst>
          </p:cNvPr>
          <p:cNvSpPr/>
          <p:nvPr/>
        </p:nvSpPr>
        <p:spPr>
          <a:xfrm>
            <a:off x="6036370" y="5668614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Ster: 5 punten 108">
            <a:extLst>
              <a:ext uri="{FF2B5EF4-FFF2-40B4-BE49-F238E27FC236}">
                <a16:creationId xmlns:a16="http://schemas.microsoft.com/office/drawing/2014/main" id="{E845C4C6-6EB3-51C9-228A-33C51DBED3D1}"/>
              </a:ext>
            </a:extLst>
          </p:cNvPr>
          <p:cNvSpPr/>
          <p:nvPr/>
        </p:nvSpPr>
        <p:spPr>
          <a:xfrm>
            <a:off x="10025269" y="5493019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Ster: 5 punten 109">
            <a:extLst>
              <a:ext uri="{FF2B5EF4-FFF2-40B4-BE49-F238E27FC236}">
                <a16:creationId xmlns:a16="http://schemas.microsoft.com/office/drawing/2014/main" id="{44ABD14D-F3EA-7667-9136-3BAEBD008449}"/>
              </a:ext>
            </a:extLst>
          </p:cNvPr>
          <p:cNvSpPr/>
          <p:nvPr/>
        </p:nvSpPr>
        <p:spPr>
          <a:xfrm>
            <a:off x="7470917" y="5502959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Ster: 5 punten 110">
            <a:extLst>
              <a:ext uri="{FF2B5EF4-FFF2-40B4-BE49-F238E27FC236}">
                <a16:creationId xmlns:a16="http://schemas.microsoft.com/office/drawing/2014/main" id="{1F2E8D10-61AB-A622-D0B0-CA778EC940FB}"/>
              </a:ext>
            </a:extLst>
          </p:cNvPr>
          <p:cNvSpPr/>
          <p:nvPr/>
        </p:nvSpPr>
        <p:spPr>
          <a:xfrm>
            <a:off x="5373766" y="5751436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Ster: 5 punten 111">
            <a:extLst>
              <a:ext uri="{FF2B5EF4-FFF2-40B4-BE49-F238E27FC236}">
                <a16:creationId xmlns:a16="http://schemas.microsoft.com/office/drawing/2014/main" id="{8825E822-254F-4795-3BC8-4DDDEC693DC8}"/>
              </a:ext>
            </a:extLst>
          </p:cNvPr>
          <p:cNvSpPr/>
          <p:nvPr/>
        </p:nvSpPr>
        <p:spPr>
          <a:xfrm>
            <a:off x="4661462" y="5635482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Ster: 5 punten 112">
            <a:extLst>
              <a:ext uri="{FF2B5EF4-FFF2-40B4-BE49-F238E27FC236}">
                <a16:creationId xmlns:a16="http://schemas.microsoft.com/office/drawing/2014/main" id="{559230C0-992B-0E32-558C-6DAC34D0AC6B}"/>
              </a:ext>
            </a:extLst>
          </p:cNvPr>
          <p:cNvSpPr/>
          <p:nvPr/>
        </p:nvSpPr>
        <p:spPr>
          <a:xfrm>
            <a:off x="4108183" y="5519527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Ster: 5 punten 113">
            <a:extLst>
              <a:ext uri="{FF2B5EF4-FFF2-40B4-BE49-F238E27FC236}">
                <a16:creationId xmlns:a16="http://schemas.microsoft.com/office/drawing/2014/main" id="{213DEA82-5466-CD03-4082-D3692B322B8A}"/>
              </a:ext>
            </a:extLst>
          </p:cNvPr>
          <p:cNvSpPr/>
          <p:nvPr/>
        </p:nvSpPr>
        <p:spPr>
          <a:xfrm>
            <a:off x="3670864" y="5648736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Ster: 5 punten 114">
            <a:extLst>
              <a:ext uri="{FF2B5EF4-FFF2-40B4-BE49-F238E27FC236}">
                <a16:creationId xmlns:a16="http://schemas.microsoft.com/office/drawing/2014/main" id="{D602C1B0-38E7-14E7-5B6C-41302D09DBC9}"/>
              </a:ext>
            </a:extLst>
          </p:cNvPr>
          <p:cNvSpPr/>
          <p:nvPr/>
        </p:nvSpPr>
        <p:spPr>
          <a:xfrm>
            <a:off x="3349498" y="5774629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Ster: 5 punten 115">
            <a:extLst>
              <a:ext uri="{FF2B5EF4-FFF2-40B4-BE49-F238E27FC236}">
                <a16:creationId xmlns:a16="http://schemas.microsoft.com/office/drawing/2014/main" id="{75BFF98E-E716-43BE-2991-41B6265B4749}"/>
              </a:ext>
            </a:extLst>
          </p:cNvPr>
          <p:cNvSpPr/>
          <p:nvPr/>
        </p:nvSpPr>
        <p:spPr>
          <a:xfrm>
            <a:off x="2637194" y="5658675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Ster: 5 punten 116">
            <a:extLst>
              <a:ext uri="{FF2B5EF4-FFF2-40B4-BE49-F238E27FC236}">
                <a16:creationId xmlns:a16="http://schemas.microsoft.com/office/drawing/2014/main" id="{6F417DE2-E569-46F8-4B51-0AF574A4F5B1}"/>
              </a:ext>
            </a:extLst>
          </p:cNvPr>
          <p:cNvSpPr/>
          <p:nvPr/>
        </p:nvSpPr>
        <p:spPr>
          <a:xfrm>
            <a:off x="2083915" y="5542720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Ster: 5 punten 117">
            <a:extLst>
              <a:ext uri="{FF2B5EF4-FFF2-40B4-BE49-F238E27FC236}">
                <a16:creationId xmlns:a16="http://schemas.microsoft.com/office/drawing/2014/main" id="{D6410920-BD78-3858-90A6-846BF3198406}"/>
              </a:ext>
            </a:extLst>
          </p:cNvPr>
          <p:cNvSpPr/>
          <p:nvPr/>
        </p:nvSpPr>
        <p:spPr>
          <a:xfrm>
            <a:off x="1646596" y="5671929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Ster: 5 punten 118">
            <a:extLst>
              <a:ext uri="{FF2B5EF4-FFF2-40B4-BE49-F238E27FC236}">
                <a16:creationId xmlns:a16="http://schemas.microsoft.com/office/drawing/2014/main" id="{C6103316-0AA6-FAC0-7042-BEC10B1C4BF5}"/>
              </a:ext>
            </a:extLst>
          </p:cNvPr>
          <p:cNvSpPr/>
          <p:nvPr/>
        </p:nvSpPr>
        <p:spPr>
          <a:xfrm>
            <a:off x="5635495" y="5496334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Ster: 5 punten 119">
            <a:extLst>
              <a:ext uri="{FF2B5EF4-FFF2-40B4-BE49-F238E27FC236}">
                <a16:creationId xmlns:a16="http://schemas.microsoft.com/office/drawing/2014/main" id="{1ADB3192-45E9-8CCA-AAAF-E022AD86138A}"/>
              </a:ext>
            </a:extLst>
          </p:cNvPr>
          <p:cNvSpPr/>
          <p:nvPr/>
        </p:nvSpPr>
        <p:spPr>
          <a:xfrm>
            <a:off x="3081143" y="5506274"/>
            <a:ext cx="198783" cy="195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kstvak 135">
            <a:extLst>
              <a:ext uri="{FF2B5EF4-FFF2-40B4-BE49-F238E27FC236}">
                <a16:creationId xmlns:a16="http://schemas.microsoft.com/office/drawing/2014/main" id="{FDA0C70C-C825-6305-156A-68DD5EE724EB}"/>
              </a:ext>
            </a:extLst>
          </p:cNvPr>
          <p:cNvSpPr txBox="1"/>
          <p:nvPr/>
        </p:nvSpPr>
        <p:spPr>
          <a:xfrm>
            <a:off x="3627141" y="5970066"/>
            <a:ext cx="4283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Inwoners en lokale ondernemers</a:t>
            </a:r>
          </a:p>
        </p:txBody>
      </p:sp>
      <p:sp>
        <p:nvSpPr>
          <p:cNvPr id="137" name="Tekstvak 136">
            <a:extLst>
              <a:ext uri="{FF2B5EF4-FFF2-40B4-BE49-F238E27FC236}">
                <a16:creationId xmlns:a16="http://schemas.microsoft.com/office/drawing/2014/main" id="{3A0AB40A-B84D-E8DA-A938-A80C34FD8C2D}"/>
              </a:ext>
            </a:extLst>
          </p:cNvPr>
          <p:cNvSpPr txBox="1"/>
          <p:nvPr/>
        </p:nvSpPr>
        <p:spPr>
          <a:xfrm>
            <a:off x="269288" y="248477"/>
            <a:ext cx="18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Twee speelvelden</a:t>
            </a:r>
          </a:p>
        </p:txBody>
      </p:sp>
      <p:pic>
        <p:nvPicPr>
          <p:cNvPr id="121" name="Afbeelding 120">
            <a:extLst>
              <a:ext uri="{FF2B5EF4-FFF2-40B4-BE49-F238E27FC236}">
                <a16:creationId xmlns:a16="http://schemas.microsoft.com/office/drawing/2014/main" id="{9C452E40-44E1-F82E-03DE-5C06C4423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499" y="1779914"/>
            <a:ext cx="769871" cy="1059342"/>
          </a:xfrm>
          <a:prstGeom prst="rect">
            <a:avLst/>
          </a:prstGeom>
        </p:spPr>
      </p:pic>
      <p:pic>
        <p:nvPicPr>
          <p:cNvPr id="132" name="Afbeelding 131">
            <a:extLst>
              <a:ext uri="{FF2B5EF4-FFF2-40B4-BE49-F238E27FC236}">
                <a16:creationId xmlns:a16="http://schemas.microsoft.com/office/drawing/2014/main" id="{B03BDA38-0153-1C96-40B7-6D4505BB19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417" y="4837860"/>
            <a:ext cx="769871" cy="1059343"/>
          </a:xfrm>
          <a:prstGeom prst="rect">
            <a:avLst/>
          </a:prstGeom>
        </p:spPr>
      </p:pic>
      <p:pic>
        <p:nvPicPr>
          <p:cNvPr id="133" name="Afbeelding 132">
            <a:extLst>
              <a:ext uri="{FF2B5EF4-FFF2-40B4-BE49-F238E27FC236}">
                <a16:creationId xmlns:a16="http://schemas.microsoft.com/office/drawing/2014/main" id="{D9495496-D7F8-C2FD-6743-6E9A69BAB8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355" y="4837873"/>
            <a:ext cx="769871" cy="1059343"/>
          </a:xfrm>
          <a:prstGeom prst="rect">
            <a:avLst/>
          </a:prstGeom>
        </p:spPr>
      </p:pic>
      <p:pic>
        <p:nvPicPr>
          <p:cNvPr id="134" name="Afbeelding 133">
            <a:extLst>
              <a:ext uri="{FF2B5EF4-FFF2-40B4-BE49-F238E27FC236}">
                <a16:creationId xmlns:a16="http://schemas.microsoft.com/office/drawing/2014/main" id="{FDF73D89-5252-E429-F1EB-5818D91C4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073" y="4837847"/>
            <a:ext cx="769871" cy="1059343"/>
          </a:xfrm>
          <a:prstGeom prst="rect">
            <a:avLst/>
          </a:prstGeom>
        </p:spPr>
      </p:pic>
      <p:pic>
        <p:nvPicPr>
          <p:cNvPr id="135" name="Afbeelding 134">
            <a:extLst>
              <a:ext uri="{FF2B5EF4-FFF2-40B4-BE49-F238E27FC236}">
                <a16:creationId xmlns:a16="http://schemas.microsoft.com/office/drawing/2014/main" id="{7EF8FB71-CBB3-40D6-090D-5ABBE94B3C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011" y="4837860"/>
            <a:ext cx="769871" cy="1059343"/>
          </a:xfrm>
          <a:prstGeom prst="rect">
            <a:avLst/>
          </a:prstGeom>
        </p:spPr>
      </p:pic>
      <p:pic>
        <p:nvPicPr>
          <p:cNvPr id="122" name="Afbeelding 121">
            <a:extLst>
              <a:ext uri="{FF2B5EF4-FFF2-40B4-BE49-F238E27FC236}">
                <a16:creationId xmlns:a16="http://schemas.microsoft.com/office/drawing/2014/main" id="{B836F3D5-64A4-1C11-5712-5A7B764CB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930" y="1611571"/>
            <a:ext cx="769871" cy="1059342"/>
          </a:xfrm>
          <a:prstGeom prst="rect">
            <a:avLst/>
          </a:prstGeom>
        </p:spPr>
      </p:pic>
      <p:pic>
        <p:nvPicPr>
          <p:cNvPr id="123" name="Afbeelding 122">
            <a:extLst>
              <a:ext uri="{FF2B5EF4-FFF2-40B4-BE49-F238E27FC236}">
                <a16:creationId xmlns:a16="http://schemas.microsoft.com/office/drawing/2014/main" id="{77348879-CDD1-FF2A-A0F8-7E666F58DD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411" y="2044459"/>
            <a:ext cx="769871" cy="1059342"/>
          </a:xfrm>
          <a:prstGeom prst="rect">
            <a:avLst/>
          </a:prstGeom>
        </p:spPr>
      </p:pic>
      <p:pic>
        <p:nvPicPr>
          <p:cNvPr id="124" name="Afbeelding 123">
            <a:extLst>
              <a:ext uri="{FF2B5EF4-FFF2-40B4-BE49-F238E27FC236}">
                <a16:creationId xmlns:a16="http://schemas.microsoft.com/office/drawing/2014/main" id="{1F001C82-8E14-DEF2-F894-D4B72A867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872" y="2544420"/>
            <a:ext cx="769871" cy="1059342"/>
          </a:xfrm>
          <a:prstGeom prst="rect">
            <a:avLst/>
          </a:prstGeom>
        </p:spPr>
      </p:pic>
      <p:pic>
        <p:nvPicPr>
          <p:cNvPr id="126" name="Afbeelding 125">
            <a:extLst>
              <a:ext uri="{FF2B5EF4-FFF2-40B4-BE49-F238E27FC236}">
                <a16:creationId xmlns:a16="http://schemas.microsoft.com/office/drawing/2014/main" id="{F19112A9-5BA8-978C-376F-935D5FF309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292" y="1956771"/>
            <a:ext cx="722640" cy="994353"/>
          </a:xfrm>
          <a:prstGeom prst="rect">
            <a:avLst/>
          </a:prstGeom>
        </p:spPr>
      </p:pic>
      <p:pic>
        <p:nvPicPr>
          <p:cNvPr id="127" name="Afbeelding 126">
            <a:extLst>
              <a:ext uri="{FF2B5EF4-FFF2-40B4-BE49-F238E27FC236}">
                <a16:creationId xmlns:a16="http://schemas.microsoft.com/office/drawing/2014/main" id="{38B3312F-3D4B-F28A-4C89-E7729DA595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933" y="2805416"/>
            <a:ext cx="722640" cy="994353"/>
          </a:xfrm>
          <a:prstGeom prst="rect">
            <a:avLst/>
          </a:prstGeom>
        </p:spPr>
      </p:pic>
      <p:pic>
        <p:nvPicPr>
          <p:cNvPr id="129" name="Afbeelding 128">
            <a:extLst>
              <a:ext uri="{FF2B5EF4-FFF2-40B4-BE49-F238E27FC236}">
                <a16:creationId xmlns:a16="http://schemas.microsoft.com/office/drawing/2014/main" id="{0608D62F-50CF-8B3F-A325-466AD7C83A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0" y="1737902"/>
            <a:ext cx="722640" cy="994353"/>
          </a:xfrm>
          <a:prstGeom prst="rect">
            <a:avLst/>
          </a:prstGeom>
        </p:spPr>
      </p:pic>
      <p:pic>
        <p:nvPicPr>
          <p:cNvPr id="130" name="Afbeelding 129">
            <a:extLst>
              <a:ext uri="{FF2B5EF4-FFF2-40B4-BE49-F238E27FC236}">
                <a16:creationId xmlns:a16="http://schemas.microsoft.com/office/drawing/2014/main" id="{4810ED5C-AE10-C608-0303-6C3A54976C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352" y="3903959"/>
            <a:ext cx="722640" cy="994353"/>
          </a:xfrm>
          <a:prstGeom prst="rect">
            <a:avLst/>
          </a:prstGeom>
        </p:spPr>
      </p:pic>
      <p:pic>
        <p:nvPicPr>
          <p:cNvPr id="131" name="Afbeelding 130">
            <a:extLst>
              <a:ext uri="{FF2B5EF4-FFF2-40B4-BE49-F238E27FC236}">
                <a16:creationId xmlns:a16="http://schemas.microsoft.com/office/drawing/2014/main" id="{26FFAF1A-6785-5C38-53E3-6D09480E62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076" y="3371271"/>
            <a:ext cx="722640" cy="994353"/>
          </a:xfrm>
          <a:prstGeom prst="rect">
            <a:avLst/>
          </a:prstGeom>
        </p:spPr>
      </p:pic>
      <p:pic>
        <p:nvPicPr>
          <p:cNvPr id="125" name="Afbeelding 124">
            <a:extLst>
              <a:ext uri="{FF2B5EF4-FFF2-40B4-BE49-F238E27FC236}">
                <a16:creationId xmlns:a16="http://schemas.microsoft.com/office/drawing/2014/main" id="{11A85A83-B222-FC1F-7CD9-8FF5BF4DE6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83" y="3452681"/>
            <a:ext cx="769871" cy="105934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07DE1B-0139-10A2-42AD-D199788DB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033" y="3933119"/>
            <a:ext cx="769871" cy="105934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1F77AEF-6DC2-8FD5-F19D-725D877E3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531" y="4249779"/>
            <a:ext cx="769871" cy="1059342"/>
          </a:xfrm>
          <a:prstGeom prst="rect">
            <a:avLst/>
          </a:prstGeom>
        </p:spPr>
      </p:pic>
      <p:pic>
        <p:nvPicPr>
          <p:cNvPr id="128" name="Afbeelding 127">
            <a:extLst>
              <a:ext uri="{FF2B5EF4-FFF2-40B4-BE49-F238E27FC236}">
                <a16:creationId xmlns:a16="http://schemas.microsoft.com/office/drawing/2014/main" id="{036683F9-F0D1-9464-0368-4D09189E89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506" y="3866751"/>
            <a:ext cx="722640" cy="994353"/>
          </a:xfrm>
          <a:prstGeom prst="rect">
            <a:avLst/>
          </a:prstGeom>
        </p:spPr>
      </p:pic>
      <p:sp>
        <p:nvSpPr>
          <p:cNvPr id="14" name="Bijschrift: pijl-omhoog 13">
            <a:extLst>
              <a:ext uri="{FF2B5EF4-FFF2-40B4-BE49-F238E27FC236}">
                <a16:creationId xmlns:a16="http://schemas.microsoft.com/office/drawing/2014/main" id="{A201FE18-575B-8E4A-A869-F54E51F17C22}"/>
              </a:ext>
            </a:extLst>
          </p:cNvPr>
          <p:cNvSpPr/>
          <p:nvPr/>
        </p:nvSpPr>
        <p:spPr>
          <a:xfrm>
            <a:off x="4612080" y="4148002"/>
            <a:ext cx="2660093" cy="599871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PARTICIPEREN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CF3B6C6-76BD-14E6-43C2-F9E1D8B85DBB}"/>
              </a:ext>
            </a:extLst>
          </p:cNvPr>
          <p:cNvSpPr txBox="1"/>
          <p:nvPr/>
        </p:nvSpPr>
        <p:spPr>
          <a:xfrm>
            <a:off x="117541" y="6420015"/>
            <a:ext cx="3169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Bron: de coöperatieve samenleving</a:t>
            </a:r>
          </a:p>
        </p:txBody>
      </p:sp>
    </p:spTree>
    <p:extLst>
      <p:ext uri="{BB962C8B-B14F-4D97-AF65-F5344CB8AC3E}">
        <p14:creationId xmlns:p14="http://schemas.microsoft.com/office/powerpoint/2010/main" val="18423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Menselijk gezicht, overhemd, kleding&#10;&#10;Door AI gegenereerde inhoud is mogelijk onjuist.">
            <a:extLst>
              <a:ext uri="{FF2B5EF4-FFF2-40B4-BE49-F238E27FC236}">
                <a16:creationId xmlns:a16="http://schemas.microsoft.com/office/drawing/2014/main" id="{88D2B07B-564F-2BFD-21C4-1B1AFE15EE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322" y="1021975"/>
            <a:ext cx="4286255" cy="4342915"/>
          </a:xfrm>
          <a:prstGeom prst="rect">
            <a:avLst/>
          </a:prstGeom>
        </p:spPr>
      </p:pic>
      <p:pic>
        <p:nvPicPr>
          <p:cNvPr id="5" name="Afbeelding 4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419058D2-828E-08D7-C4C6-371331E9C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" r="7501" b="-1"/>
          <a:stretch>
            <a:fillRect/>
          </a:stretch>
        </p:blipFill>
        <p:spPr>
          <a:xfrm>
            <a:off x="5797663" y="918314"/>
            <a:ext cx="5836727" cy="5907412"/>
          </a:xfrm>
          <a:prstGeom prst="rect">
            <a:avLst/>
          </a:prstGeom>
        </p:spPr>
      </p:pic>
      <p:pic>
        <p:nvPicPr>
          <p:cNvPr id="7" name="Afbeelding 6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F8DFB0BD-7D32-49D1-51D7-4F442D588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663" y="277572"/>
            <a:ext cx="2038095" cy="673016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77BB861-2D7C-65A8-1A3F-5E7DBFFC2110}"/>
              </a:ext>
            </a:extLst>
          </p:cNvPr>
          <p:cNvSpPr/>
          <p:nvPr/>
        </p:nvSpPr>
        <p:spPr>
          <a:xfrm>
            <a:off x="8884118" y="5486400"/>
            <a:ext cx="1205422" cy="3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F1BAF56-5A07-2BE5-3A55-424541667D2B}"/>
              </a:ext>
            </a:extLst>
          </p:cNvPr>
          <p:cNvSpPr txBox="1"/>
          <p:nvPr/>
        </p:nvSpPr>
        <p:spPr>
          <a:xfrm>
            <a:off x="2102460" y="5466693"/>
            <a:ext cx="202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Prof. Geert Teisman</a:t>
            </a:r>
          </a:p>
        </p:txBody>
      </p:sp>
    </p:spTree>
    <p:extLst>
      <p:ext uri="{BB962C8B-B14F-4D97-AF65-F5344CB8AC3E}">
        <p14:creationId xmlns:p14="http://schemas.microsoft.com/office/powerpoint/2010/main" val="23389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0D943A4-93A8-5F54-2043-C6563B6B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EA30-1F91-4876-A993-F2BB7E2E951E}" type="datetime1">
              <a:rPr lang="nl-NL" smtClean="0"/>
              <a:t>5-10-2025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6B0DD81-642E-D84E-9F08-88F985D8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Samenwerkende Energiegemeenschappen in Overijssel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0CDFAB-71C5-864D-906C-5C3AEB5F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EE7-8C00-474D-BB01-4C7CE11DC911}" type="slidenum">
              <a:rPr lang="nl-NL" smtClean="0"/>
              <a:t>12</a:t>
            </a:fld>
            <a:endParaRPr lang="nl-NL"/>
          </a:p>
        </p:txBody>
      </p:sp>
      <p:pic>
        <p:nvPicPr>
          <p:cNvPr id="6" name="Afbeelding 5" descr="Afbeelding met gras, persoon, kleding, buitenshuis&#10;&#10;Door AI gegenereerde inhoud is mogelijk onjuist.">
            <a:extLst>
              <a:ext uri="{FF2B5EF4-FFF2-40B4-BE49-F238E27FC236}">
                <a16:creationId xmlns:a16="http://schemas.microsoft.com/office/drawing/2014/main" id="{51DF98E4-6F30-D847-17D0-EFF875F2D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grafische vormgeving, schermopname">
            <a:extLst>
              <a:ext uri="{FF2B5EF4-FFF2-40B4-BE49-F238E27FC236}">
                <a16:creationId xmlns:a16="http://schemas.microsoft.com/office/drawing/2014/main" id="{435F1AD5-246B-44FA-F4CB-1909A7FAA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1CBCBF4-AA17-A363-0713-AD2CD40C5E04}"/>
              </a:ext>
            </a:extLst>
          </p:cNvPr>
          <p:cNvSpPr/>
          <p:nvPr/>
        </p:nvSpPr>
        <p:spPr>
          <a:xfrm>
            <a:off x="4080933" y="158044"/>
            <a:ext cx="4030134" cy="10683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Omgevingswet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(zoals deze bedoeld is)</a:t>
            </a:r>
          </a:p>
        </p:txBody>
      </p:sp>
    </p:spTree>
    <p:extLst>
      <p:ext uri="{BB962C8B-B14F-4D97-AF65-F5344CB8AC3E}">
        <p14:creationId xmlns:p14="http://schemas.microsoft.com/office/powerpoint/2010/main" val="18548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2C373EB9-F158-BB94-9392-59036D3874C1}"/>
              </a:ext>
            </a:extLst>
          </p:cNvPr>
          <p:cNvSpPr/>
          <p:nvPr/>
        </p:nvSpPr>
        <p:spPr>
          <a:xfrm>
            <a:off x="541867" y="2257777"/>
            <a:ext cx="11311465" cy="2686755"/>
          </a:xfrm>
          <a:custGeom>
            <a:avLst/>
            <a:gdLst>
              <a:gd name="connsiteX0" fmla="*/ 0 w 7992533"/>
              <a:gd name="connsiteY0" fmla="*/ 1868042 h 2449532"/>
              <a:gd name="connsiteX1" fmla="*/ 1501422 w 7992533"/>
              <a:gd name="connsiteY1" fmla="*/ 716575 h 2449532"/>
              <a:gd name="connsiteX2" fmla="*/ 3104444 w 7992533"/>
              <a:gd name="connsiteY2" fmla="*/ 2443775 h 2449532"/>
              <a:gd name="connsiteX3" fmla="*/ 4910666 w 7992533"/>
              <a:gd name="connsiteY3" fmla="*/ 5375 h 2449532"/>
              <a:gd name="connsiteX4" fmla="*/ 6570133 w 7992533"/>
              <a:gd name="connsiteY4" fmla="*/ 1766442 h 2449532"/>
              <a:gd name="connsiteX5" fmla="*/ 7992533 w 7992533"/>
              <a:gd name="connsiteY5" fmla="*/ 1043953 h 244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92533" h="2449532">
                <a:moveTo>
                  <a:pt x="0" y="1868042"/>
                </a:moveTo>
                <a:cubicBezTo>
                  <a:pt x="492007" y="1244331"/>
                  <a:pt x="984015" y="620620"/>
                  <a:pt x="1501422" y="716575"/>
                </a:cubicBezTo>
                <a:cubicBezTo>
                  <a:pt x="2018829" y="812530"/>
                  <a:pt x="2536237" y="2562308"/>
                  <a:pt x="3104444" y="2443775"/>
                </a:cubicBezTo>
                <a:cubicBezTo>
                  <a:pt x="3672651" y="2325242"/>
                  <a:pt x="4333051" y="118264"/>
                  <a:pt x="4910666" y="5375"/>
                </a:cubicBezTo>
                <a:cubicBezTo>
                  <a:pt x="5488281" y="-107514"/>
                  <a:pt x="6056489" y="1593346"/>
                  <a:pt x="6570133" y="1766442"/>
                </a:cubicBezTo>
                <a:cubicBezTo>
                  <a:pt x="7083777" y="1939538"/>
                  <a:pt x="7538155" y="1491745"/>
                  <a:pt x="7992533" y="1043953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94C6D7FF-EEE1-0373-0C24-3BD8655BDD9A}"/>
              </a:ext>
            </a:extLst>
          </p:cNvPr>
          <p:cNvSpPr/>
          <p:nvPr/>
        </p:nvSpPr>
        <p:spPr>
          <a:xfrm>
            <a:off x="4470400" y="4210754"/>
            <a:ext cx="745066" cy="711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F787AF5-7593-8936-D57F-A5F20D206FB1}"/>
              </a:ext>
            </a:extLst>
          </p:cNvPr>
          <p:cNvSpPr txBox="1"/>
          <p:nvPr/>
        </p:nvSpPr>
        <p:spPr>
          <a:xfrm>
            <a:off x="4132931" y="5113867"/>
            <a:ext cx="145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9FEBAAA-07EF-A1C3-18A3-480155E8ED60}"/>
              </a:ext>
            </a:extLst>
          </p:cNvPr>
          <p:cNvSpPr txBox="1"/>
          <p:nvPr/>
        </p:nvSpPr>
        <p:spPr>
          <a:xfrm>
            <a:off x="9423738" y="4929200"/>
            <a:ext cx="191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Werken aan</a:t>
            </a: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vraagstuk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F0B8302-0AC4-E3B7-AE7D-72606893021A}"/>
              </a:ext>
            </a:extLst>
          </p:cNvPr>
          <p:cNvSpPr/>
          <p:nvPr/>
        </p:nvSpPr>
        <p:spPr>
          <a:xfrm>
            <a:off x="6508376" y="925157"/>
            <a:ext cx="2076226" cy="11525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berg van ingewikkeldheid</a:t>
            </a:r>
          </a:p>
        </p:txBody>
      </p:sp>
      <p:sp>
        <p:nvSpPr>
          <p:cNvPr id="3" name="Pijl: gekromd links 2">
            <a:extLst>
              <a:ext uri="{FF2B5EF4-FFF2-40B4-BE49-F238E27FC236}">
                <a16:creationId xmlns:a16="http://schemas.microsoft.com/office/drawing/2014/main" id="{EF59A9F8-9731-4B4A-D2A7-9CDD5225E39E}"/>
              </a:ext>
            </a:extLst>
          </p:cNvPr>
          <p:cNvSpPr/>
          <p:nvPr/>
        </p:nvSpPr>
        <p:spPr>
          <a:xfrm rot="2319613">
            <a:off x="6825812" y="3392022"/>
            <a:ext cx="1441353" cy="310501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A78CE33-FF05-B27C-8542-7CFAB7C63DEA}"/>
              </a:ext>
            </a:extLst>
          </p:cNvPr>
          <p:cNvSpPr txBox="1"/>
          <p:nvPr/>
        </p:nvSpPr>
        <p:spPr>
          <a:xfrm>
            <a:off x="7143829" y="5760197"/>
            <a:ext cx="3322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Integrale</a:t>
            </a:r>
            <a:r>
              <a:rPr kumimoji="0" lang="nl-NL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beoordeling</a:t>
            </a:r>
            <a:br>
              <a:rPr kumimoji="0" lang="nl-NL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de geest van de Omgevingswet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7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362 -0.0011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10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B3785C-4D6C-4145-855F-CB554F91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Vrije vorm: vorm 76">
            <a:extLst>
              <a:ext uri="{FF2B5EF4-FFF2-40B4-BE49-F238E27FC236}">
                <a16:creationId xmlns:a16="http://schemas.microsoft.com/office/drawing/2014/main" id="{2C252EDD-E98E-A9AE-12B8-E71A8D7B31E8}"/>
              </a:ext>
            </a:extLst>
          </p:cNvPr>
          <p:cNvSpPr/>
          <p:nvPr/>
        </p:nvSpPr>
        <p:spPr>
          <a:xfrm>
            <a:off x="2345635" y="248477"/>
            <a:ext cx="3896139" cy="3478695"/>
          </a:xfrm>
          <a:custGeom>
            <a:avLst/>
            <a:gdLst>
              <a:gd name="connsiteX0" fmla="*/ 0 w 3896139"/>
              <a:gd name="connsiteY0" fmla="*/ 2107095 h 3478695"/>
              <a:gd name="connsiteX1" fmla="*/ 1311965 w 3896139"/>
              <a:gd name="connsiteY1" fmla="*/ 0 h 3478695"/>
              <a:gd name="connsiteX2" fmla="*/ 3896139 w 3896139"/>
              <a:gd name="connsiteY2" fmla="*/ 1351722 h 3478695"/>
              <a:gd name="connsiteX3" fmla="*/ 3896139 w 3896139"/>
              <a:gd name="connsiteY3" fmla="*/ 2782956 h 3478695"/>
              <a:gd name="connsiteX4" fmla="*/ 2524539 w 3896139"/>
              <a:gd name="connsiteY4" fmla="*/ 3478695 h 3478695"/>
              <a:gd name="connsiteX5" fmla="*/ 0 w 3896139"/>
              <a:gd name="connsiteY5" fmla="*/ 2107095 h 347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6139" h="3478695">
                <a:moveTo>
                  <a:pt x="0" y="2107095"/>
                </a:moveTo>
                <a:lnTo>
                  <a:pt x="1311965" y="0"/>
                </a:lnTo>
                <a:lnTo>
                  <a:pt x="3896139" y="1351722"/>
                </a:lnTo>
                <a:lnTo>
                  <a:pt x="3896139" y="2782956"/>
                </a:lnTo>
                <a:lnTo>
                  <a:pt x="2524539" y="3478695"/>
                </a:lnTo>
                <a:lnTo>
                  <a:pt x="0" y="2107095"/>
                </a:lnTo>
                <a:close/>
              </a:path>
            </a:pathLst>
          </a:custGeom>
          <a:solidFill>
            <a:srgbClr val="70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Vrije vorm: vorm 77">
            <a:extLst>
              <a:ext uri="{FF2B5EF4-FFF2-40B4-BE49-F238E27FC236}">
                <a16:creationId xmlns:a16="http://schemas.microsoft.com/office/drawing/2014/main" id="{EC904EC5-2017-6D40-D626-62917112CBEB}"/>
              </a:ext>
            </a:extLst>
          </p:cNvPr>
          <p:cNvSpPr/>
          <p:nvPr/>
        </p:nvSpPr>
        <p:spPr>
          <a:xfrm>
            <a:off x="6241774" y="238538"/>
            <a:ext cx="3856383" cy="3488634"/>
          </a:xfrm>
          <a:custGeom>
            <a:avLst/>
            <a:gdLst>
              <a:gd name="connsiteX0" fmla="*/ 9939 w 3856383"/>
              <a:gd name="connsiteY0" fmla="*/ 2792895 h 3488634"/>
              <a:gd name="connsiteX1" fmla="*/ 0 w 3856383"/>
              <a:gd name="connsiteY1" fmla="*/ 1351721 h 3488634"/>
              <a:gd name="connsiteX2" fmla="*/ 2534478 w 3856383"/>
              <a:gd name="connsiteY2" fmla="*/ 0 h 3488634"/>
              <a:gd name="connsiteX3" fmla="*/ 3856383 w 3856383"/>
              <a:gd name="connsiteY3" fmla="*/ 2117034 h 3488634"/>
              <a:gd name="connsiteX4" fmla="*/ 1311965 w 3856383"/>
              <a:gd name="connsiteY4" fmla="*/ 3488634 h 3488634"/>
              <a:gd name="connsiteX5" fmla="*/ 9939 w 3856383"/>
              <a:gd name="connsiteY5" fmla="*/ 2792895 h 348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383" h="3488634">
                <a:moveTo>
                  <a:pt x="9939" y="2792895"/>
                </a:moveTo>
                <a:lnTo>
                  <a:pt x="0" y="1351721"/>
                </a:lnTo>
                <a:lnTo>
                  <a:pt x="2534478" y="0"/>
                </a:lnTo>
                <a:lnTo>
                  <a:pt x="3856383" y="2117034"/>
                </a:lnTo>
                <a:lnTo>
                  <a:pt x="1311965" y="3488634"/>
                </a:lnTo>
                <a:lnTo>
                  <a:pt x="9939" y="2792895"/>
                </a:lnTo>
                <a:close/>
              </a:path>
            </a:pathLst>
          </a:custGeom>
          <a:solidFill>
            <a:srgbClr val="70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Vrije vorm: vorm 78">
            <a:extLst>
              <a:ext uri="{FF2B5EF4-FFF2-40B4-BE49-F238E27FC236}">
                <a16:creationId xmlns:a16="http://schemas.microsoft.com/office/drawing/2014/main" id="{CF0187C4-E2DC-4DBF-F6B2-3A18F84A723A}"/>
              </a:ext>
            </a:extLst>
          </p:cNvPr>
          <p:cNvSpPr/>
          <p:nvPr/>
        </p:nvSpPr>
        <p:spPr>
          <a:xfrm>
            <a:off x="4860235" y="3031434"/>
            <a:ext cx="2703443" cy="3468756"/>
          </a:xfrm>
          <a:custGeom>
            <a:avLst/>
            <a:gdLst>
              <a:gd name="connsiteX0" fmla="*/ 29817 w 2703443"/>
              <a:gd name="connsiteY0" fmla="*/ 685800 h 3468756"/>
              <a:gd name="connsiteX1" fmla="*/ 1391478 w 2703443"/>
              <a:gd name="connsiteY1" fmla="*/ 0 h 3468756"/>
              <a:gd name="connsiteX2" fmla="*/ 2683565 w 2703443"/>
              <a:gd name="connsiteY2" fmla="*/ 695739 h 3468756"/>
              <a:gd name="connsiteX3" fmla="*/ 2703443 w 2703443"/>
              <a:gd name="connsiteY3" fmla="*/ 3468756 h 3468756"/>
              <a:gd name="connsiteX4" fmla="*/ 0 w 2703443"/>
              <a:gd name="connsiteY4" fmla="*/ 3458817 h 3468756"/>
              <a:gd name="connsiteX5" fmla="*/ 29817 w 2703443"/>
              <a:gd name="connsiteY5" fmla="*/ 685800 h 34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3443" h="3468756">
                <a:moveTo>
                  <a:pt x="29817" y="685800"/>
                </a:moveTo>
                <a:lnTo>
                  <a:pt x="1391478" y="0"/>
                </a:lnTo>
                <a:lnTo>
                  <a:pt x="2683565" y="695739"/>
                </a:lnTo>
                <a:lnTo>
                  <a:pt x="2703443" y="3468756"/>
                </a:lnTo>
                <a:lnTo>
                  <a:pt x="0" y="3458817"/>
                </a:lnTo>
                <a:lnTo>
                  <a:pt x="29817" y="685800"/>
                </a:lnTo>
                <a:close/>
              </a:path>
            </a:pathLst>
          </a:custGeom>
          <a:solidFill>
            <a:srgbClr val="70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ep 79">
            <a:extLst>
              <a:ext uri="{FF2B5EF4-FFF2-40B4-BE49-F238E27FC236}">
                <a16:creationId xmlns:a16="http://schemas.microsoft.com/office/drawing/2014/main" id="{70790BB6-AF0C-5692-9A87-7BD9074DFD0C}"/>
              </a:ext>
            </a:extLst>
          </p:cNvPr>
          <p:cNvGrpSpPr/>
          <p:nvPr/>
        </p:nvGrpSpPr>
        <p:grpSpPr>
          <a:xfrm>
            <a:off x="5437117" y="2206486"/>
            <a:ext cx="1689652" cy="1659835"/>
            <a:chOff x="5446642" y="2206486"/>
            <a:chExt cx="1689652" cy="1659835"/>
          </a:xfrm>
        </p:grpSpPr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F25064B3-D4CF-403B-99AA-C8DE02BE3621}"/>
                </a:ext>
              </a:extLst>
            </p:cNvPr>
            <p:cNvSpPr/>
            <p:nvPr/>
          </p:nvSpPr>
          <p:spPr>
            <a:xfrm>
              <a:off x="5446642" y="2206486"/>
              <a:ext cx="1689652" cy="165983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CCB488A0-443A-A1EC-1A81-BEB8CDEE9D8D}"/>
                </a:ext>
              </a:extLst>
            </p:cNvPr>
            <p:cNvSpPr/>
            <p:nvPr/>
          </p:nvSpPr>
          <p:spPr>
            <a:xfrm flipH="1">
              <a:off x="6186348" y="2971800"/>
              <a:ext cx="129209" cy="139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C3B5469A-0DD7-7B42-C7A0-57B59D06C6DA}"/>
              </a:ext>
            </a:extLst>
          </p:cNvPr>
          <p:cNvGrpSpPr/>
          <p:nvPr/>
        </p:nvGrpSpPr>
        <p:grpSpPr>
          <a:xfrm>
            <a:off x="3653829" y="1683266"/>
            <a:ext cx="5467252" cy="400110"/>
            <a:chOff x="3653829" y="1683266"/>
            <a:chExt cx="5467252" cy="400110"/>
          </a:xfrm>
        </p:grpSpPr>
        <p:sp>
          <p:nvSpPr>
            <p:cNvPr id="84" name="Tekstvak 83">
              <a:extLst>
                <a:ext uri="{FF2B5EF4-FFF2-40B4-BE49-F238E27FC236}">
                  <a16:creationId xmlns:a16="http://schemas.microsoft.com/office/drawing/2014/main" id="{06F0F280-FB41-7739-E8E9-9D0487B05A55}"/>
                </a:ext>
              </a:extLst>
            </p:cNvPr>
            <p:cNvSpPr txBox="1"/>
            <p:nvPr/>
          </p:nvSpPr>
          <p:spPr>
            <a:xfrm>
              <a:off x="7148698" y="1683266"/>
              <a:ext cx="1972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Marktpartijen</a:t>
              </a:r>
            </a:p>
          </p:txBody>
        </p:sp>
        <p:sp>
          <p:nvSpPr>
            <p:cNvPr id="85" name="Tekstvak 84">
              <a:extLst>
                <a:ext uri="{FF2B5EF4-FFF2-40B4-BE49-F238E27FC236}">
                  <a16:creationId xmlns:a16="http://schemas.microsoft.com/office/drawing/2014/main" id="{E969B931-1DDB-2BDF-745F-7A9996CBC922}"/>
                </a:ext>
              </a:extLst>
            </p:cNvPr>
            <p:cNvSpPr txBox="1"/>
            <p:nvPr/>
          </p:nvSpPr>
          <p:spPr>
            <a:xfrm>
              <a:off x="3653829" y="1683266"/>
              <a:ext cx="1345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Overheden</a:t>
              </a:r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EAE623C-54B5-6171-FCB8-B695FBB43755}"/>
              </a:ext>
            </a:extLst>
          </p:cNvPr>
          <p:cNvSpPr txBox="1"/>
          <p:nvPr/>
        </p:nvSpPr>
        <p:spPr>
          <a:xfrm>
            <a:off x="269288" y="248477"/>
            <a:ext cx="177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 speelvelden</a:t>
            </a:r>
          </a:p>
        </p:txBody>
      </p:sp>
      <p:pic>
        <p:nvPicPr>
          <p:cNvPr id="87" name="Afbeelding 86">
            <a:extLst>
              <a:ext uri="{FF2B5EF4-FFF2-40B4-BE49-F238E27FC236}">
                <a16:creationId xmlns:a16="http://schemas.microsoft.com/office/drawing/2014/main" id="{9FE56E3A-C9A6-BFB6-1C10-62CB56A72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066" y="3615887"/>
            <a:ext cx="769871" cy="1059343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30A8A4C6-569F-C886-F498-F121D333A4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003" y="3608364"/>
            <a:ext cx="769871" cy="1059343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12E5EC62-9D78-2B11-C39A-8ED3D6016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235" y="3709816"/>
            <a:ext cx="769871" cy="1059343"/>
          </a:xfrm>
          <a:prstGeom prst="rect">
            <a:avLst/>
          </a:prstGeom>
        </p:spPr>
      </p:pic>
      <p:pic>
        <p:nvPicPr>
          <p:cNvPr id="90" name="Afbeelding 89">
            <a:extLst>
              <a:ext uri="{FF2B5EF4-FFF2-40B4-BE49-F238E27FC236}">
                <a16:creationId xmlns:a16="http://schemas.microsoft.com/office/drawing/2014/main" id="{D3AE329E-04D2-A408-4AB3-9AC6799993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085" y="5214848"/>
            <a:ext cx="769871" cy="1059343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44A8BF8B-2824-03C9-37CF-257695E05B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591" y="5208914"/>
            <a:ext cx="769871" cy="105934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8F0F3E4-B3B0-1D48-7CD8-C2B259133210}"/>
              </a:ext>
            </a:extLst>
          </p:cNvPr>
          <p:cNvSpPr txBox="1"/>
          <p:nvPr/>
        </p:nvSpPr>
        <p:spPr>
          <a:xfrm>
            <a:off x="5576321" y="54579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C3BB33F-B0C5-B04F-19EA-F3C27BB7EF92}"/>
              </a:ext>
            </a:extLst>
          </p:cNvPr>
          <p:cNvSpPr txBox="1"/>
          <p:nvPr/>
        </p:nvSpPr>
        <p:spPr>
          <a:xfrm>
            <a:off x="5204261" y="4594957"/>
            <a:ext cx="2264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Inwoners en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lokale ondernemers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FBC4A0-6153-C1AD-F196-7A537FFB769E}"/>
              </a:ext>
            </a:extLst>
          </p:cNvPr>
          <p:cNvSpPr txBox="1"/>
          <p:nvPr/>
        </p:nvSpPr>
        <p:spPr>
          <a:xfrm>
            <a:off x="7646788" y="4719404"/>
            <a:ext cx="4370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gebied is een</a:t>
            </a: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maatschappelijke onderneming</a:t>
            </a: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(immer in ontwikkeling)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8494195-2670-B4AE-0C17-8D49DFED47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81" y="1168851"/>
            <a:ext cx="769871" cy="105934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50DDF6-3215-C64D-E9A5-FC1D13C886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917" y="2298723"/>
            <a:ext cx="769871" cy="10593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DE3D0B9-0C3A-E142-C0A4-F568A6F84F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566" y="639180"/>
            <a:ext cx="769871" cy="105934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10C944D-6898-3291-4956-23122B0E37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664" y="1453184"/>
            <a:ext cx="769871" cy="105934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EEA10CC-A357-15A3-26C1-ED9F0DAF33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07" y="1822863"/>
            <a:ext cx="722640" cy="99435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86BA6DA-9179-8C23-8898-F9ADA90E68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287" y="691034"/>
            <a:ext cx="722640" cy="99435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547B611-AC31-291D-00E3-9DB0D77CE1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272" y="1247678"/>
            <a:ext cx="722640" cy="994353"/>
          </a:xfrm>
          <a:prstGeom prst="rect">
            <a:avLst/>
          </a:prstGeom>
        </p:spPr>
      </p:pic>
      <p:sp>
        <p:nvSpPr>
          <p:cNvPr id="2" name="Pijl: links 1">
            <a:extLst>
              <a:ext uri="{FF2B5EF4-FFF2-40B4-BE49-F238E27FC236}">
                <a16:creationId xmlns:a16="http://schemas.microsoft.com/office/drawing/2014/main" id="{03BBA6EC-85DD-49D1-6721-9770AE232F1E}"/>
              </a:ext>
            </a:extLst>
          </p:cNvPr>
          <p:cNvSpPr/>
          <p:nvPr/>
        </p:nvSpPr>
        <p:spPr>
          <a:xfrm>
            <a:off x="6536526" y="2604115"/>
            <a:ext cx="3534013" cy="90292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Tussenruimte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1B13F7-37A7-84C5-EE05-24273B3D029E}"/>
              </a:ext>
            </a:extLst>
          </p:cNvPr>
          <p:cNvSpPr txBox="1"/>
          <p:nvPr/>
        </p:nvSpPr>
        <p:spPr>
          <a:xfrm>
            <a:off x="117541" y="6420015"/>
            <a:ext cx="3169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Bron: de coöperatieve samenleving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8EB59CFC-28D7-0D48-5E1E-C88F7A23C6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920" y="1994198"/>
            <a:ext cx="722640" cy="9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" grpId="0"/>
      <p:bldP spid="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415E242-BBF5-2541-EC63-72A6EC6C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754"/>
            <a:ext cx="10515600" cy="770657"/>
          </a:xfrm>
        </p:spPr>
        <p:txBody>
          <a:bodyPr/>
          <a:lstStyle/>
          <a:p>
            <a:r>
              <a:rPr lang="nl-NL" dirty="0"/>
              <a:t>Tussenruimte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AE8E486-CFBE-5D1F-7C81-61FC5D349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413"/>
            <a:ext cx="5886691" cy="4800549"/>
          </a:xfrm>
        </p:spPr>
        <p:txBody>
          <a:bodyPr>
            <a:normAutofit fontScale="92500"/>
          </a:bodyPr>
          <a:lstStyle/>
          <a:p>
            <a:r>
              <a:rPr lang="nl-NL" dirty="0"/>
              <a:t>Drie speelvelden gelijkwaardig</a:t>
            </a:r>
            <a:br>
              <a:rPr lang="nl-NL" dirty="0"/>
            </a:br>
            <a:r>
              <a:rPr lang="nl-NL" dirty="0"/>
              <a:t>(hier worden bruggen gebouwd)</a:t>
            </a:r>
          </a:p>
          <a:p>
            <a:r>
              <a:rPr lang="nl-NL" dirty="0"/>
              <a:t>Vaststellen taken, rollen en verantwoordelijkheden (in tussenruimte geen besluitvorming)</a:t>
            </a:r>
          </a:p>
          <a:p>
            <a:r>
              <a:rPr lang="nl-NL" dirty="0"/>
              <a:t>Werken aan gezamenlijk gebiedsagenda</a:t>
            </a:r>
          </a:p>
          <a:p>
            <a:r>
              <a:rPr lang="nl-NL" dirty="0"/>
              <a:t>Werkplaatsachtig werken:</a:t>
            </a:r>
          </a:p>
          <a:p>
            <a:pPr lvl="1"/>
            <a:r>
              <a:rPr lang="nl-NL" dirty="0"/>
              <a:t>Maak vraagstukken klein, lokaal en concreet</a:t>
            </a:r>
          </a:p>
          <a:p>
            <a:pPr lvl="1"/>
            <a:r>
              <a:rPr lang="nl-NL" dirty="0"/>
              <a:t>Narratief werken</a:t>
            </a:r>
          </a:p>
          <a:p>
            <a:pPr lvl="1"/>
            <a:r>
              <a:rPr lang="nl-NL" dirty="0"/>
              <a:t>Punten van frictie opzoeken</a:t>
            </a:r>
          </a:p>
          <a:p>
            <a:pPr lvl="1"/>
            <a:r>
              <a:rPr lang="nl-NL" dirty="0"/>
              <a:t>Mensen uitnodigen op basis van kennis (niet op basis van belang</a:t>
            </a:r>
          </a:p>
        </p:txBody>
      </p:sp>
      <p:pic>
        <p:nvPicPr>
          <p:cNvPr id="3" name="Afbeelding 2" descr="Afbeelding met voedsel, nagerecht, taart, melkproducten&#10;&#10;Door AI gegenereerde inhoud is mogelijk onjuist.">
            <a:extLst>
              <a:ext uri="{FF2B5EF4-FFF2-40B4-BE49-F238E27FC236}">
                <a16:creationId xmlns:a16="http://schemas.microsoft.com/office/drawing/2014/main" id="{5D3191C4-73B0-7428-E373-C45C9798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578" y="1722166"/>
            <a:ext cx="4977110" cy="3413668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FCC56213-DC9F-D0AE-A262-7D05950468E1}"/>
              </a:ext>
            </a:extLst>
          </p:cNvPr>
          <p:cNvSpPr/>
          <p:nvPr/>
        </p:nvSpPr>
        <p:spPr>
          <a:xfrm>
            <a:off x="10051712" y="3449862"/>
            <a:ext cx="228070" cy="3268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fbeelding 35">
            <a:extLst>
              <a:ext uri="{FF2B5EF4-FFF2-40B4-BE49-F238E27FC236}">
                <a16:creationId xmlns:a16="http://schemas.microsoft.com/office/drawing/2014/main" id="{6F037659-CC40-F0A6-5EF8-067E0AB638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67" y="1476578"/>
            <a:ext cx="3800151" cy="2301652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4C6C1A3E-9A99-49C6-96EB-35279C3B17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919" y="324649"/>
            <a:ext cx="3800151" cy="230165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0C2EB6F9-0FAB-7310-A76B-FD0E59C6F7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49" y="4018977"/>
            <a:ext cx="3800151" cy="2301652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A5B30E83-8183-9930-DD22-865FC75BE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54" y="4209816"/>
            <a:ext cx="3800151" cy="2301652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4484CF89-7EE2-C453-F966-587A1AD87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456" y="228825"/>
            <a:ext cx="3800151" cy="2301652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84C85A4D-6C92-12ED-2C15-B71E259FDF6B}"/>
              </a:ext>
            </a:extLst>
          </p:cNvPr>
          <p:cNvSpPr txBox="1"/>
          <p:nvPr/>
        </p:nvSpPr>
        <p:spPr>
          <a:xfrm>
            <a:off x="4505259" y="2491476"/>
            <a:ext cx="112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Verbinder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4B593ECB-6CE5-38A1-1FD1-4B84AB88A60A}"/>
              </a:ext>
            </a:extLst>
          </p:cNvPr>
          <p:cNvSpPr txBox="1"/>
          <p:nvPr/>
        </p:nvSpPr>
        <p:spPr>
          <a:xfrm>
            <a:off x="9454513" y="2460678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latin typeface="Corbel" panose="020B0503020204020204"/>
              </a:rPr>
              <a:t>Deskundige water- en</a:t>
            </a:r>
            <a:br>
              <a:rPr lang="nl-NL" dirty="0">
                <a:latin typeface="Corbel" panose="020B0503020204020204"/>
              </a:rPr>
            </a:br>
            <a:r>
              <a:rPr lang="nl-NL" dirty="0">
                <a:latin typeface="Corbel" panose="020B0503020204020204"/>
              </a:rPr>
              <a:t>bodemsystemen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FD806C89-6C4B-0B46-66EE-E3BBA794D3D0}"/>
              </a:ext>
            </a:extLst>
          </p:cNvPr>
          <p:cNvSpPr txBox="1"/>
          <p:nvPr/>
        </p:nvSpPr>
        <p:spPr>
          <a:xfrm>
            <a:off x="10072717" y="628763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latin typeface="Corbel" panose="020B0503020204020204"/>
              </a:rPr>
              <a:t>Agrariër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EA6DC064-A886-E1CD-4157-78FDD8D21DC4}"/>
              </a:ext>
            </a:extLst>
          </p:cNvPr>
          <p:cNvSpPr txBox="1"/>
          <p:nvPr/>
        </p:nvSpPr>
        <p:spPr>
          <a:xfrm>
            <a:off x="1965905" y="6394097"/>
            <a:ext cx="207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Beleidsmedewerker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98603128-31CB-A63B-7CB2-E598CCF108E7}"/>
              </a:ext>
            </a:extLst>
          </p:cNvPr>
          <p:cNvSpPr txBox="1"/>
          <p:nvPr/>
        </p:nvSpPr>
        <p:spPr>
          <a:xfrm>
            <a:off x="1487563" y="3679468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Manager</a:t>
            </a:r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E2ABD0D6-DD32-2E87-4A59-62C4F81B13A6}"/>
              </a:ext>
            </a:extLst>
          </p:cNvPr>
          <p:cNvSpPr/>
          <p:nvPr/>
        </p:nvSpPr>
        <p:spPr>
          <a:xfrm>
            <a:off x="3660933" y="2030068"/>
            <a:ext cx="5883562" cy="3816595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7" name="Afbeelding 46">
            <a:extLst>
              <a:ext uri="{FF2B5EF4-FFF2-40B4-BE49-F238E27FC236}">
                <a16:creationId xmlns:a16="http://schemas.microsoft.com/office/drawing/2014/main" id="{117564E3-A3AE-A52D-AB26-45E49400F3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923" y="1709799"/>
            <a:ext cx="919469" cy="1810129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FE96E64E-807E-423C-A725-86F08AC6C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648" y="543847"/>
            <a:ext cx="2002259" cy="2002259"/>
          </a:xfrm>
          <a:prstGeom prst="rect">
            <a:avLst/>
          </a:prstGeom>
        </p:spPr>
      </p:pic>
      <p:sp>
        <p:nvSpPr>
          <p:cNvPr id="49" name="Tekstvak 48">
            <a:extLst>
              <a:ext uri="{FF2B5EF4-FFF2-40B4-BE49-F238E27FC236}">
                <a16:creationId xmlns:a16="http://schemas.microsoft.com/office/drawing/2014/main" id="{2438440D-93AA-DFC1-4D74-5755FF56CD79}"/>
              </a:ext>
            </a:extLst>
          </p:cNvPr>
          <p:cNvSpPr txBox="1"/>
          <p:nvPr/>
        </p:nvSpPr>
        <p:spPr>
          <a:xfrm>
            <a:off x="336884" y="365760"/>
            <a:ext cx="269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Het laten stromen van ervaringskennis</a:t>
            </a:r>
          </a:p>
        </p:txBody>
      </p:sp>
      <p:pic>
        <p:nvPicPr>
          <p:cNvPr id="50" name="Afbeelding 49">
            <a:extLst>
              <a:ext uri="{FF2B5EF4-FFF2-40B4-BE49-F238E27FC236}">
                <a16:creationId xmlns:a16="http://schemas.microsoft.com/office/drawing/2014/main" id="{87A30C3A-75A9-42EC-7C60-3DDD5FAFC2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969" y="329565"/>
            <a:ext cx="986829" cy="2111065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D9BAC29-D3AD-6262-D6D9-71E8B4EDD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515" y="4039025"/>
            <a:ext cx="1716656" cy="2319805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F5F8F1F4-511B-0EDA-4569-BC44D213B3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346" y="4219098"/>
            <a:ext cx="1375417" cy="2235560"/>
          </a:xfrm>
          <a:prstGeom prst="rect">
            <a:avLst/>
          </a:prstGeom>
        </p:spPr>
      </p:pic>
      <p:sp>
        <p:nvSpPr>
          <p:cNvPr id="70" name="Tekstvak 69">
            <a:extLst>
              <a:ext uri="{FF2B5EF4-FFF2-40B4-BE49-F238E27FC236}">
                <a16:creationId xmlns:a16="http://schemas.microsoft.com/office/drawing/2014/main" id="{1F67B111-2E83-7D80-A64E-54788EA5BF83}"/>
              </a:ext>
            </a:extLst>
          </p:cNvPr>
          <p:cNvSpPr txBox="1"/>
          <p:nvPr/>
        </p:nvSpPr>
        <p:spPr>
          <a:xfrm>
            <a:off x="4248133" y="5918302"/>
            <a:ext cx="470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De Tussenruimte</a:t>
            </a:r>
          </a:p>
        </p:txBody>
      </p:sp>
    </p:spTree>
    <p:extLst>
      <p:ext uri="{BB962C8B-B14F-4D97-AF65-F5344CB8AC3E}">
        <p14:creationId xmlns:p14="http://schemas.microsoft.com/office/powerpoint/2010/main" val="2793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36953 -0.1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-8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37813 0.18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9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20964 0.2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8541 -0.182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91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28034 0.41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40625 0.247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DFCCBA-3FED-6A86-7983-F261FD4A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39EAA78-8E4F-E9C9-EAF6-F8AE45666A8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172418B-C841-5770-E6E9-528F49662375}"/>
              </a:ext>
            </a:extLst>
          </p:cNvPr>
          <p:cNvSpPr/>
          <p:nvPr/>
        </p:nvSpPr>
        <p:spPr>
          <a:xfrm>
            <a:off x="233266" y="3429000"/>
            <a:ext cx="1558212" cy="569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Voeding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E99446C-0A07-9694-0DBD-6A1FE9B7E117}"/>
              </a:ext>
            </a:extLst>
          </p:cNvPr>
          <p:cNvSpPr/>
          <p:nvPr/>
        </p:nvSpPr>
        <p:spPr>
          <a:xfrm>
            <a:off x="233266" y="5015204"/>
            <a:ext cx="1558212" cy="569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</a:t>
            </a:r>
          </a:p>
        </p:txBody>
      </p:sp>
      <p:pic>
        <p:nvPicPr>
          <p:cNvPr id="9" name="Afbeelding 8" descr="Afbeelding met blad, plant&#10;&#10;Door AI gegenereerde inhoud is mogelijk onjuist.">
            <a:extLst>
              <a:ext uri="{FF2B5EF4-FFF2-40B4-BE49-F238E27FC236}">
                <a16:creationId xmlns:a16="http://schemas.microsoft.com/office/drawing/2014/main" id="{FA8B1102-CEC7-41C4-5F24-8D7C9D75A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25" y="2577466"/>
            <a:ext cx="1707726" cy="2272234"/>
          </a:xfrm>
          <a:prstGeom prst="rect">
            <a:avLst/>
          </a:prstGeom>
        </p:spPr>
      </p:pic>
      <p:sp>
        <p:nvSpPr>
          <p:cNvPr id="27" name="Pijl: rechts 26">
            <a:extLst>
              <a:ext uri="{FF2B5EF4-FFF2-40B4-BE49-F238E27FC236}">
                <a16:creationId xmlns:a16="http://schemas.microsoft.com/office/drawing/2014/main" id="{709D6579-EACA-5CFD-780D-E0AF7FAFFD6F}"/>
              </a:ext>
            </a:extLst>
          </p:cNvPr>
          <p:cNvSpPr/>
          <p:nvPr/>
        </p:nvSpPr>
        <p:spPr>
          <a:xfrm>
            <a:off x="3523250" y="3483036"/>
            <a:ext cx="615821" cy="4610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ijl: rechts 27">
            <a:extLst>
              <a:ext uri="{FF2B5EF4-FFF2-40B4-BE49-F238E27FC236}">
                <a16:creationId xmlns:a16="http://schemas.microsoft.com/office/drawing/2014/main" id="{E1975FB6-4278-1F63-4FB1-77BD83DAFE5D}"/>
              </a:ext>
            </a:extLst>
          </p:cNvPr>
          <p:cNvSpPr/>
          <p:nvPr/>
        </p:nvSpPr>
        <p:spPr>
          <a:xfrm>
            <a:off x="3532377" y="5069241"/>
            <a:ext cx="615821" cy="4610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Afbeelding 31" descr="Afbeelding met tekenfilm, jongen, kleding, Animatie&#10;&#10;Door AI gegenereerde inhoud is mogelijk onjuist.">
            <a:extLst>
              <a:ext uri="{FF2B5EF4-FFF2-40B4-BE49-F238E27FC236}">
                <a16:creationId xmlns:a16="http://schemas.microsoft.com/office/drawing/2014/main" id="{A0E8A102-6518-4FE3-91A0-0E72EF8B1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85" y="4411967"/>
            <a:ext cx="3153046" cy="1601614"/>
          </a:xfrm>
          <a:prstGeom prst="rect">
            <a:avLst/>
          </a:prstGeom>
        </p:spPr>
      </p:pic>
      <p:sp>
        <p:nvSpPr>
          <p:cNvPr id="33" name="Pijl: rechts 32">
            <a:extLst>
              <a:ext uri="{FF2B5EF4-FFF2-40B4-BE49-F238E27FC236}">
                <a16:creationId xmlns:a16="http://schemas.microsoft.com/office/drawing/2014/main" id="{98C8E770-66AB-73F2-1467-2BBD3BD19220}"/>
              </a:ext>
            </a:extLst>
          </p:cNvPr>
          <p:cNvSpPr/>
          <p:nvPr/>
        </p:nvSpPr>
        <p:spPr>
          <a:xfrm rot="10800000">
            <a:off x="8101019" y="3428326"/>
            <a:ext cx="615821" cy="4610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ijl: rechts 33">
            <a:extLst>
              <a:ext uri="{FF2B5EF4-FFF2-40B4-BE49-F238E27FC236}">
                <a16:creationId xmlns:a16="http://schemas.microsoft.com/office/drawing/2014/main" id="{879B473D-F1EA-F963-BB1D-675532C3D353}"/>
              </a:ext>
            </a:extLst>
          </p:cNvPr>
          <p:cNvSpPr/>
          <p:nvPr/>
        </p:nvSpPr>
        <p:spPr>
          <a:xfrm rot="10800000">
            <a:off x="8101019" y="5011421"/>
            <a:ext cx="615821" cy="4610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Afbeelding 35" descr="Afbeelding met tekenfilm, tekening, illustratie, kleding&#10;&#10;Door AI gegenereerde inhoud is mogelijk onjuist.">
            <a:extLst>
              <a:ext uri="{FF2B5EF4-FFF2-40B4-BE49-F238E27FC236}">
                <a16:creationId xmlns:a16="http://schemas.microsoft.com/office/drawing/2014/main" id="{47BC9D71-A63E-3263-B9B6-88BBB0E01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55" y="4290185"/>
            <a:ext cx="958066" cy="2305641"/>
          </a:xfrm>
          <a:prstGeom prst="rect">
            <a:avLst/>
          </a:prstGeom>
        </p:spPr>
      </p:pic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D444A391-B6F1-E3D5-766D-35C1A4A4E4AB}"/>
              </a:ext>
            </a:extLst>
          </p:cNvPr>
          <p:cNvCxnSpPr>
            <a:cxnSpLocks/>
          </p:cNvCxnSpPr>
          <p:nvPr/>
        </p:nvCxnSpPr>
        <p:spPr>
          <a:xfrm>
            <a:off x="4475747" y="3678764"/>
            <a:ext cx="333996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Rechte verbindingslijn met pijl 39">
            <a:extLst>
              <a:ext uri="{FF2B5EF4-FFF2-40B4-BE49-F238E27FC236}">
                <a16:creationId xmlns:a16="http://schemas.microsoft.com/office/drawing/2014/main" id="{D1C65587-EE1F-8699-2861-1A82AD3FEA6F}"/>
              </a:ext>
            </a:extLst>
          </p:cNvPr>
          <p:cNvCxnSpPr>
            <a:cxnSpLocks/>
          </p:cNvCxnSpPr>
          <p:nvPr/>
        </p:nvCxnSpPr>
        <p:spPr>
          <a:xfrm>
            <a:off x="4504623" y="5311621"/>
            <a:ext cx="3253339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245F8B3F-7B82-A787-A277-0DC3C5775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920" y="2858485"/>
            <a:ext cx="2339811" cy="1139683"/>
          </a:xfrm>
          <a:prstGeom prst="rect">
            <a:avLst/>
          </a:prstGeom>
        </p:spPr>
      </p:pic>
      <p:pic>
        <p:nvPicPr>
          <p:cNvPr id="54" name="Afbeelding 53" descr="Afbeelding met symbool, teken&#10;&#10;Door AI gegenereerde inhoud is mogelijk onjuist.">
            <a:extLst>
              <a:ext uri="{FF2B5EF4-FFF2-40B4-BE49-F238E27FC236}">
                <a16:creationId xmlns:a16="http://schemas.microsoft.com/office/drawing/2014/main" id="{22F05FCE-417B-E6F2-8E6D-5C8C71E80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47" y="3161390"/>
            <a:ext cx="962538" cy="962538"/>
          </a:xfrm>
          <a:prstGeom prst="rect">
            <a:avLst/>
          </a:prstGeom>
        </p:spPr>
      </p:pic>
      <p:pic>
        <p:nvPicPr>
          <p:cNvPr id="55" name="Afbeelding 54" descr="Afbeelding met symbool, teken&#10;&#10;Door AI gegenereerde inhoud is mogelijk onjuist.">
            <a:extLst>
              <a:ext uri="{FF2B5EF4-FFF2-40B4-BE49-F238E27FC236}">
                <a16:creationId xmlns:a16="http://schemas.microsoft.com/office/drawing/2014/main" id="{36873E3F-4221-F58A-59F1-8FBB50869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81" y="4759220"/>
            <a:ext cx="962538" cy="962538"/>
          </a:xfrm>
          <a:prstGeom prst="rect">
            <a:avLst/>
          </a:prstGeom>
        </p:spPr>
      </p:pic>
      <p:sp>
        <p:nvSpPr>
          <p:cNvPr id="56" name="Ovaal 55">
            <a:extLst>
              <a:ext uri="{FF2B5EF4-FFF2-40B4-BE49-F238E27FC236}">
                <a16:creationId xmlns:a16="http://schemas.microsoft.com/office/drawing/2014/main" id="{F55354E1-EBF3-9453-AAAD-C77AD4B3EBC9}"/>
              </a:ext>
            </a:extLst>
          </p:cNvPr>
          <p:cNvSpPr/>
          <p:nvPr/>
        </p:nvSpPr>
        <p:spPr>
          <a:xfrm>
            <a:off x="134754" y="1300785"/>
            <a:ext cx="11823980" cy="17095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979A7B1-4E96-F48B-944F-C73716506B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45" y="61189"/>
            <a:ext cx="809968" cy="203759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25B82D7-A8C8-594B-5B34-C1970080A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17" y="61189"/>
            <a:ext cx="809968" cy="203759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734EFF69-C608-F581-217D-0878196C26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8" y="65853"/>
            <a:ext cx="809968" cy="203759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7CFDC9E-6176-3E68-3A95-ABA07B4B0128}"/>
              </a:ext>
            </a:extLst>
          </p:cNvPr>
          <p:cNvSpPr txBox="1"/>
          <p:nvPr/>
        </p:nvSpPr>
        <p:spPr>
          <a:xfrm>
            <a:off x="233266" y="16795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Aanbod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2135C48-CC23-E2B2-95BA-0E23EC6E090B}"/>
              </a:ext>
            </a:extLst>
          </p:cNvPr>
          <p:cNvSpPr txBox="1"/>
          <p:nvPr/>
        </p:nvSpPr>
        <p:spPr>
          <a:xfrm>
            <a:off x="11218505" y="167951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819B709-B9C4-69EC-4115-342170B166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66" y="1079984"/>
            <a:ext cx="1583095" cy="1860744"/>
          </a:xfrm>
          <a:prstGeom prst="rect">
            <a:avLst/>
          </a:prstGeom>
        </p:spPr>
      </p:pic>
      <p:pic>
        <p:nvPicPr>
          <p:cNvPr id="20" name="Afbeelding 19" descr="Afbeelding met blauw, tafel&#10;&#10;Door AI gegenereerde inhoud is mogelijk onjuist.">
            <a:extLst>
              <a:ext uri="{FF2B5EF4-FFF2-40B4-BE49-F238E27FC236}">
                <a16:creationId xmlns:a16="http://schemas.microsoft.com/office/drawing/2014/main" id="{9C7062CD-73BA-D2C3-0C55-316EE5EB1A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51" y="1188568"/>
            <a:ext cx="2830062" cy="200108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1CD7513-9D88-41EE-4BAC-447CCA26E503}"/>
              </a:ext>
            </a:extLst>
          </p:cNvPr>
          <p:cNvSpPr/>
          <p:nvPr/>
        </p:nvSpPr>
        <p:spPr>
          <a:xfrm>
            <a:off x="233266" y="1842796"/>
            <a:ext cx="1558212" cy="569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</a:p>
        </p:txBody>
      </p:sp>
      <p:sp>
        <p:nvSpPr>
          <p:cNvPr id="25" name="Pijl: rechts 24">
            <a:extLst>
              <a:ext uri="{FF2B5EF4-FFF2-40B4-BE49-F238E27FC236}">
                <a16:creationId xmlns:a16="http://schemas.microsoft.com/office/drawing/2014/main" id="{11B8E420-358F-44E3-AB74-90C544CE800A}"/>
              </a:ext>
            </a:extLst>
          </p:cNvPr>
          <p:cNvSpPr/>
          <p:nvPr/>
        </p:nvSpPr>
        <p:spPr>
          <a:xfrm>
            <a:off x="3523250" y="1899942"/>
            <a:ext cx="615821" cy="4610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0BDC8473-6649-ADDE-B3B4-246C0D758E8F}"/>
              </a:ext>
            </a:extLst>
          </p:cNvPr>
          <p:cNvSpPr/>
          <p:nvPr/>
        </p:nvSpPr>
        <p:spPr>
          <a:xfrm rot="10800000">
            <a:off x="8101019" y="1896833"/>
            <a:ext cx="615821" cy="4610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E1AAD07B-32F0-32EC-176D-E75926A1A2D0}"/>
              </a:ext>
            </a:extLst>
          </p:cNvPr>
          <p:cNvCxnSpPr>
            <a:cxnSpLocks/>
          </p:cNvCxnSpPr>
          <p:nvPr/>
        </p:nvCxnSpPr>
        <p:spPr>
          <a:xfrm>
            <a:off x="4523874" y="2098780"/>
            <a:ext cx="3214838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Afbeelding 52" descr="Afbeelding met symbool, teken&#10;&#10;Door AI gegenereerde inhoud is mogelijk onjuist.">
            <a:extLst>
              <a:ext uri="{FF2B5EF4-FFF2-40B4-BE49-F238E27FC236}">
                <a16:creationId xmlns:a16="http://schemas.microsoft.com/office/drawing/2014/main" id="{CD4DD293-997F-4B7A-AB0C-B28CA0D02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81" y="1568423"/>
            <a:ext cx="962538" cy="9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4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92134" y="312772"/>
            <a:ext cx="8901856" cy="620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98011" y="748186"/>
            <a:ext cx="247437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Iran, Mashhad</a:t>
            </a:r>
          </a:p>
          <a:p>
            <a:r>
              <a:rPr lang="en-US" b="1" dirty="0" err="1"/>
              <a:t>Kashafrood</a:t>
            </a:r>
            <a:r>
              <a:rPr lang="en-US" b="1" dirty="0"/>
              <a:t> </a:t>
            </a:r>
            <a:r>
              <a:rPr lang="en-US" b="1" dirty="0" err="1"/>
              <a:t>Watersysteem</a:t>
            </a:r>
            <a:endParaRPr lang="en-US" sz="2000" b="1" dirty="0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7334" y="4948331"/>
            <a:ext cx="6168842" cy="1754326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nl-NL" noProof="0" dirty="0"/>
              <a:t>Grondwateraanvulling    :</a:t>
            </a:r>
            <a:r>
              <a:rPr lang="nl-NL" noProof="0" dirty="0">
                <a:solidFill>
                  <a:srgbClr val="0000FF"/>
                </a:solidFill>
              </a:rPr>
              <a:t>   945</a:t>
            </a:r>
            <a:r>
              <a:rPr lang="nl-NL" noProof="0" dirty="0"/>
              <a:t> miljoen m3 per jaar</a:t>
            </a:r>
          </a:p>
          <a:p>
            <a:pPr lvl="1"/>
            <a:r>
              <a:rPr lang="nl-NL" noProof="0" dirty="0"/>
              <a:t>Grondwateronttrekking  : 1145 miljoen m3 per jaar</a:t>
            </a:r>
          </a:p>
          <a:p>
            <a:pPr lvl="1"/>
            <a:r>
              <a:rPr lang="nl-NL" noProof="0" dirty="0"/>
              <a:t>Verschil                              : </a:t>
            </a:r>
            <a:r>
              <a:rPr lang="nl-NL" noProof="0" dirty="0">
                <a:solidFill>
                  <a:srgbClr val="FF0000"/>
                </a:solidFill>
              </a:rPr>
              <a:t>-200 </a:t>
            </a:r>
            <a:r>
              <a:rPr lang="nl-NL" noProof="0" dirty="0"/>
              <a:t>miljoen m3 per jaar</a:t>
            </a:r>
          </a:p>
          <a:p>
            <a:endParaRPr lang="nl-NL" b="1" noProof="0" dirty="0">
              <a:solidFill>
                <a:srgbClr val="006600"/>
              </a:solidFill>
            </a:endParaRPr>
          </a:p>
          <a:p>
            <a:r>
              <a:rPr lang="nl-NL" noProof="0" dirty="0"/>
              <a:t>Daling grondwaterspiegel van 1963 tot 1973 : 0,7 m per jaar</a:t>
            </a:r>
          </a:p>
          <a:p>
            <a:r>
              <a:rPr lang="nl-NL" noProof="0" dirty="0"/>
              <a:t>Daling grondwaterspiegel van 1974 tot 2002 : 1,2 m per jaar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887394D-DDA1-54FF-269B-D2C5E4A286DE}"/>
              </a:ext>
            </a:extLst>
          </p:cNvPr>
          <p:cNvSpPr/>
          <p:nvPr/>
        </p:nvSpPr>
        <p:spPr>
          <a:xfrm>
            <a:off x="11535508" y="200967"/>
            <a:ext cx="656492" cy="650169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20F7D1D-0CF4-2B6A-00C8-0C436D10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087" y="5194998"/>
            <a:ext cx="1389571" cy="479807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FD6EF2CE-C9C6-2C97-CC01-C5B6545D9F2E}"/>
              </a:ext>
            </a:extLst>
          </p:cNvPr>
          <p:cNvSpPr/>
          <p:nvPr/>
        </p:nvSpPr>
        <p:spPr>
          <a:xfrm>
            <a:off x="11534785" y="4373545"/>
            <a:ext cx="537361" cy="85411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6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8477B-562F-CA24-8E0C-6349F6BE0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C689CDF-8857-9065-C593-C3525A25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Vrije vorm: vorm 76">
            <a:extLst>
              <a:ext uri="{FF2B5EF4-FFF2-40B4-BE49-F238E27FC236}">
                <a16:creationId xmlns:a16="http://schemas.microsoft.com/office/drawing/2014/main" id="{5AD4A08A-F3B8-9E89-666D-E77456B7EAFD}"/>
              </a:ext>
            </a:extLst>
          </p:cNvPr>
          <p:cNvSpPr/>
          <p:nvPr/>
        </p:nvSpPr>
        <p:spPr>
          <a:xfrm>
            <a:off x="2345635" y="248477"/>
            <a:ext cx="3896139" cy="3478695"/>
          </a:xfrm>
          <a:custGeom>
            <a:avLst/>
            <a:gdLst>
              <a:gd name="connsiteX0" fmla="*/ 0 w 3896139"/>
              <a:gd name="connsiteY0" fmla="*/ 2107095 h 3478695"/>
              <a:gd name="connsiteX1" fmla="*/ 1311965 w 3896139"/>
              <a:gd name="connsiteY1" fmla="*/ 0 h 3478695"/>
              <a:gd name="connsiteX2" fmla="*/ 3896139 w 3896139"/>
              <a:gd name="connsiteY2" fmla="*/ 1351722 h 3478695"/>
              <a:gd name="connsiteX3" fmla="*/ 3896139 w 3896139"/>
              <a:gd name="connsiteY3" fmla="*/ 2782956 h 3478695"/>
              <a:gd name="connsiteX4" fmla="*/ 2524539 w 3896139"/>
              <a:gd name="connsiteY4" fmla="*/ 3478695 h 3478695"/>
              <a:gd name="connsiteX5" fmla="*/ 0 w 3896139"/>
              <a:gd name="connsiteY5" fmla="*/ 2107095 h 347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6139" h="3478695">
                <a:moveTo>
                  <a:pt x="0" y="2107095"/>
                </a:moveTo>
                <a:lnTo>
                  <a:pt x="1311965" y="0"/>
                </a:lnTo>
                <a:lnTo>
                  <a:pt x="3896139" y="1351722"/>
                </a:lnTo>
                <a:lnTo>
                  <a:pt x="3896139" y="2782956"/>
                </a:lnTo>
                <a:lnTo>
                  <a:pt x="2524539" y="3478695"/>
                </a:lnTo>
                <a:lnTo>
                  <a:pt x="0" y="2107095"/>
                </a:lnTo>
                <a:close/>
              </a:path>
            </a:pathLst>
          </a:custGeom>
          <a:solidFill>
            <a:srgbClr val="70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Vrije vorm: vorm 77">
            <a:extLst>
              <a:ext uri="{FF2B5EF4-FFF2-40B4-BE49-F238E27FC236}">
                <a16:creationId xmlns:a16="http://schemas.microsoft.com/office/drawing/2014/main" id="{2BE05DAD-3BC1-3BEA-FD9D-FC87F51C9F2E}"/>
              </a:ext>
            </a:extLst>
          </p:cNvPr>
          <p:cNvSpPr/>
          <p:nvPr/>
        </p:nvSpPr>
        <p:spPr>
          <a:xfrm>
            <a:off x="6241774" y="238538"/>
            <a:ext cx="3856383" cy="3488634"/>
          </a:xfrm>
          <a:custGeom>
            <a:avLst/>
            <a:gdLst>
              <a:gd name="connsiteX0" fmla="*/ 9939 w 3856383"/>
              <a:gd name="connsiteY0" fmla="*/ 2792895 h 3488634"/>
              <a:gd name="connsiteX1" fmla="*/ 0 w 3856383"/>
              <a:gd name="connsiteY1" fmla="*/ 1351721 h 3488634"/>
              <a:gd name="connsiteX2" fmla="*/ 2534478 w 3856383"/>
              <a:gd name="connsiteY2" fmla="*/ 0 h 3488634"/>
              <a:gd name="connsiteX3" fmla="*/ 3856383 w 3856383"/>
              <a:gd name="connsiteY3" fmla="*/ 2117034 h 3488634"/>
              <a:gd name="connsiteX4" fmla="*/ 1311965 w 3856383"/>
              <a:gd name="connsiteY4" fmla="*/ 3488634 h 3488634"/>
              <a:gd name="connsiteX5" fmla="*/ 9939 w 3856383"/>
              <a:gd name="connsiteY5" fmla="*/ 2792895 h 348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6383" h="3488634">
                <a:moveTo>
                  <a:pt x="9939" y="2792895"/>
                </a:moveTo>
                <a:lnTo>
                  <a:pt x="0" y="1351721"/>
                </a:lnTo>
                <a:lnTo>
                  <a:pt x="2534478" y="0"/>
                </a:lnTo>
                <a:lnTo>
                  <a:pt x="3856383" y="2117034"/>
                </a:lnTo>
                <a:lnTo>
                  <a:pt x="1311965" y="3488634"/>
                </a:lnTo>
                <a:lnTo>
                  <a:pt x="9939" y="2792895"/>
                </a:lnTo>
                <a:close/>
              </a:path>
            </a:pathLst>
          </a:custGeom>
          <a:solidFill>
            <a:srgbClr val="70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Vrije vorm: vorm 78">
            <a:extLst>
              <a:ext uri="{FF2B5EF4-FFF2-40B4-BE49-F238E27FC236}">
                <a16:creationId xmlns:a16="http://schemas.microsoft.com/office/drawing/2014/main" id="{579C42B5-C82C-5A44-25B4-DE0AC03F5213}"/>
              </a:ext>
            </a:extLst>
          </p:cNvPr>
          <p:cNvSpPr/>
          <p:nvPr/>
        </p:nvSpPr>
        <p:spPr>
          <a:xfrm>
            <a:off x="4860235" y="3031434"/>
            <a:ext cx="2703443" cy="3468756"/>
          </a:xfrm>
          <a:custGeom>
            <a:avLst/>
            <a:gdLst>
              <a:gd name="connsiteX0" fmla="*/ 29817 w 2703443"/>
              <a:gd name="connsiteY0" fmla="*/ 685800 h 3468756"/>
              <a:gd name="connsiteX1" fmla="*/ 1391478 w 2703443"/>
              <a:gd name="connsiteY1" fmla="*/ 0 h 3468756"/>
              <a:gd name="connsiteX2" fmla="*/ 2683565 w 2703443"/>
              <a:gd name="connsiteY2" fmla="*/ 695739 h 3468756"/>
              <a:gd name="connsiteX3" fmla="*/ 2703443 w 2703443"/>
              <a:gd name="connsiteY3" fmla="*/ 3468756 h 3468756"/>
              <a:gd name="connsiteX4" fmla="*/ 0 w 2703443"/>
              <a:gd name="connsiteY4" fmla="*/ 3458817 h 3468756"/>
              <a:gd name="connsiteX5" fmla="*/ 29817 w 2703443"/>
              <a:gd name="connsiteY5" fmla="*/ 685800 h 34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3443" h="3468756">
                <a:moveTo>
                  <a:pt x="29817" y="685800"/>
                </a:moveTo>
                <a:lnTo>
                  <a:pt x="1391478" y="0"/>
                </a:lnTo>
                <a:lnTo>
                  <a:pt x="2683565" y="695739"/>
                </a:lnTo>
                <a:lnTo>
                  <a:pt x="2703443" y="3468756"/>
                </a:lnTo>
                <a:lnTo>
                  <a:pt x="0" y="3458817"/>
                </a:lnTo>
                <a:lnTo>
                  <a:pt x="29817" y="685800"/>
                </a:lnTo>
                <a:close/>
              </a:path>
            </a:pathLst>
          </a:custGeom>
          <a:solidFill>
            <a:srgbClr val="70BF3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Groep 79">
            <a:extLst>
              <a:ext uri="{FF2B5EF4-FFF2-40B4-BE49-F238E27FC236}">
                <a16:creationId xmlns:a16="http://schemas.microsoft.com/office/drawing/2014/main" id="{F8BA817E-F480-AA26-AC05-F9A5F328892D}"/>
              </a:ext>
            </a:extLst>
          </p:cNvPr>
          <p:cNvGrpSpPr/>
          <p:nvPr/>
        </p:nvGrpSpPr>
        <p:grpSpPr>
          <a:xfrm>
            <a:off x="5437117" y="2206486"/>
            <a:ext cx="1689652" cy="1659835"/>
            <a:chOff x="5446642" y="2206486"/>
            <a:chExt cx="1689652" cy="1659835"/>
          </a:xfrm>
        </p:grpSpPr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F7092CF1-ECD2-F1C3-E406-CAC8CEB14EDB}"/>
                </a:ext>
              </a:extLst>
            </p:cNvPr>
            <p:cNvSpPr/>
            <p:nvPr/>
          </p:nvSpPr>
          <p:spPr>
            <a:xfrm>
              <a:off x="5446642" y="2206486"/>
              <a:ext cx="1689652" cy="165983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A774241D-79A6-0078-9F71-CDD71B304D6A}"/>
                </a:ext>
              </a:extLst>
            </p:cNvPr>
            <p:cNvSpPr/>
            <p:nvPr/>
          </p:nvSpPr>
          <p:spPr>
            <a:xfrm flipH="1">
              <a:off x="6186348" y="2971800"/>
              <a:ext cx="129209" cy="139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AE09A4E6-93E8-D870-0627-1D0408390952}"/>
              </a:ext>
            </a:extLst>
          </p:cNvPr>
          <p:cNvSpPr txBox="1"/>
          <p:nvPr/>
        </p:nvSpPr>
        <p:spPr>
          <a:xfrm>
            <a:off x="269288" y="248477"/>
            <a:ext cx="177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 speelvelden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F63C5CD-BF7F-D67C-C882-01A37A3155CA}"/>
              </a:ext>
            </a:extLst>
          </p:cNvPr>
          <p:cNvSpPr txBox="1"/>
          <p:nvPr/>
        </p:nvSpPr>
        <p:spPr>
          <a:xfrm>
            <a:off x="5576321" y="54579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35DD89C-294E-0A17-F5B6-D4ADD275ED43}"/>
              </a:ext>
            </a:extLst>
          </p:cNvPr>
          <p:cNvSpPr txBox="1"/>
          <p:nvPr/>
        </p:nvSpPr>
        <p:spPr>
          <a:xfrm>
            <a:off x="117541" y="6420015"/>
            <a:ext cx="3169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Bron: de coöperatieve samenleving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51110B-430A-EDA1-C938-20AA2B2AA12B}"/>
              </a:ext>
            </a:extLst>
          </p:cNvPr>
          <p:cNvSpPr txBox="1"/>
          <p:nvPr/>
        </p:nvSpPr>
        <p:spPr>
          <a:xfrm>
            <a:off x="5336054" y="4044938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Energiecoöperatie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De Poask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75238E0-AB7F-BBE0-D0B0-5352C29F803B}"/>
              </a:ext>
            </a:extLst>
          </p:cNvPr>
          <p:cNvSpPr txBox="1"/>
          <p:nvPr/>
        </p:nvSpPr>
        <p:spPr>
          <a:xfrm>
            <a:off x="5712275" y="4892693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Inwoners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94DBA52-36CE-FF26-F7E8-037A7453C36D}"/>
              </a:ext>
            </a:extLst>
          </p:cNvPr>
          <p:cNvSpPr txBox="1"/>
          <p:nvPr/>
        </p:nvSpPr>
        <p:spPr>
          <a:xfrm>
            <a:off x="5511900" y="5670010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Horeca-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ondernemers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C74A30F-EB9D-FF96-3D25-7BE4FCD7F40E}"/>
              </a:ext>
            </a:extLst>
          </p:cNvPr>
          <p:cNvSpPr txBox="1"/>
          <p:nvPr/>
        </p:nvSpPr>
        <p:spPr>
          <a:xfrm>
            <a:off x="3160597" y="1513339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Gemeente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779BA5A-6906-842F-E3E0-FAC0DA57C903}"/>
              </a:ext>
            </a:extLst>
          </p:cNvPr>
          <p:cNvSpPr txBox="1"/>
          <p:nvPr/>
        </p:nvSpPr>
        <p:spPr>
          <a:xfrm>
            <a:off x="3914585" y="2250923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Provincie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88D5401-BAB5-ED5E-6A73-76A1A01A2B3D}"/>
              </a:ext>
            </a:extLst>
          </p:cNvPr>
          <p:cNvSpPr txBox="1"/>
          <p:nvPr/>
        </p:nvSpPr>
        <p:spPr>
          <a:xfrm>
            <a:off x="4982506" y="1698005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Liander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004B4E4-37C5-0435-CA0C-FA43EA1DA15B}"/>
              </a:ext>
            </a:extLst>
          </p:cNvPr>
          <p:cNvSpPr txBox="1"/>
          <p:nvPr/>
        </p:nvSpPr>
        <p:spPr>
          <a:xfrm>
            <a:off x="7276009" y="1378974"/>
            <a:ext cx="17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Energie VanOns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0C89E187-6EE5-1D41-C764-52691573375D}"/>
              </a:ext>
            </a:extLst>
          </p:cNvPr>
          <p:cNvSpPr txBox="1"/>
          <p:nvPr/>
        </p:nvSpPr>
        <p:spPr>
          <a:xfrm>
            <a:off x="6941388" y="1985261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FSFE (bank)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8DAB583-E4AD-3A7F-1218-46B464F65BFE}"/>
              </a:ext>
            </a:extLst>
          </p:cNvPr>
          <p:cNvSpPr txBox="1"/>
          <p:nvPr/>
        </p:nvSpPr>
        <p:spPr>
          <a:xfrm>
            <a:off x="7476814" y="252773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Producenten</a:t>
            </a:r>
          </a:p>
        </p:txBody>
      </p:sp>
    </p:spTree>
    <p:extLst>
      <p:ext uri="{BB962C8B-B14F-4D97-AF65-F5344CB8AC3E}">
        <p14:creationId xmlns:p14="http://schemas.microsoft.com/office/powerpoint/2010/main" val="38250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  <p:bldP spid="12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kelder, muur, steen&#10;&#10;Door AI gegenereerde inhoud is mogelijk onjuist.">
            <a:extLst>
              <a:ext uri="{FF2B5EF4-FFF2-40B4-BE49-F238E27FC236}">
                <a16:creationId xmlns:a16="http://schemas.microsoft.com/office/drawing/2014/main" id="{7070D405-233F-DE3A-15B8-CA983C897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854E97C-0D23-E78A-3CB1-31E16936EA08}"/>
              </a:ext>
            </a:extLst>
          </p:cNvPr>
          <p:cNvSpPr txBox="1"/>
          <p:nvPr/>
        </p:nvSpPr>
        <p:spPr>
          <a:xfrm>
            <a:off x="275112" y="5756965"/>
            <a:ext cx="3040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Qanaten: gemetselde kanalen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van de bergen naar de rivier</a:t>
            </a:r>
          </a:p>
          <a:p>
            <a:r>
              <a:rPr lang="nl-NL" dirty="0">
                <a:solidFill>
                  <a:schemeClr val="bg1"/>
                </a:solidFill>
              </a:rPr>
              <a:t>meer dan 3000 jaar oud</a:t>
            </a:r>
          </a:p>
        </p:txBody>
      </p:sp>
    </p:spTree>
    <p:extLst>
      <p:ext uri="{BB962C8B-B14F-4D97-AF65-F5344CB8AC3E}">
        <p14:creationId xmlns:p14="http://schemas.microsoft.com/office/powerpoint/2010/main" val="11313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oedsel, nagerecht, taart, melkproducten&#10;&#10;Door AI gegenereerde inhoud is mogelijk onjuist.">
            <a:extLst>
              <a:ext uri="{FF2B5EF4-FFF2-40B4-BE49-F238E27FC236}">
                <a16:creationId xmlns:a16="http://schemas.microsoft.com/office/drawing/2014/main" id="{2E76B886-01D2-ED2C-64BB-851E0A38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60" y="402899"/>
            <a:ext cx="9144000" cy="6271628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2538CFE-DA01-0366-8DD8-00228BFCF4E9}"/>
              </a:ext>
            </a:extLst>
          </p:cNvPr>
          <p:cNvSpPr/>
          <p:nvPr/>
        </p:nvSpPr>
        <p:spPr>
          <a:xfrm>
            <a:off x="7991904" y="1988676"/>
            <a:ext cx="809296" cy="725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0D1FFE0-C7E5-470C-A288-A0F4D87EFFBA}"/>
              </a:ext>
            </a:extLst>
          </p:cNvPr>
          <p:cNvSpPr/>
          <p:nvPr/>
        </p:nvSpPr>
        <p:spPr>
          <a:xfrm>
            <a:off x="7991904" y="4520536"/>
            <a:ext cx="809296" cy="725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2E60F2-4EF8-B02E-5475-51BD8BAEEE12}"/>
              </a:ext>
            </a:extLst>
          </p:cNvPr>
          <p:cNvSpPr/>
          <p:nvPr/>
        </p:nvSpPr>
        <p:spPr>
          <a:xfrm rot="20584203">
            <a:off x="8748345" y="1682579"/>
            <a:ext cx="1696915" cy="5275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Buneh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F1D2261-1F7A-280E-882D-50AE6C58A02D}"/>
              </a:ext>
            </a:extLst>
          </p:cNvPr>
          <p:cNvSpPr/>
          <p:nvPr/>
        </p:nvSpPr>
        <p:spPr>
          <a:xfrm rot="20584203">
            <a:off x="8765930" y="4137547"/>
            <a:ext cx="1696915" cy="5275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Boeren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88898AF-3D45-41C4-C9A3-DF3F2D54E081}"/>
              </a:ext>
            </a:extLst>
          </p:cNvPr>
          <p:cNvCxnSpPr>
            <a:stCxn id="6" idx="4"/>
            <a:endCxn id="7" idx="0"/>
          </p:cNvCxnSpPr>
          <p:nvPr/>
        </p:nvCxnSpPr>
        <p:spPr>
          <a:xfrm>
            <a:off x="8396552" y="2713890"/>
            <a:ext cx="0" cy="180664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4C061599-4E48-1912-0723-B170DF094748}"/>
              </a:ext>
            </a:extLst>
          </p:cNvPr>
          <p:cNvSpPr/>
          <p:nvPr/>
        </p:nvSpPr>
        <p:spPr>
          <a:xfrm>
            <a:off x="6412220" y="3676102"/>
            <a:ext cx="809296" cy="725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93C8071-D733-0050-8C62-B9F937EE4E24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7041790" y="2607685"/>
            <a:ext cx="1068633" cy="122317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8DC496A0-B7E8-3EC8-26F5-E6F58B1B9AF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024205" y="4202720"/>
            <a:ext cx="1086218" cy="4240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DD168A7D-6792-B70C-F808-EED65AECE8DD}"/>
              </a:ext>
            </a:extLst>
          </p:cNvPr>
          <p:cNvSpPr/>
          <p:nvPr/>
        </p:nvSpPr>
        <p:spPr>
          <a:xfrm rot="20584203">
            <a:off x="4767805" y="4126421"/>
            <a:ext cx="1528363" cy="5275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Barbier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F8E302E5-CC2B-A95B-40DF-9FE2611F6FCB}"/>
              </a:ext>
            </a:extLst>
          </p:cNvPr>
          <p:cNvSpPr txBox="1"/>
          <p:nvPr/>
        </p:nvSpPr>
        <p:spPr>
          <a:xfrm>
            <a:off x="623531" y="519764"/>
            <a:ext cx="521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Irrigatie = Ab Yari = water samenwerking</a:t>
            </a:r>
          </a:p>
        </p:txBody>
      </p:sp>
    </p:spTree>
    <p:extLst>
      <p:ext uri="{BB962C8B-B14F-4D97-AF65-F5344CB8AC3E}">
        <p14:creationId xmlns:p14="http://schemas.microsoft.com/office/powerpoint/2010/main" val="16191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4D904-6898-4F7B-BB84-C94679218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oedsel, nagerecht, taart, melkproducten&#10;&#10;Door AI gegenereerde inhoud is mogelijk onjuist.">
            <a:extLst>
              <a:ext uri="{FF2B5EF4-FFF2-40B4-BE49-F238E27FC236}">
                <a16:creationId xmlns:a16="http://schemas.microsoft.com/office/drawing/2014/main" id="{34BFF2C6-03A1-0163-02BE-151EFB40A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60" y="402899"/>
            <a:ext cx="9144000" cy="6271628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B5EB8135-20AF-E949-EC05-E6996634B6AC}"/>
              </a:ext>
            </a:extLst>
          </p:cNvPr>
          <p:cNvSpPr/>
          <p:nvPr/>
        </p:nvSpPr>
        <p:spPr>
          <a:xfrm>
            <a:off x="7991904" y="1988676"/>
            <a:ext cx="809296" cy="725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92C4E6B-DD08-F593-8BB8-6F0BE8EC1D80}"/>
              </a:ext>
            </a:extLst>
          </p:cNvPr>
          <p:cNvSpPr/>
          <p:nvPr/>
        </p:nvSpPr>
        <p:spPr>
          <a:xfrm>
            <a:off x="7991904" y="4520536"/>
            <a:ext cx="809296" cy="725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8E72848-1DD5-4A04-FA57-FC224C3C9150}"/>
              </a:ext>
            </a:extLst>
          </p:cNvPr>
          <p:cNvSpPr/>
          <p:nvPr/>
        </p:nvSpPr>
        <p:spPr>
          <a:xfrm rot="20584203">
            <a:off x="8748345" y="1682579"/>
            <a:ext cx="1696915" cy="5275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Overheden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4E3753E-54F1-409B-7288-7D07E43EBEDD}"/>
              </a:ext>
            </a:extLst>
          </p:cNvPr>
          <p:cNvSpPr/>
          <p:nvPr/>
        </p:nvSpPr>
        <p:spPr>
          <a:xfrm rot="20584203">
            <a:off x="8780883" y="4067683"/>
            <a:ext cx="2151400" cy="6978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Inwoners en lokale ondernemers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8CBE0E7-4E94-3C16-016D-ABB678E2097A}"/>
              </a:ext>
            </a:extLst>
          </p:cNvPr>
          <p:cNvCxnSpPr>
            <a:stCxn id="6" idx="4"/>
            <a:endCxn id="7" idx="0"/>
          </p:cNvCxnSpPr>
          <p:nvPr/>
        </p:nvCxnSpPr>
        <p:spPr>
          <a:xfrm>
            <a:off x="8396552" y="2713890"/>
            <a:ext cx="0" cy="180664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6FEE779B-14A8-9CE7-7FB5-55ADCC6C72BA}"/>
              </a:ext>
            </a:extLst>
          </p:cNvPr>
          <p:cNvSpPr/>
          <p:nvPr/>
        </p:nvSpPr>
        <p:spPr>
          <a:xfrm>
            <a:off x="6412220" y="3676102"/>
            <a:ext cx="809296" cy="7252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905F5A0-5C65-214C-B36A-90277D740CBE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7041790" y="2607685"/>
            <a:ext cx="1068633" cy="122317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7528271-314B-E456-5E53-43F1D0CD493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024205" y="4202720"/>
            <a:ext cx="1086218" cy="4240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A2451441-E246-18C0-9F00-A604F6D79902}"/>
              </a:ext>
            </a:extLst>
          </p:cNvPr>
          <p:cNvSpPr/>
          <p:nvPr/>
        </p:nvSpPr>
        <p:spPr>
          <a:xfrm rot="20584203">
            <a:off x="4707780" y="4135354"/>
            <a:ext cx="1589718" cy="5275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Tussenruimte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90156EE-D056-4D3F-A83D-CC07BE188945}"/>
              </a:ext>
            </a:extLst>
          </p:cNvPr>
          <p:cNvSpPr txBox="1"/>
          <p:nvPr/>
        </p:nvSpPr>
        <p:spPr>
          <a:xfrm>
            <a:off x="623531" y="519764"/>
            <a:ext cx="4237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Gebiedsontwikkeling Veenweide</a:t>
            </a:r>
          </a:p>
        </p:txBody>
      </p:sp>
    </p:spTree>
    <p:extLst>
      <p:ext uri="{BB962C8B-B14F-4D97-AF65-F5344CB8AC3E}">
        <p14:creationId xmlns:p14="http://schemas.microsoft.com/office/powerpoint/2010/main" val="418749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5F017A-3623-073F-BF3B-7D06354AC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F97B9E25-F69C-0C4B-4159-3C992CBEC47F}"/>
              </a:ext>
            </a:extLst>
          </p:cNvPr>
          <p:cNvGrpSpPr/>
          <p:nvPr/>
        </p:nvGrpSpPr>
        <p:grpSpPr>
          <a:xfrm>
            <a:off x="7064791" y="2425964"/>
            <a:ext cx="1070805" cy="1316967"/>
            <a:chOff x="7064791" y="2425964"/>
            <a:chExt cx="1070805" cy="1316967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12FA29A-8837-E672-D2E8-DAB70EE07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5553026F-4129-0F08-3FAA-CFF7CCF8FC23}"/>
                </a:ext>
              </a:extLst>
            </p:cNvPr>
            <p:cNvSpPr txBox="1"/>
            <p:nvPr/>
          </p:nvSpPr>
          <p:spPr>
            <a:xfrm>
              <a:off x="7298109" y="2896344"/>
              <a:ext cx="699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Energie</a:t>
              </a:r>
            </a:p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transitie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C0F31342-628D-5FE6-A272-D8BFDA66D3D4}"/>
              </a:ext>
            </a:extLst>
          </p:cNvPr>
          <p:cNvGrpSpPr/>
          <p:nvPr/>
        </p:nvGrpSpPr>
        <p:grpSpPr>
          <a:xfrm>
            <a:off x="5127210" y="3655135"/>
            <a:ext cx="1070805" cy="1316967"/>
            <a:chOff x="7064791" y="2425964"/>
            <a:chExt cx="1070805" cy="1316967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C34A5D6-47A6-3D2A-FF6C-A8F397C90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E3C6BEEB-91AA-8A76-A095-FF1AC4D33B78}"/>
                </a:ext>
              </a:extLst>
            </p:cNvPr>
            <p:cNvSpPr txBox="1"/>
            <p:nvPr/>
          </p:nvSpPr>
          <p:spPr>
            <a:xfrm>
              <a:off x="7418110" y="2982969"/>
              <a:ext cx="459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Zorg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046C349-EE86-0609-6C90-68DFD80D1EE0}"/>
              </a:ext>
            </a:extLst>
          </p:cNvPr>
          <p:cNvGrpSpPr/>
          <p:nvPr/>
        </p:nvGrpSpPr>
        <p:grpSpPr>
          <a:xfrm>
            <a:off x="9926207" y="3569676"/>
            <a:ext cx="1070805" cy="1316967"/>
            <a:chOff x="7064791" y="2425964"/>
            <a:chExt cx="1070805" cy="1316967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0C8F135-4D55-B24B-1E3E-70A203B7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CA5015BB-6F9E-D0B1-1178-3E8E695BFE7B}"/>
                </a:ext>
              </a:extLst>
            </p:cNvPr>
            <p:cNvSpPr txBox="1"/>
            <p:nvPr/>
          </p:nvSpPr>
          <p:spPr>
            <a:xfrm>
              <a:off x="7332606" y="2896344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Bodem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daling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D9E0BAE3-3850-E58C-8346-4953BD73F2A4}"/>
              </a:ext>
            </a:extLst>
          </p:cNvPr>
          <p:cNvGrpSpPr/>
          <p:nvPr/>
        </p:nvGrpSpPr>
        <p:grpSpPr>
          <a:xfrm>
            <a:off x="9788014" y="1177045"/>
            <a:ext cx="1070805" cy="1316967"/>
            <a:chOff x="7064791" y="2425964"/>
            <a:chExt cx="1070805" cy="1316967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DFCC2A0-9FD1-7FBC-FAE8-32493BA5B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79F2DCD3-3E5C-C348-C624-510E16BB335C}"/>
                </a:ext>
              </a:extLst>
            </p:cNvPr>
            <p:cNvSpPr txBox="1"/>
            <p:nvPr/>
          </p:nvSpPr>
          <p:spPr>
            <a:xfrm>
              <a:off x="7309396" y="2896344"/>
              <a:ext cx="6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Voedsel</a:t>
              </a:r>
            </a:p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keten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D4EE6D7A-52FB-04C0-36E4-FADF0886962B}"/>
              </a:ext>
            </a:extLst>
          </p:cNvPr>
          <p:cNvGrpSpPr/>
          <p:nvPr/>
        </p:nvGrpSpPr>
        <p:grpSpPr>
          <a:xfrm>
            <a:off x="6198015" y="1219773"/>
            <a:ext cx="1070805" cy="1316967"/>
            <a:chOff x="7064791" y="2425964"/>
            <a:chExt cx="1070805" cy="1316967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1FCA525A-F73B-3392-C76C-E70D9092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C0D4BE9-EFFA-72C2-4950-6701D6A29DC8}"/>
                </a:ext>
              </a:extLst>
            </p:cNvPr>
            <p:cNvSpPr txBox="1"/>
            <p:nvPr/>
          </p:nvSpPr>
          <p:spPr>
            <a:xfrm>
              <a:off x="7315807" y="2896344"/>
              <a:ext cx="663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Woning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bouw</a:t>
              </a: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22352DC-E6F1-EBFF-AA01-8AA351C64837}"/>
              </a:ext>
            </a:extLst>
          </p:cNvPr>
          <p:cNvGrpSpPr/>
          <p:nvPr/>
        </p:nvGrpSpPr>
        <p:grpSpPr>
          <a:xfrm>
            <a:off x="5524419" y="2481829"/>
            <a:ext cx="1070805" cy="1316967"/>
            <a:chOff x="7064791" y="2425964"/>
            <a:chExt cx="1070805" cy="1316967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29F7B933-F369-D673-6DD6-537189E4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65854CFC-D2B6-CD9F-992E-3CA7CA14F0D4}"/>
                </a:ext>
              </a:extLst>
            </p:cNvPr>
            <p:cNvSpPr txBox="1"/>
            <p:nvPr/>
          </p:nvSpPr>
          <p:spPr>
            <a:xfrm>
              <a:off x="7245724" y="2896344"/>
              <a:ext cx="804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Bio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diversiteit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19CC5F30-82C0-7ADF-15F1-94892BBFE9B9}"/>
              </a:ext>
            </a:extLst>
          </p:cNvPr>
          <p:cNvGrpSpPr/>
          <p:nvPr/>
        </p:nvGrpSpPr>
        <p:grpSpPr>
          <a:xfrm>
            <a:off x="4357024" y="2723089"/>
            <a:ext cx="1070805" cy="1316967"/>
            <a:chOff x="7064791" y="2425964"/>
            <a:chExt cx="1070805" cy="1316967"/>
          </a:xfrm>
        </p:grpSpPr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E2717327-E8AB-7B91-1F38-95D07175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CBCFEF71-CA8F-DC7F-A02C-4A6378E1B1D3}"/>
                </a:ext>
              </a:extLst>
            </p:cNvPr>
            <p:cNvSpPr txBox="1"/>
            <p:nvPr/>
          </p:nvSpPr>
          <p:spPr>
            <a:xfrm>
              <a:off x="7390314" y="2944469"/>
              <a:ext cx="5148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 err="1">
                  <a:solidFill>
                    <a:schemeClr val="bg1"/>
                  </a:solidFill>
                </a:rPr>
                <a:t>Oplei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ding</a:t>
              </a: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4BAE9DEA-A402-BDDC-FC8F-D2B8498C8A9D}"/>
              </a:ext>
            </a:extLst>
          </p:cNvPr>
          <p:cNvGrpSpPr/>
          <p:nvPr/>
        </p:nvGrpSpPr>
        <p:grpSpPr>
          <a:xfrm>
            <a:off x="8158700" y="1901837"/>
            <a:ext cx="1070805" cy="1316967"/>
            <a:chOff x="7064791" y="2425964"/>
            <a:chExt cx="1070805" cy="1316967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C0F4F32B-44FC-8673-5406-A9643061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32EF2A61-421B-32CC-9C05-F6D492937F1D}"/>
                </a:ext>
              </a:extLst>
            </p:cNvPr>
            <p:cNvSpPr txBox="1"/>
            <p:nvPr/>
          </p:nvSpPr>
          <p:spPr>
            <a:xfrm>
              <a:off x="7249265" y="2973344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Landbouw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0A4C4666-74B5-B877-A7B3-288D20C36CFA}"/>
              </a:ext>
            </a:extLst>
          </p:cNvPr>
          <p:cNvGrpSpPr/>
          <p:nvPr/>
        </p:nvGrpSpPr>
        <p:grpSpPr>
          <a:xfrm>
            <a:off x="10711848" y="2629840"/>
            <a:ext cx="1070805" cy="1316967"/>
            <a:chOff x="7064791" y="2425964"/>
            <a:chExt cx="1070805" cy="1316967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8F06CAC9-97CD-E819-D616-41DCA265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438C9856-9F50-D90A-3D80-24CF176A4188}"/>
                </a:ext>
              </a:extLst>
            </p:cNvPr>
            <p:cNvSpPr txBox="1"/>
            <p:nvPr/>
          </p:nvSpPr>
          <p:spPr>
            <a:xfrm>
              <a:off x="7324590" y="2973344"/>
              <a:ext cx="64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Cultuur</a:t>
              </a: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621784DC-BB66-BABC-142F-9791495BAD6F}"/>
              </a:ext>
            </a:extLst>
          </p:cNvPr>
          <p:cNvGrpSpPr/>
          <p:nvPr/>
        </p:nvGrpSpPr>
        <p:grpSpPr>
          <a:xfrm>
            <a:off x="4357024" y="4658975"/>
            <a:ext cx="7636054" cy="461665"/>
            <a:chOff x="4357024" y="4658975"/>
            <a:chExt cx="7636054" cy="461665"/>
          </a:xfrm>
        </p:grpSpPr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E85E5E15-1208-2272-1730-F1503B04B690}"/>
                </a:ext>
              </a:extLst>
            </p:cNvPr>
            <p:cNvCxnSpPr/>
            <p:nvPr/>
          </p:nvCxnSpPr>
          <p:spPr>
            <a:xfrm>
              <a:off x="4357024" y="5120640"/>
              <a:ext cx="763605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A1AA5A8D-929A-770E-C642-A1E238832E25}"/>
                </a:ext>
              </a:extLst>
            </p:cNvPr>
            <p:cNvSpPr txBox="1"/>
            <p:nvPr/>
          </p:nvSpPr>
          <p:spPr>
            <a:xfrm>
              <a:off x="11448702" y="4658975"/>
              <a:ext cx="3385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sz="2400" b="1" dirty="0"/>
                <a:t>+</a:t>
              </a:r>
            </a:p>
          </p:txBody>
        </p:sp>
      </p:grpSp>
      <p:sp>
        <p:nvSpPr>
          <p:cNvPr id="40" name="Tekstvak 39">
            <a:extLst>
              <a:ext uri="{FF2B5EF4-FFF2-40B4-BE49-F238E27FC236}">
                <a16:creationId xmlns:a16="http://schemas.microsoft.com/office/drawing/2014/main" id="{10219DD8-EBD4-E844-B4A0-34C01AEED8B7}"/>
              </a:ext>
            </a:extLst>
          </p:cNvPr>
          <p:cNvSpPr txBox="1"/>
          <p:nvPr/>
        </p:nvSpPr>
        <p:spPr>
          <a:xfrm>
            <a:off x="5985544" y="5148284"/>
            <a:ext cx="507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Bij elkaar opgeteld behoorlijk complex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F083563-89A6-4E1F-1A49-379A5046C80B}"/>
              </a:ext>
            </a:extLst>
          </p:cNvPr>
          <p:cNvGrpSpPr/>
          <p:nvPr/>
        </p:nvGrpSpPr>
        <p:grpSpPr>
          <a:xfrm>
            <a:off x="7600193" y="641222"/>
            <a:ext cx="1070805" cy="1316967"/>
            <a:chOff x="7064791" y="2425964"/>
            <a:chExt cx="1070805" cy="131696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68100FA-78D4-5C0B-ACFB-9EE6C798E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18DB41D-121F-ADE4-1DB5-74EF965CBD87}"/>
                </a:ext>
              </a:extLst>
            </p:cNvPr>
            <p:cNvSpPr txBox="1"/>
            <p:nvPr/>
          </p:nvSpPr>
          <p:spPr>
            <a:xfrm>
              <a:off x="7310340" y="2973344"/>
              <a:ext cx="713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Vitaliteit</a:t>
              </a: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4A83B690-B3F1-CCA8-9E55-FC30FF9AFE97}"/>
              </a:ext>
            </a:extLst>
          </p:cNvPr>
          <p:cNvGrpSpPr/>
          <p:nvPr/>
        </p:nvGrpSpPr>
        <p:grpSpPr>
          <a:xfrm>
            <a:off x="9291596" y="2536740"/>
            <a:ext cx="1070805" cy="1316967"/>
            <a:chOff x="7064791" y="2425964"/>
            <a:chExt cx="1070805" cy="1316967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69FD38A3-8FCD-B6F4-BDAB-9E0467FD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791" y="2425964"/>
              <a:ext cx="1070805" cy="1316967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1D52D6E0-D277-66AA-EEA4-F317D3FA5D86}"/>
                </a:ext>
              </a:extLst>
            </p:cNvPr>
            <p:cNvSpPr txBox="1"/>
            <p:nvPr/>
          </p:nvSpPr>
          <p:spPr>
            <a:xfrm>
              <a:off x="7285487" y="2922966"/>
              <a:ext cx="819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CO</a:t>
              </a:r>
              <a:r>
                <a:rPr lang="nl-NL" sz="1200" baseline="-25000" dirty="0">
                  <a:solidFill>
                    <a:schemeClr val="bg1"/>
                  </a:solidFill>
                </a:rPr>
                <a:t>2</a:t>
              </a:r>
              <a:r>
                <a:rPr lang="nl-NL" sz="1200" dirty="0">
                  <a:solidFill>
                    <a:schemeClr val="bg1"/>
                  </a:solidFill>
                </a:rPr>
                <a:t>-reductie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ED89E4D2-BC75-D193-6451-38DD6420D94A}"/>
              </a:ext>
            </a:extLst>
          </p:cNvPr>
          <p:cNvSpPr txBox="1"/>
          <p:nvPr/>
        </p:nvSpPr>
        <p:spPr>
          <a:xfrm>
            <a:off x="250257" y="202131"/>
            <a:ext cx="165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Beleidsopgaven</a:t>
            </a:r>
          </a:p>
        </p:txBody>
      </p:sp>
    </p:spTree>
    <p:extLst>
      <p:ext uri="{BB962C8B-B14F-4D97-AF65-F5344CB8AC3E}">
        <p14:creationId xmlns:p14="http://schemas.microsoft.com/office/powerpoint/2010/main" val="36619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7C9209-62D3-0C0F-CF37-C58A41F9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E4B7DD-2AD1-B117-394F-F193F033B5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3090"/>
            <a:ext cx="5548326" cy="311946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D5F5C27-0078-35D6-89AB-EEF18CB572DD}"/>
              </a:ext>
            </a:extLst>
          </p:cNvPr>
          <p:cNvSpPr txBox="1"/>
          <p:nvPr/>
        </p:nvSpPr>
        <p:spPr>
          <a:xfrm>
            <a:off x="1771048" y="2692794"/>
            <a:ext cx="88648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Systeemfalen</a:t>
            </a:r>
          </a:p>
          <a:p>
            <a:pPr algn="ctr"/>
            <a:endParaRPr lang="nl-NL" sz="28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“Het samenspel tussen overheid, markt en samenleving lijkt onvoldoende te functioneren om effectieve en gedragen oplossingen voor de complexe vraagstukken in de leefomgeving voor elkaar te krijgen.”</a:t>
            </a:r>
            <a:endParaRPr lang="nl-NL" sz="2800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D3F5691-6AA6-F434-F414-0BA8EEE8F541}"/>
              </a:ext>
            </a:extLst>
          </p:cNvPr>
          <p:cNvSpPr/>
          <p:nvPr/>
        </p:nvSpPr>
        <p:spPr>
          <a:xfrm>
            <a:off x="5400508" y="4372821"/>
            <a:ext cx="3828950" cy="632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6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2C373EB9-F158-BB94-9392-59036D3874C1}"/>
              </a:ext>
            </a:extLst>
          </p:cNvPr>
          <p:cNvSpPr/>
          <p:nvPr/>
        </p:nvSpPr>
        <p:spPr>
          <a:xfrm>
            <a:off x="541867" y="2257777"/>
            <a:ext cx="11311465" cy="2686755"/>
          </a:xfrm>
          <a:custGeom>
            <a:avLst/>
            <a:gdLst>
              <a:gd name="connsiteX0" fmla="*/ 0 w 7992533"/>
              <a:gd name="connsiteY0" fmla="*/ 1868042 h 2449532"/>
              <a:gd name="connsiteX1" fmla="*/ 1501422 w 7992533"/>
              <a:gd name="connsiteY1" fmla="*/ 716575 h 2449532"/>
              <a:gd name="connsiteX2" fmla="*/ 3104444 w 7992533"/>
              <a:gd name="connsiteY2" fmla="*/ 2443775 h 2449532"/>
              <a:gd name="connsiteX3" fmla="*/ 4910666 w 7992533"/>
              <a:gd name="connsiteY3" fmla="*/ 5375 h 2449532"/>
              <a:gd name="connsiteX4" fmla="*/ 6570133 w 7992533"/>
              <a:gd name="connsiteY4" fmla="*/ 1766442 h 2449532"/>
              <a:gd name="connsiteX5" fmla="*/ 7992533 w 7992533"/>
              <a:gd name="connsiteY5" fmla="*/ 1043953 h 244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92533" h="2449532">
                <a:moveTo>
                  <a:pt x="0" y="1868042"/>
                </a:moveTo>
                <a:cubicBezTo>
                  <a:pt x="492007" y="1244331"/>
                  <a:pt x="984015" y="620620"/>
                  <a:pt x="1501422" y="716575"/>
                </a:cubicBezTo>
                <a:cubicBezTo>
                  <a:pt x="2018829" y="812530"/>
                  <a:pt x="2536237" y="2562308"/>
                  <a:pt x="3104444" y="2443775"/>
                </a:cubicBezTo>
                <a:cubicBezTo>
                  <a:pt x="3672651" y="2325242"/>
                  <a:pt x="4333051" y="118264"/>
                  <a:pt x="4910666" y="5375"/>
                </a:cubicBezTo>
                <a:cubicBezTo>
                  <a:pt x="5488281" y="-107514"/>
                  <a:pt x="6056489" y="1593346"/>
                  <a:pt x="6570133" y="1766442"/>
                </a:cubicBezTo>
                <a:cubicBezTo>
                  <a:pt x="7083777" y="1939538"/>
                  <a:pt x="7538155" y="1491745"/>
                  <a:pt x="7992533" y="1043953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94C6D7FF-EEE1-0373-0C24-3BD8655BDD9A}"/>
              </a:ext>
            </a:extLst>
          </p:cNvPr>
          <p:cNvSpPr/>
          <p:nvPr/>
        </p:nvSpPr>
        <p:spPr>
          <a:xfrm>
            <a:off x="4470400" y="4210754"/>
            <a:ext cx="745066" cy="711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F787AF5-7593-8936-D57F-A5F20D206FB1}"/>
              </a:ext>
            </a:extLst>
          </p:cNvPr>
          <p:cNvSpPr txBox="1"/>
          <p:nvPr/>
        </p:nvSpPr>
        <p:spPr>
          <a:xfrm>
            <a:off x="4283540" y="5113867"/>
            <a:ext cx="114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Opgave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9FEBAAA-07EF-A1C3-18A3-480155E8ED60}"/>
              </a:ext>
            </a:extLst>
          </p:cNvPr>
          <p:cNvSpPr txBox="1"/>
          <p:nvPr/>
        </p:nvSpPr>
        <p:spPr>
          <a:xfrm>
            <a:off x="9465341" y="5113866"/>
            <a:ext cx="142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Realisatie</a:t>
            </a:r>
          </a:p>
        </p:txBody>
      </p:sp>
    </p:spTree>
    <p:extLst>
      <p:ext uri="{BB962C8B-B14F-4D97-AF65-F5344CB8AC3E}">
        <p14:creationId xmlns:p14="http://schemas.microsoft.com/office/powerpoint/2010/main" val="353278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C 0.02591 -0.02292 0.02955 -0.0463 0.05013 -0.08727 C 0.07304 -0.13935 0.0858 -0.16968 0.09557 -0.20671 C 0.10572 -0.23055 0.11692 -0.25486 0.12682 -0.27801 " pathEditMode="relative" rAng="0" ptsTypes="AAAA">
                                      <p:cBhvr>
                                        <p:cTn id="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-0.27801 L -2.5E-6 3.33333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B3785C-4D6C-4145-855F-CB554F91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130"/>
            <a:ext cx="12192000" cy="6937130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365960F-CE24-F7AA-FE1D-A1DF6D1B2677}"/>
              </a:ext>
            </a:extLst>
          </p:cNvPr>
          <p:cNvSpPr/>
          <p:nvPr/>
        </p:nvSpPr>
        <p:spPr>
          <a:xfrm>
            <a:off x="4515558" y="2723060"/>
            <a:ext cx="3192972" cy="140276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Coördinatiegroep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F017080-AEC3-CC93-281F-486A38FAEA9D}"/>
              </a:ext>
            </a:extLst>
          </p:cNvPr>
          <p:cNvSpPr/>
          <p:nvPr/>
        </p:nvSpPr>
        <p:spPr>
          <a:xfrm>
            <a:off x="4880692" y="4991750"/>
            <a:ext cx="2462706" cy="1402761"/>
          </a:xfrm>
          <a:prstGeom prst="roundRect">
            <a:avLst/>
          </a:prstGeom>
          <a:solidFill>
            <a:srgbClr val="0091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Werkgroep B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D0B7778F-D4FD-50AC-ECD7-1F31B6FBDAD6}"/>
              </a:ext>
            </a:extLst>
          </p:cNvPr>
          <p:cNvSpPr/>
          <p:nvPr/>
        </p:nvSpPr>
        <p:spPr>
          <a:xfrm>
            <a:off x="7754385" y="4991751"/>
            <a:ext cx="2462706" cy="1402761"/>
          </a:xfrm>
          <a:prstGeom prst="roundRect">
            <a:avLst/>
          </a:prstGeom>
          <a:solidFill>
            <a:srgbClr val="0091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Werkgroep C</a:t>
            </a:r>
          </a:p>
        </p:txBody>
      </p:sp>
      <p:cxnSp>
        <p:nvCxnSpPr>
          <p:cNvPr id="15" name="Verbindingslijn: gebogen 14">
            <a:extLst>
              <a:ext uri="{FF2B5EF4-FFF2-40B4-BE49-F238E27FC236}">
                <a16:creationId xmlns:a16="http://schemas.microsoft.com/office/drawing/2014/main" id="{2A5805CD-230D-267A-095B-2FB75DE04641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7115927" y="3121939"/>
            <a:ext cx="865929" cy="2873694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ingslijn: gebogen 15">
            <a:extLst>
              <a:ext uri="{FF2B5EF4-FFF2-40B4-BE49-F238E27FC236}">
                <a16:creationId xmlns:a16="http://schemas.microsoft.com/office/drawing/2014/main" id="{BDF6014B-D565-D6F7-1A3D-C9F4E35AB887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 rot="5400000">
            <a:off x="4242235" y="3121939"/>
            <a:ext cx="865927" cy="2873693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8D3F6712-9D4D-F194-CC49-93A4E5CE2A14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5679080" y="4558785"/>
            <a:ext cx="865928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59347B3D-F980-2CC2-E28C-2DB07714D6C8}"/>
              </a:ext>
            </a:extLst>
          </p:cNvPr>
          <p:cNvSpPr/>
          <p:nvPr/>
        </p:nvSpPr>
        <p:spPr>
          <a:xfrm>
            <a:off x="4882231" y="811098"/>
            <a:ext cx="2462706" cy="140276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Stuurgroep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65B8E077-1147-194C-78A7-7DCB43995917}"/>
              </a:ext>
            </a:extLst>
          </p:cNvPr>
          <p:cNvSpPr/>
          <p:nvPr/>
        </p:nvSpPr>
        <p:spPr>
          <a:xfrm>
            <a:off x="7754385" y="811097"/>
            <a:ext cx="2462706" cy="140276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Klankbord-groep</a:t>
            </a:r>
          </a:p>
        </p:txBody>
      </p:sp>
      <p:cxnSp>
        <p:nvCxnSpPr>
          <p:cNvPr id="20" name="Verbindingslijn: gebogen 19">
            <a:extLst>
              <a:ext uri="{FF2B5EF4-FFF2-40B4-BE49-F238E27FC236}">
                <a16:creationId xmlns:a16="http://schemas.microsoft.com/office/drawing/2014/main" id="{14F7518B-1FCD-434E-A367-72E72D4F1038}"/>
              </a:ext>
            </a:extLst>
          </p:cNvPr>
          <p:cNvCxnSpPr>
            <a:cxnSpLocks/>
            <a:stCxn id="19" idx="2"/>
            <a:endCxn id="9" idx="0"/>
          </p:cNvCxnSpPr>
          <p:nvPr/>
        </p:nvCxnSpPr>
        <p:spPr>
          <a:xfrm rot="5400000">
            <a:off x="7294290" y="1031612"/>
            <a:ext cx="509202" cy="2873694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ingslijn: gebogen 20">
            <a:extLst>
              <a:ext uri="{FF2B5EF4-FFF2-40B4-BE49-F238E27FC236}">
                <a16:creationId xmlns:a16="http://schemas.microsoft.com/office/drawing/2014/main" id="{0FFFF8D6-5039-AFD8-85C0-0DEB3E06910A}"/>
              </a:ext>
            </a:extLst>
          </p:cNvPr>
          <p:cNvCxnSpPr>
            <a:cxnSpLocks/>
            <a:stCxn id="18" idx="2"/>
            <a:endCxn id="9" idx="0"/>
          </p:cNvCxnSpPr>
          <p:nvPr/>
        </p:nvCxnSpPr>
        <p:spPr>
          <a:xfrm rot="5400000">
            <a:off x="5858214" y="2467689"/>
            <a:ext cx="509201" cy="1540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321597C4-86BA-B838-1D8A-910BA7B68AE1}"/>
              </a:ext>
            </a:extLst>
          </p:cNvPr>
          <p:cNvSpPr/>
          <p:nvPr/>
        </p:nvSpPr>
        <p:spPr>
          <a:xfrm>
            <a:off x="2006998" y="4991749"/>
            <a:ext cx="2462706" cy="1402761"/>
          </a:xfrm>
          <a:prstGeom prst="roundRect">
            <a:avLst/>
          </a:prstGeom>
          <a:solidFill>
            <a:srgbClr val="0091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Werkgroep A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39FC6C8-D0E7-4E69-9819-AF294CB5880B}"/>
              </a:ext>
            </a:extLst>
          </p:cNvPr>
          <p:cNvSpPr txBox="1"/>
          <p:nvPr/>
        </p:nvSpPr>
        <p:spPr>
          <a:xfrm>
            <a:off x="219808" y="278824"/>
            <a:ext cx="328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Opzet overheidsgestuurd proces</a:t>
            </a:r>
          </a:p>
        </p:txBody>
      </p:sp>
    </p:spTree>
    <p:extLst>
      <p:ext uri="{BB962C8B-B14F-4D97-AF65-F5344CB8AC3E}">
        <p14:creationId xmlns:p14="http://schemas.microsoft.com/office/powerpoint/2010/main" val="9619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rgbClr val="FF0000"/>
          </a:solidFill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5.xml><?xml version="1.0" encoding="utf-8"?>
<a:theme xmlns:a="http://schemas.openxmlformats.org/drawingml/2006/main" name="2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6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>
          <a:headEnd type="triangle"/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chemeClr val="accent2">
              <a:lumMod val="50000"/>
            </a:schemeClr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Natuur ecologie onderwijs fotopresentatie</Template>
  <TotalTime>0</TotalTime>
  <Words>353</Words>
  <Application>Microsoft Office PowerPoint</Application>
  <PresentationFormat>Breedbeeld</PresentationFormat>
  <Paragraphs>106</Paragraphs>
  <Slides>20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8</vt:i4>
      </vt:variant>
      <vt:variant>
        <vt:lpstr>Diatitels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Corbel</vt:lpstr>
      <vt:lpstr>1_Kantoorthema</vt:lpstr>
      <vt:lpstr>2_Office Theme</vt:lpstr>
      <vt:lpstr>4_Kantoorthema</vt:lpstr>
      <vt:lpstr>1_Ecologie 16:9</vt:lpstr>
      <vt:lpstr>2_Ecologie 16:9</vt:lpstr>
      <vt:lpstr>2_Kantoorthema</vt:lpstr>
      <vt:lpstr>3_Kantoorthema</vt:lpstr>
      <vt:lpstr>5_Kantoorthema</vt:lpstr>
      <vt:lpstr> Gebiedsprocessen veenweide en de tussenruimte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Tussenruimte</vt:lpstr>
      <vt:lpstr>PowerPoint-presentatie</vt:lpstr>
      <vt:lpstr>PowerPoint-presentatie</vt:lpstr>
      <vt:lpstr>PowerPoint-presentatie</vt:lpstr>
      <vt:lpstr>PowerPoint-presentatie</vt:lpstr>
    </vt:vector>
  </TitlesOfParts>
  <Company>Geldof c.s.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is complex. Nou en?</dc:title>
  <dc:creator>Govert D. Geldof</dc:creator>
  <cp:lastModifiedBy>Govert Geldof</cp:lastModifiedBy>
  <cp:revision>251</cp:revision>
  <cp:lastPrinted>2023-11-27T07:27:09Z</cp:lastPrinted>
  <dcterms:created xsi:type="dcterms:W3CDTF">2020-01-12T13:33:30Z</dcterms:created>
  <dcterms:modified xsi:type="dcterms:W3CDTF">2025-10-05T15:08:18Z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