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794" r:id="rId2"/>
    <p:sldMasterId id="2147483806" r:id="rId3"/>
    <p:sldMasterId id="2147483818" r:id="rId4"/>
    <p:sldMasterId id="2147483830" r:id="rId5"/>
    <p:sldMasterId id="2147483842" r:id="rId6"/>
    <p:sldMasterId id="2147483854" r:id="rId7"/>
    <p:sldMasterId id="2147483866" r:id="rId8"/>
    <p:sldMasterId id="2147483878" r:id="rId9"/>
    <p:sldMasterId id="2147483890" r:id="rId10"/>
    <p:sldMasterId id="2147483902" r:id="rId11"/>
  </p:sldMasterIdLst>
  <p:notesMasterIdLst>
    <p:notesMasterId r:id="rId73"/>
  </p:notesMasterIdLst>
  <p:handoutMasterIdLst>
    <p:handoutMasterId r:id="rId74"/>
  </p:handoutMasterIdLst>
  <p:sldIdLst>
    <p:sldId id="971" r:id="rId12"/>
    <p:sldId id="1274" r:id="rId13"/>
    <p:sldId id="1163" r:id="rId14"/>
    <p:sldId id="1283" r:id="rId15"/>
    <p:sldId id="450" r:id="rId16"/>
    <p:sldId id="1282" r:id="rId17"/>
    <p:sldId id="1300" r:id="rId18"/>
    <p:sldId id="1302" r:id="rId19"/>
    <p:sldId id="1303" r:id="rId20"/>
    <p:sldId id="972" r:id="rId21"/>
    <p:sldId id="284" r:id="rId22"/>
    <p:sldId id="332" r:id="rId23"/>
    <p:sldId id="978" r:id="rId24"/>
    <p:sldId id="976" r:id="rId25"/>
    <p:sldId id="974" r:id="rId26"/>
    <p:sldId id="1165" r:id="rId27"/>
    <p:sldId id="1184" r:id="rId28"/>
    <p:sldId id="1185" r:id="rId29"/>
    <p:sldId id="1186" r:id="rId30"/>
    <p:sldId id="1187" r:id="rId31"/>
    <p:sldId id="1166" r:id="rId32"/>
    <p:sldId id="1167" r:id="rId33"/>
    <p:sldId id="1168" r:id="rId34"/>
    <p:sldId id="1188" r:id="rId35"/>
    <p:sldId id="1192" r:id="rId36"/>
    <p:sldId id="1190" r:id="rId37"/>
    <p:sldId id="1193" r:id="rId38"/>
    <p:sldId id="1151" r:id="rId39"/>
    <p:sldId id="1194" r:id="rId40"/>
    <p:sldId id="1264" r:id="rId41"/>
    <p:sldId id="1195" r:id="rId42"/>
    <p:sldId id="1270" r:id="rId43"/>
    <p:sldId id="824" r:id="rId44"/>
    <p:sldId id="345" r:id="rId45"/>
    <p:sldId id="844" r:id="rId46"/>
    <p:sldId id="1261" r:id="rId47"/>
    <p:sldId id="841" r:id="rId48"/>
    <p:sldId id="979" r:id="rId49"/>
    <p:sldId id="1265" r:id="rId50"/>
    <p:sldId id="1213" r:id="rId51"/>
    <p:sldId id="1225" r:id="rId52"/>
    <p:sldId id="1263" r:id="rId53"/>
    <p:sldId id="1268" r:id="rId54"/>
    <p:sldId id="1275" r:id="rId55"/>
    <p:sldId id="1269" r:id="rId56"/>
    <p:sldId id="1262" r:id="rId57"/>
    <p:sldId id="1276" r:id="rId58"/>
    <p:sldId id="1299" r:id="rId59"/>
    <p:sldId id="1301" r:id="rId60"/>
    <p:sldId id="1291" r:id="rId61"/>
    <p:sldId id="1290" r:id="rId62"/>
    <p:sldId id="1277" r:id="rId63"/>
    <p:sldId id="1292" r:id="rId64"/>
    <p:sldId id="1293" r:id="rId65"/>
    <p:sldId id="1294" r:id="rId66"/>
    <p:sldId id="1295" r:id="rId67"/>
    <p:sldId id="1296" r:id="rId68"/>
    <p:sldId id="1298" r:id="rId69"/>
    <p:sldId id="1297" r:id="rId70"/>
    <p:sldId id="1162" r:id="rId71"/>
    <p:sldId id="1183" r:id="rId72"/>
  </p:sldIdLst>
  <p:sldSz cx="12192000" cy="6858000"/>
  <p:notesSz cx="6797675" cy="9926638"/>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D6DCE5"/>
    <a:srgbClr val="4472C4"/>
    <a:srgbClr val="BDD7EE"/>
    <a:srgbClr val="F9F6F1"/>
    <a:srgbClr val="FF6400"/>
    <a:srgbClr val="FFC618"/>
    <a:srgbClr val="A1C6D5"/>
    <a:srgbClr val="F2A622"/>
    <a:srgbClr val="8A17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29" autoAdjust="0"/>
    <p:restoredTop sz="95294" autoAdjust="0"/>
  </p:normalViewPr>
  <p:slideViewPr>
    <p:cSldViewPr snapToGrid="0">
      <p:cViewPr varScale="1">
        <p:scale>
          <a:sx n="89" d="100"/>
          <a:sy n="89" d="100"/>
        </p:scale>
        <p:origin x="114" y="564"/>
      </p:cViewPr>
      <p:guideLst>
        <p:guide orient="horz" pos="2160"/>
        <p:guide pos="3840"/>
      </p:guideLst>
    </p:cSldViewPr>
  </p:slideViewPr>
  <p:notesTextViewPr>
    <p:cViewPr>
      <p:scale>
        <a:sx n="3" d="2"/>
        <a:sy n="3" d="2"/>
      </p:scale>
      <p:origin x="0" y="0"/>
    </p:cViewPr>
  </p:notesTextViewPr>
  <p:notesViewPr>
    <p:cSldViewPr snapToGrid="0">
      <p:cViewPr varScale="1">
        <p:scale>
          <a:sx n="85" d="100"/>
          <a:sy n="85"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407FE263-8C08-407A-B6E5-A2DEE6A94B95}" type="datetime1">
              <a:rPr lang="nl-NL" smtClean="0"/>
              <a:t>30-4-2026</a:t>
            </a:fld>
            <a:endParaRPr lang="nl-NL" dirty="0"/>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nl-NL" dirty="0"/>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B828588A-5C4E-401A-AECC-B6F63A9DE965}" type="slidenum">
              <a:rPr lang="nl-NL" smtClean="0"/>
              <a:t>‹nr.›</a:t>
            </a:fld>
            <a:endParaRPr lang="nl-NL"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096DF87C-5582-4413-A001-1A717B0891F2}" type="datetime1">
              <a:rPr lang="nl-NL" smtClean="0"/>
              <a:t>30-4-2026</a:t>
            </a:fld>
            <a:endParaRPr lang="nl-NL" dirty="0"/>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nl-NL" dirty="0"/>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nl-NL" dirty="0"/>
              <a:t>Klik om de tekststijlen van het model te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nl-NL" dirty="0"/>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77542409-6A04-4DC6-AC3A-D3758287A8F2}" type="slidenum">
              <a:rPr lang="nl-NL" smtClean="0"/>
              <a:t>‹nr.›</a:t>
            </a:fld>
            <a:endParaRPr lang="nl-NL"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0742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DFBAC-94CF-B78F-EB38-1673DCFC4E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18A9154-A407-7EB8-0AF3-572DAE866B6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A1AFA81-7878-9A1C-6B9F-8D315E18BD36}"/>
              </a:ext>
            </a:extLst>
          </p:cNvPr>
          <p:cNvSpPr>
            <a:spLocks noGrp="1"/>
          </p:cNvSpPr>
          <p:nvPr>
            <p:ph type="body" idx="1"/>
          </p:nvPr>
        </p:nvSpPr>
        <p:spPr/>
        <p:txBody>
          <a:bodyPr rtlCol="0"/>
          <a:lstStyle/>
          <a:p>
            <a:pPr rtl="0"/>
            <a:endParaRPr lang="nl-NL" dirty="0"/>
          </a:p>
        </p:txBody>
      </p:sp>
      <p:sp>
        <p:nvSpPr>
          <p:cNvPr id="4" name="Tijdelijke aanduiding voor dianummer 3">
            <a:extLst>
              <a:ext uri="{FF2B5EF4-FFF2-40B4-BE49-F238E27FC236}">
                <a16:creationId xmlns:a16="http://schemas.microsoft.com/office/drawing/2014/main" id="{8E15FAC3-665D-7EB6-9843-2ACB1BC0F6A6}"/>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nl-NL"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3168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1.xml"/><Relationship Id="rId4" Type="http://schemas.openxmlformats.org/officeDocument/2006/relationships/image" Target="../media/image8.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76150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809001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618534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3891944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504939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757076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666762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2018189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8524607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8550417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6395356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54429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864916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5279282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321765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54514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29070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02250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30-4-2026</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9574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30-4-2026</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69202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30-4-2026</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5234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1394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40190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0448120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38833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47919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43186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76687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615450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395421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975979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846314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7973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386073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570244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028957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305439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22798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59151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805012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86585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356840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968413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44992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996815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60667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806461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85256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762476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26597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87688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40546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7249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30-4-2026</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96392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30-4-2026</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58817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446681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30-4-2026</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18789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86377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91609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56920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9480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36004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09376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259516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407885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42412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409813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96146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1381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54116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1732393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96141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207148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314080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4811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63893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07960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448337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30-4-2026</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88392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30-4-2026</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8540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30-4-2026</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2064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88713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93179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6576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18464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07BC9-6B84-1643-648C-CA774ACC292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FF1A667-408D-42B9-EB17-53F1DCB0C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9451C83-0EE1-C919-767A-EC4879A8CE83}"/>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275FD034-7F41-2094-0F53-742EE292CB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709CC0-A3C4-8252-540D-487D25CBAC4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41083156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E5779-D7BB-79BB-A076-73CE00EB57B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068BA4B-5E7C-95E8-1E85-7B0CFCB0E48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00514F-989A-4382-BD54-F84F3E36201E}"/>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37C0F63-A799-5043-6A9B-184BC0CC42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0C2E7B-6D9C-5728-2B29-97AED3474945}"/>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682400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14B4-29F9-E671-C732-791F57C660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5CF2C57-E8A9-AE66-F52F-EFC2CBDCA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F8CA222-444B-0830-1C4E-F4BEB864BFAD}"/>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C3AF2D2C-98A0-B3BF-19C4-CDB9B562B3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DC5528-ECE0-2E92-BFAF-6699623B47B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335198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7413511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B00EF-FCE8-67C7-0D1A-2C59B361FDC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BBFF65-8128-86C3-5141-331C0CB588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8A8FA9-2299-33E3-8F46-F8BA3011863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AC5522-4782-BE84-D76F-BFE6FA0A6B68}"/>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681132C5-6AFA-F884-FA53-8B6E6A3C3C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091A15-7B54-ADBE-F13E-022CC39578C6}"/>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552798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F31FE-5EDA-154E-8E6D-92DF00BA1FC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0B83AC3-73B8-2A8B-7E21-71B2EBDF0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67D93B2-D4F7-20DD-13E7-CA67EE52A5C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B1DA517-A587-0EE3-308D-E7CE405E8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06B6528-B4B5-87B6-4E35-87E33ABBBE1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AD3DF12-7643-FBD2-C269-59F3798F9D3B}"/>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5B2CE39B-68D7-C99C-32CB-F6B548B82B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79A147F-ACA8-4C40-5418-651050C4A1C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742858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DDFD2-C30B-F8DD-7A67-1504DCFC812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694521B-D5F6-3CCB-7299-67DAA09799ED}"/>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BDAF314B-6855-BB1B-5690-DE6B0CDCCF0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1791EA7-D1A8-BC0B-A638-22E3D7D87BC8}"/>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1862088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2010733-F01E-3A6B-E1AD-2B60417A967B}"/>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3A3D3F79-5A14-A8C3-7C14-234F7A69381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361B782-67DC-211D-F5C5-3E2C3E4BD240}"/>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2909899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BD613-2A2D-F0CF-3005-397E01D5989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A58A4D7-3EC1-2D4F-DB10-FF59E1059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C0648E-7304-7834-FC24-9003A1D08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02C3F5-969A-0991-FC1A-362189F3D2D8}"/>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8910A355-7B67-588C-3CEA-4EAF0A224A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A48523-9EFF-658E-057E-50E097695133}"/>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1590887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1B0D5-AAF0-B2DC-1557-67425526D32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ACE03D3-62E7-C347-17E4-A8D15987D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4A9013-BCE5-E68F-75CE-6BC87DA7F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F02B61E-6C8E-ED43-05E1-E9CC959DEFB1}"/>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E2E14FD-A439-086D-9AE7-CFFF7EA26C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A678564-79C2-A49B-195B-F972F5341E2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8997539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CC287-05DD-95C5-1D8E-EDA9CCA729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2BFBA39-57FE-694B-265E-0229253FE02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5DB21B6-C12B-0C70-E04B-9ACFACBE72B9}"/>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EB215AD5-78F6-CEDB-5282-B2BDF80F1E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0F3CAC-C75E-AAAF-8DFE-A7255B1FD278}"/>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4247808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E671FF-885D-0A6B-57B3-42135F87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08B3155-3D10-A726-9251-F01F749795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A871D9-93F3-19A3-0D56-1CB030325668}"/>
              </a:ext>
            </a:extLst>
          </p:cNvPr>
          <p:cNvSpPr>
            <a:spLocks noGrp="1"/>
          </p:cNvSpPr>
          <p:nvPr>
            <p:ph type="dt" sz="half" idx="10"/>
          </p:nvPr>
        </p:nvSpPr>
        <p:spPr/>
        <p:txBody>
          <a:bodyPr/>
          <a:lstStyle/>
          <a:p>
            <a:fld id="{42573031-605D-4939-86AC-9F3C1F467D0B}"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C5646A9-3228-DFDD-967C-C4A0B3C3FF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758DE6-F4F6-6E0E-0A40-34B0D089587B}"/>
              </a:ext>
            </a:extLst>
          </p:cNvPr>
          <p:cNvSpPr>
            <a:spLocks noGrp="1"/>
          </p:cNvSpPr>
          <p:nvPr>
            <p:ph type="sldNum" sz="quarter" idx="12"/>
          </p:nvPr>
        </p:nvSpPr>
        <p:spPr/>
        <p:txBody>
          <a:bodyPr/>
          <a:lstStyle/>
          <a:p>
            <a:fld id="{99C6DC38-0D1F-4904-A2C0-A79FB8486BAF}" type="slidenum">
              <a:rPr lang="nl-NL" smtClean="0"/>
              <a:t>‹nr.›</a:t>
            </a:fld>
            <a:endParaRPr lang="nl-NL"/>
          </a:p>
        </p:txBody>
      </p:sp>
    </p:spTree>
    <p:extLst>
      <p:ext uri="{BB962C8B-B14F-4D97-AF65-F5344CB8AC3E}">
        <p14:creationId xmlns:p14="http://schemas.microsoft.com/office/powerpoint/2010/main" val="868547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hthoek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 om de ondertitelstijl van het model te bewerken</a:t>
            </a:r>
            <a:endParaRPr lang="nl-NL" dirty="0"/>
          </a:p>
        </p:txBody>
      </p:sp>
      <p:pic>
        <p:nvPicPr>
          <p:cNvPr id="8" name="Afbeelding 7" descr="Witte wolken tegen een diepblauwe luch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0"/>
            <a:ext cx="1490472" cy="3886200"/>
          </a:xfrm>
          <a:prstGeom prst="rect">
            <a:avLst/>
          </a:prstGeom>
        </p:spPr>
      </p:pic>
      <p:pic>
        <p:nvPicPr>
          <p:cNvPr id="10" name="Afbeelding 9" descr="Close-up van een plantscheu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9128" y="2057400"/>
            <a:ext cx="2060767" cy="3886200"/>
          </a:xfrm>
          <a:prstGeom prst="rect">
            <a:avLst/>
          </a:prstGeom>
        </p:spPr>
      </p:pic>
      <p:pic>
        <p:nvPicPr>
          <p:cNvPr id="11" name="Afbeelding 10" descr="Golven"/>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226814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0F8CCF05-D106-4BE4-9F5A-07B20AE403AF}"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29232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495026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hthoek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751777" y="2263913"/>
            <a:ext cx="6949440" cy="3143393"/>
          </a:xfrm>
        </p:spPr>
        <p:txBody>
          <a:bodyPr rtlCol="0" anchor="b"/>
          <a:lstStyle>
            <a:lvl1pPr>
              <a:defRPr sz="6000">
                <a:solidFill>
                  <a:schemeClr val="bg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a:t>Klik om de modelstijlen te bewerken</a:t>
            </a:r>
          </a:p>
        </p:txBody>
      </p:sp>
      <p:pic>
        <p:nvPicPr>
          <p:cNvPr id="11" name="Afbeelding 10" descr="Close-up van groene plant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9146"/>
            <a:ext cx="1490472" cy="3886200"/>
          </a:xfrm>
          <a:prstGeom prst="rect">
            <a:avLst/>
          </a:prstGeom>
        </p:spPr>
      </p:pic>
      <p:pic>
        <p:nvPicPr>
          <p:cNvPr id="9" name="Afbeelding 8" descr="Golv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412046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inhoud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inhoud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13A14687-A35F-4D4A-84E0-457398F56BD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52986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tekst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5" name="Tijdelijke aanduiding voor tekst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9" name="Tijdelijke aanduiding voor dianummer 8"/>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7" name="Tijdelijke aanduiding voor datum 6"/>
          <p:cNvSpPr>
            <a:spLocks noGrp="1"/>
          </p:cNvSpPr>
          <p:nvPr>
            <p:ph type="dt" sz="half" idx="10"/>
          </p:nvPr>
        </p:nvSpPr>
        <p:spPr/>
        <p:txBody>
          <a:bodyPr rtlCol="0"/>
          <a:lstStyle/>
          <a:p>
            <a:pPr rtl="0"/>
            <a:fld id="{C88F5168-B8BF-4FE5-A4FD-95084AC0DE4D}" type="datetime1">
              <a:rPr lang="nl-NL" smtClean="0"/>
              <a:t>30-4-2026</a:t>
            </a:fld>
            <a:endParaRPr lang="nl-NL" dirty="0"/>
          </a:p>
        </p:txBody>
      </p:sp>
      <p:sp>
        <p:nvSpPr>
          <p:cNvPr id="8" name="Tijdelijke aanduiding voor voettekst 7"/>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38650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5" name="Tijdelijke aanduiding voor dianummer 4"/>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3" name="Tijdelijke aanduiding voor datum 2"/>
          <p:cNvSpPr>
            <a:spLocks noGrp="1"/>
          </p:cNvSpPr>
          <p:nvPr>
            <p:ph type="dt" sz="half" idx="10"/>
          </p:nvPr>
        </p:nvSpPr>
        <p:spPr/>
        <p:txBody>
          <a:bodyPr rtlCol="0"/>
          <a:lstStyle/>
          <a:p>
            <a:pPr rtl="0"/>
            <a:fld id="{0D3B726E-E037-45CB-BF1C-C591AA0F8162}" type="datetime1">
              <a:rPr lang="nl-NL" smtClean="0"/>
              <a:t>30-4-2026</a:t>
            </a:fld>
            <a:endParaRPr lang="nl-NL" dirty="0"/>
          </a:p>
        </p:txBody>
      </p:sp>
      <p:sp>
        <p:nvSpPr>
          <p:cNvPr id="4" name="Tijdelijke aanduiding voor voettekst 3"/>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85905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2" name="Tijdelijke aanduiding voor datum 1"/>
          <p:cNvSpPr>
            <a:spLocks noGrp="1"/>
          </p:cNvSpPr>
          <p:nvPr>
            <p:ph type="dt" sz="half" idx="10"/>
          </p:nvPr>
        </p:nvSpPr>
        <p:spPr/>
        <p:txBody>
          <a:bodyPr rtlCol="0"/>
          <a:lstStyle/>
          <a:p>
            <a:pPr rtl="0"/>
            <a:fld id="{94939E39-2087-4A34-B67F-18ABAE681D6E}" type="datetime1">
              <a:rPr lang="nl-NL" smtClean="0"/>
              <a:t>30-4-2026</a:t>
            </a:fld>
            <a:endParaRPr lang="nl-NL" dirty="0"/>
          </a:p>
        </p:txBody>
      </p:sp>
      <p:sp>
        <p:nvSpPr>
          <p:cNvPr id="3" name="Tijdelijke aanduiding voor voettekst 2"/>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5232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4"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inhoud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4" name="Tijdelijke aanduiding voor tekst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FF54BE70-D60B-469D-8D93-AA7E3342FE4C}"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1216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682435" y="919616"/>
            <a:ext cx="4155622" cy="2532888"/>
          </a:xfrm>
        </p:spPr>
        <p:txBody>
          <a:bodyPr rtlCol="0" anchor="b"/>
          <a:lstStyle>
            <a:lvl1pPr>
              <a:defRPr sz="3200"/>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a:t>Klik om de modelstijlen te bewerken</a:t>
            </a:r>
          </a:p>
        </p:txBody>
      </p:sp>
      <p:sp>
        <p:nvSpPr>
          <p:cNvPr id="7" name="Tijdelijke aanduiding voor dianummer 6"/>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5" name="Tijdelijke aanduiding voor datum 4"/>
          <p:cNvSpPr>
            <a:spLocks noGrp="1"/>
          </p:cNvSpPr>
          <p:nvPr>
            <p:ph type="dt" sz="half" idx="10"/>
          </p:nvPr>
        </p:nvSpPr>
        <p:spPr/>
        <p:txBody>
          <a:bodyPr rtlCol="0"/>
          <a:lstStyle/>
          <a:p>
            <a:pPr rtl="0"/>
            <a:fld id="{B7BBD213-F573-467B-9A6E-2858DC4EAB3F}" type="datetime1">
              <a:rPr lang="nl-NL" smtClean="0"/>
              <a:t>30-4-2026</a:t>
            </a:fld>
            <a:endParaRPr lang="nl-NL" dirty="0"/>
          </a:p>
        </p:txBody>
      </p:sp>
      <p:sp>
        <p:nvSpPr>
          <p:cNvPr id="6" name="Tijdelijke aanduiding voor voettekst 5"/>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34073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71E8B87-C49C-4AAC-9C36-EDD8ACCB770B}"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72877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190500"/>
            <a:ext cx="2057400" cy="5986463"/>
          </a:xfrm>
        </p:spPr>
        <p:txBody>
          <a:bodyPr vert="eaVert" rtlCol="0"/>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190500"/>
            <a:ext cx="7734300" cy="5986463"/>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endParaRPr lang="nl-NL" dirty="0"/>
          </a:p>
        </p:txBody>
      </p:sp>
      <p:sp>
        <p:nvSpPr>
          <p:cNvPr id="6" name="Tijdelijke aanduiding voor dianummer 5"/>
          <p:cNvSpPr>
            <a:spLocks noGrp="1"/>
          </p:cNvSpPr>
          <p:nvPr>
            <p:ph type="sldNum" sz="quarter" idx="12"/>
          </p:nvPr>
        </p:nvSpPr>
        <p:spPr/>
        <p:txBody>
          <a:bodyPr rtlCol="0"/>
          <a:lstStyle/>
          <a:p>
            <a:pPr rtl="0"/>
            <a:fld id="{9CD8D479-8942-46E8-A226-A4E01F7A105C}" type="slidenum">
              <a:rPr lang="nl-NL" smtClean="0"/>
              <a:t>‹nr.›</a:t>
            </a:fld>
            <a:endParaRPr lang="nl-NL" dirty="0"/>
          </a:p>
        </p:txBody>
      </p:sp>
      <p:sp>
        <p:nvSpPr>
          <p:cNvPr id="4" name="Tijdelijke aanduiding voor datum 3"/>
          <p:cNvSpPr>
            <a:spLocks noGrp="1"/>
          </p:cNvSpPr>
          <p:nvPr>
            <p:ph type="dt" sz="half" idx="10"/>
          </p:nvPr>
        </p:nvSpPr>
        <p:spPr/>
        <p:txBody>
          <a:bodyPr rtlCol="0"/>
          <a:lstStyle/>
          <a:p>
            <a:pPr rtl="0"/>
            <a:fld id="{75180D39-441C-4210-8EEB-A52885ED5269}" type="datetime1">
              <a:rPr lang="nl-NL" smtClean="0"/>
              <a:t>30-4-2026</a:t>
            </a:fld>
            <a:endParaRPr lang="nl-NL" dirty="0"/>
          </a:p>
        </p:txBody>
      </p:sp>
      <p:sp>
        <p:nvSpPr>
          <p:cNvPr id="5" name="Tijdelijke aanduiding voor voettekst 4"/>
          <p:cNvSpPr>
            <a:spLocks noGrp="1"/>
          </p:cNvSpPr>
          <p:nvPr>
            <p:ph type="ftr" sz="quarter" idx="11"/>
          </p:nvPr>
        </p:nvSpPr>
        <p:spPr/>
        <p:txBody>
          <a:bodyPr rtlCol="0"/>
          <a:lstStyle>
            <a:lvl1pPr>
              <a:defRPr/>
            </a:lvl1pPr>
          </a:lstStyle>
          <a:p>
            <a:pPr rtl="0"/>
            <a:r>
              <a:rPr lang="nl-NL" dirty="0"/>
              <a:t>Een voettekst toevoegen</a:t>
            </a:r>
          </a:p>
        </p:txBody>
      </p:sp>
    </p:spTree>
    <p:extLst>
      <p:ext uri="{BB962C8B-B14F-4D97-AF65-F5344CB8AC3E}">
        <p14:creationId xmlns:p14="http://schemas.microsoft.com/office/powerpoint/2010/main" val="196057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45516-EF1B-E978-6F85-23AA2E6A66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35BBA8-FA96-8E87-85B9-E8F024709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7005B85-0E83-2CD8-E421-A35324AB1AC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AA5BFC17-5D3C-765A-94E4-632C91DAD7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FD884D-2486-EF8F-AC39-B9AD8BCF6F7A}"/>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9489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761993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E15AC-AB6F-6B8F-62B6-B1E11B802F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AF300D7-660B-A48C-99F6-46EC86C197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B360C6-488F-1276-A8DF-643564E9220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7E02558A-0894-C724-9B18-B6F88FEEC9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A96C32-4C4C-8353-085F-8AE727E58AF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6472856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E83-7FD7-57CD-F5D1-4F9ED8B451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EAD25C-EA4B-8C77-1BB0-08177AEE7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4994041-B380-D86C-2FAB-B592C6C871F3}"/>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40CE7363-3AE4-1EC4-820A-6279A168B39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E6A83D-CFF4-8505-C34F-A271398CBDE7}"/>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585175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85601-B859-5C26-7E9B-8B39653066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434A18-5342-77A2-BCCC-5FAC99C6255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3ADE974-68D3-9847-DC5A-0DC911642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A5C378F-EAE8-941B-1BA0-F166E3CC7A3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20532A5F-B9D3-73F8-BD3B-DC70ACBD9C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A0337D-2539-DE64-5AF0-110A5DCF671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520489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ADB16-F00D-8F1A-620B-80F4C577FCC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CF374BB-BD67-EA1E-C9FA-95F53EE71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1303E8-8B28-383C-0BF8-90ABD8F1C23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C9D35C-15D9-6DD7-B556-319AA912B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CBA23BD-4F1A-C5F0-F1BC-9BDD82984BA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A90DC9B-3F9E-BAEC-616A-143306E8DBA2}"/>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8" name="Tijdelijke aanduiding voor voettekst 7">
            <a:extLst>
              <a:ext uri="{FF2B5EF4-FFF2-40B4-BE49-F238E27FC236}">
                <a16:creationId xmlns:a16="http://schemas.microsoft.com/office/drawing/2014/main" id="{29E62B31-797E-F09A-6804-23F21330756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D49D7B3-94EA-0591-3920-32EDF887DF6D}"/>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2753653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DB9A-D86A-5DDC-5B6B-B3AE8FDA31F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D919105-3DB9-ADF8-6739-C9D59770FF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4" name="Tijdelijke aanduiding voor voettekst 3">
            <a:extLst>
              <a:ext uri="{FF2B5EF4-FFF2-40B4-BE49-F238E27FC236}">
                <a16:creationId xmlns:a16="http://schemas.microsoft.com/office/drawing/2014/main" id="{42C2C9AD-9411-93FB-7FD4-CE419F015D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8020BF0-2732-EB91-0F74-6E118994678C}"/>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6005051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9AB035C-2073-13FE-7FE6-9890DEB91BE8}"/>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3" name="Tijdelijke aanduiding voor voettekst 2">
            <a:extLst>
              <a:ext uri="{FF2B5EF4-FFF2-40B4-BE49-F238E27FC236}">
                <a16:creationId xmlns:a16="http://schemas.microsoft.com/office/drawing/2014/main" id="{711380E8-3DCC-C5F2-2D84-FDBD5D6722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8169B80-14FA-ACCB-353A-CB8C14F0E94F}"/>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40201200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2DBAA-98CC-284D-991A-6FC0162983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54D17D4-25FE-CE05-FC0E-7E1706944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17428D0-9E0A-BF71-8595-36B326FB0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2528160-EB0A-6E05-2A53-D070B1BFE7AB}"/>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F6A15C8F-DC2D-C3A4-286A-5C2A85A59F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B702B-E5B5-EF41-5B7E-133584A2756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2501824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F075A-87E4-9557-2A4D-3128D9C18C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3ED135-D917-4EDE-B279-C9822B398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3FD95E6-5A2E-6064-C228-2786F048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8CB6A18-E0FA-BEE6-EEDB-01AED74024E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6" name="Tijdelijke aanduiding voor voettekst 5">
            <a:extLst>
              <a:ext uri="{FF2B5EF4-FFF2-40B4-BE49-F238E27FC236}">
                <a16:creationId xmlns:a16="http://schemas.microsoft.com/office/drawing/2014/main" id="{C1E65291-9BCE-53B8-07D9-74835CE4FE0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169547-7C85-8E3C-369B-E79FA34E3BC5}"/>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9731832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500F1-F5B3-C209-42C8-692CB20D41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0DCFDC-6585-4371-4789-7D36241BC4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522819-A794-BB67-A64A-76F879D47DD9}"/>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F3DBCB-99D3-01D9-A80E-FCA91D95DB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8B6CE6-BD95-B90A-5DEC-4FDA9ABC5D19}"/>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26766703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ECA2-66E4-F856-F9A3-EDB91A26C5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FDA983A-CDFC-D080-3DD5-EC28948BCB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57F691-2058-A485-746C-2FFE65782464}"/>
              </a:ext>
            </a:extLst>
          </p:cNvPr>
          <p:cNvSpPr>
            <a:spLocks noGrp="1"/>
          </p:cNvSpPr>
          <p:nvPr>
            <p:ph type="dt" sz="half" idx="10"/>
          </p:nvPr>
        </p:nvSpPr>
        <p:spPr/>
        <p:txBody>
          <a:body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B2BC16CC-1C70-9F6D-669C-55E850418A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41A0DC-A9E2-7F83-FC7E-8A965093DA30}"/>
              </a:ext>
            </a:extLst>
          </p:cNvPr>
          <p:cNvSpPr>
            <a:spLocks noGrp="1"/>
          </p:cNvSpPr>
          <p:nvPr>
            <p:ph type="sldNum" sz="quarter" idx="12"/>
          </p:nvPr>
        </p:nvSpPr>
        <p:spPr/>
        <p:txBody>
          <a:bodyPr/>
          <a:lstStyle/>
          <a:p>
            <a:fld id="{BA5CD2E1-6718-486C-9CCB-B0524565624E}" type="slidenum">
              <a:rPr lang="nl-NL" smtClean="0"/>
              <a:t>‹nr.›</a:t>
            </a:fld>
            <a:endParaRPr lang="nl-NL"/>
          </a:p>
        </p:txBody>
      </p:sp>
    </p:spTree>
    <p:extLst>
      <p:ext uri="{BB962C8B-B14F-4D97-AF65-F5344CB8AC3E}">
        <p14:creationId xmlns:p14="http://schemas.microsoft.com/office/powerpoint/2010/main" val="382697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67221278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248458497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30-4-2026</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359756031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4446550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428056264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30-4-2026</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359240605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263912691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30-4-2026</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288825299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D9021ED-D1EC-AE45-D1FD-94DF772EA0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7386C7C-14BC-A083-9DC7-1D1802FA9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6AE0C-C0CB-EFA5-4C24-EE171BEFF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73031-605D-4939-86AC-9F3C1F467D0B}"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FC983C99-32F4-A822-C426-F01A4056D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F998E53-48BE-D767-8982-D684F18CA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6DC38-0D1F-4904-A2C0-A79FB8486BAF}" type="slidenum">
              <a:rPr lang="nl-NL" smtClean="0"/>
              <a:t>‹nr.›</a:t>
            </a:fld>
            <a:endParaRPr lang="nl-NL"/>
          </a:p>
        </p:txBody>
      </p:sp>
    </p:spTree>
    <p:extLst>
      <p:ext uri="{BB962C8B-B14F-4D97-AF65-F5344CB8AC3E}">
        <p14:creationId xmlns:p14="http://schemas.microsoft.com/office/powerpoint/2010/main" val="90336110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lumMod val="75000"/>
                </a:schemeClr>
              </a:solidFill>
            </a:endParaRPr>
          </a:p>
        </p:txBody>
      </p:sp>
      <p:sp>
        <p:nvSpPr>
          <p:cNvPr id="2" name="Tijdelijke aanduiding voor titel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nl-NL" dirty="0"/>
              <a:t>Klik om de titelstijl van het model te bewerken</a:t>
            </a:r>
          </a:p>
        </p:txBody>
      </p:sp>
      <p:sp>
        <p:nvSpPr>
          <p:cNvPr id="3" name="Tijdelijke aanduiding voor tekst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dianummer 5"/>
          <p:cNvSpPr>
            <a:spLocks noGrp="1"/>
          </p:cNvSpPr>
          <p:nvPr>
            <p:ph type="sldNum" sz="quarter" idx="4"/>
          </p:nvPr>
        </p:nvSpPr>
        <p:spPr>
          <a:xfrm>
            <a:off x="0" y="6629400"/>
            <a:ext cx="432000"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9CD8D479-8942-46E8-A226-A4E01F7A105C}" type="slidenum">
              <a:rPr lang="nl-NL" smtClean="0"/>
              <a:pPr rtl="0"/>
              <a:t>‹nr.›</a:t>
            </a:fld>
            <a:endParaRPr lang="nl-NL" dirty="0"/>
          </a:p>
        </p:txBody>
      </p:sp>
      <p:sp>
        <p:nvSpPr>
          <p:cNvPr id="4" name="Tijdelijke aanduiding voor datum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pPr rtl="0"/>
            <a:fld id="{F8814D39-4657-482F-B4FE-D8FBE3B76190}" type="datetime1">
              <a:rPr lang="nl-NL" smtClean="0"/>
              <a:t>30-4-2026</a:t>
            </a:fld>
            <a:endParaRPr lang="nl-NL" dirty="0"/>
          </a:p>
        </p:txBody>
      </p:sp>
      <p:sp>
        <p:nvSpPr>
          <p:cNvPr id="5" name="Tijdelijke aanduiding voor voettekst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pPr rtl="0"/>
            <a:r>
              <a:rPr lang="nl-NL" dirty="0"/>
              <a:t>Een voettekst toevoegen</a:t>
            </a:r>
          </a:p>
        </p:txBody>
      </p:sp>
    </p:spTree>
    <p:extLst>
      <p:ext uri="{BB962C8B-B14F-4D97-AF65-F5344CB8AC3E}">
        <p14:creationId xmlns:p14="http://schemas.microsoft.com/office/powerpoint/2010/main" val="328449391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D0EE12-5962-DDAB-90F2-1F1A33811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A98F845-6235-6514-653B-5E4556E1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D07A8F-3A30-F751-20F9-2C11FE904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B4037-6EDF-4D1A-BC1B-57192864C79C}" type="datetimeFigureOut">
              <a:rPr lang="nl-NL" smtClean="0"/>
              <a:t>30-4-2026</a:t>
            </a:fld>
            <a:endParaRPr lang="nl-NL"/>
          </a:p>
        </p:txBody>
      </p:sp>
      <p:sp>
        <p:nvSpPr>
          <p:cNvPr id="5" name="Tijdelijke aanduiding voor voettekst 4">
            <a:extLst>
              <a:ext uri="{FF2B5EF4-FFF2-40B4-BE49-F238E27FC236}">
                <a16:creationId xmlns:a16="http://schemas.microsoft.com/office/drawing/2014/main" id="{9A969AFE-B186-1765-1DF8-1B451E2B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323FAD3-2B15-AFCB-ABFF-76A6DE167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D2E1-6718-486C-9CCB-B0524565624E}" type="slidenum">
              <a:rPr lang="nl-NL" smtClean="0"/>
              <a:t>‹nr.›</a:t>
            </a:fld>
            <a:endParaRPr lang="nl-NL"/>
          </a:p>
        </p:txBody>
      </p:sp>
    </p:spTree>
    <p:extLst>
      <p:ext uri="{BB962C8B-B14F-4D97-AF65-F5344CB8AC3E}">
        <p14:creationId xmlns:p14="http://schemas.microsoft.com/office/powerpoint/2010/main" val="290649472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wmf"/><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60.jpg"/><Relationship Id="rId7" Type="http://schemas.openxmlformats.org/officeDocument/2006/relationships/oleObject" Target="../embeddings/oleObject3.bin"/><Relationship Id="rId12" Type="http://schemas.openxmlformats.org/officeDocument/2006/relationships/image" Target="../media/image66.wmf"/><Relationship Id="rId2" Type="http://schemas.openxmlformats.org/officeDocument/2006/relationships/image" Target="../media/image59.jpeg"/><Relationship Id="rId1" Type="http://schemas.openxmlformats.org/officeDocument/2006/relationships/slideLayout" Target="../slideLayouts/slideLayout84.xml"/><Relationship Id="rId6" Type="http://schemas.openxmlformats.org/officeDocument/2006/relationships/image" Target="../media/image62.wmf"/><Relationship Id="rId11" Type="http://schemas.openxmlformats.org/officeDocument/2006/relationships/oleObject" Target="../embeddings/oleObject4.bin"/><Relationship Id="rId5" Type="http://schemas.openxmlformats.org/officeDocument/2006/relationships/oleObject" Target="../embeddings/oleObject2.bin"/><Relationship Id="rId10" Type="http://schemas.openxmlformats.org/officeDocument/2006/relationships/image" Target="../media/image65.jpeg"/><Relationship Id="rId4" Type="http://schemas.openxmlformats.org/officeDocument/2006/relationships/image" Target="../media/image61.jpeg"/><Relationship Id="rId9" Type="http://schemas.openxmlformats.org/officeDocument/2006/relationships/image" Target="../media/image64.wmf"/></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9.jpg"/><Relationship Id="rId1" Type="http://schemas.openxmlformats.org/officeDocument/2006/relationships/slideLayout" Target="../slideLayouts/slideLayout73.xml"/><Relationship Id="rId5" Type="http://schemas.openxmlformats.org/officeDocument/2006/relationships/image" Target="../media/image66.w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5.jpeg"/><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1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7.xml"/><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0.JPG"/><Relationship Id="rId1" Type="http://schemas.openxmlformats.org/officeDocument/2006/relationships/slideLayout" Target="../slideLayouts/slideLayout84.xml"/><Relationship Id="rId4" Type="http://schemas.openxmlformats.org/officeDocument/2006/relationships/image" Target="../media/image21.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6.xml"/><Relationship Id="rId4" Type="http://schemas.openxmlformats.org/officeDocument/2006/relationships/image" Target="../media/image82.jpg"/></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323E4-E3A9-34C6-02FF-724B443213CF}"/>
              </a:ext>
            </a:extLst>
          </p:cNvPr>
          <p:cNvSpPr/>
          <p:nvPr/>
        </p:nvSpPr>
        <p:spPr>
          <a:xfrm>
            <a:off x="1605064" y="0"/>
            <a:ext cx="5026324" cy="595155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el 1"/>
          <p:cNvSpPr>
            <a:spLocks noGrp="1"/>
          </p:cNvSpPr>
          <p:nvPr>
            <p:ph type="ctrTitle"/>
          </p:nvPr>
        </p:nvSpPr>
        <p:spPr>
          <a:xfrm>
            <a:off x="1751777" y="190831"/>
            <a:ext cx="4846320" cy="4770783"/>
          </a:xfrm>
        </p:spPr>
        <p:txBody>
          <a:bodyPr rtlCol="0">
            <a:normAutofit/>
          </a:bodyPr>
          <a:lstStyle/>
          <a:p>
            <a:pPr rtl="0"/>
            <a:br>
              <a:rPr lang="nl-NL" sz="4000" dirty="0"/>
            </a:br>
            <a:r>
              <a:rPr lang="nl-NL" sz="4000" dirty="0"/>
              <a:t>Van hullie en zullie naar wij</a:t>
            </a:r>
            <a:br>
              <a:rPr lang="nl-NL" sz="4000" dirty="0"/>
            </a:br>
            <a:br>
              <a:rPr lang="nl-NL" sz="4000" dirty="0"/>
            </a:br>
            <a:endParaRPr lang="nl-NL" sz="4000" dirty="0"/>
          </a:p>
        </p:txBody>
      </p:sp>
      <p:pic>
        <p:nvPicPr>
          <p:cNvPr id="5" name="Afbeelding 4">
            <a:extLst>
              <a:ext uri="{FF2B5EF4-FFF2-40B4-BE49-F238E27FC236}">
                <a16:creationId xmlns:a16="http://schemas.microsoft.com/office/drawing/2014/main" id="{D455078D-EA3B-4BDD-9D2D-B7808937E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950" y="2059388"/>
            <a:ext cx="2130949" cy="3892163"/>
          </a:xfrm>
          <a:prstGeom prst="rect">
            <a:avLst/>
          </a:prstGeom>
        </p:spPr>
      </p:pic>
      <p:pic>
        <p:nvPicPr>
          <p:cNvPr id="7" name="Afbeelding 6">
            <a:extLst>
              <a:ext uri="{FF2B5EF4-FFF2-40B4-BE49-F238E27FC236}">
                <a16:creationId xmlns:a16="http://schemas.microsoft.com/office/drawing/2014/main" id="{15150C58-10A2-4AFC-B6B8-8D44DA658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461" y="2059388"/>
            <a:ext cx="3286539" cy="3892163"/>
          </a:xfrm>
          <a:prstGeom prst="rect">
            <a:avLst/>
          </a:prstGeom>
        </p:spPr>
      </p:pic>
      <p:pic>
        <p:nvPicPr>
          <p:cNvPr id="9" name="Afbeelding 8">
            <a:extLst>
              <a:ext uri="{FF2B5EF4-FFF2-40B4-BE49-F238E27FC236}">
                <a16:creationId xmlns:a16="http://schemas.microsoft.com/office/drawing/2014/main" id="{6C38BAE4-2A75-4FEF-98ED-97420F5B7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59388"/>
            <a:ext cx="1526650" cy="3858812"/>
          </a:xfrm>
          <a:prstGeom prst="rect">
            <a:avLst/>
          </a:prstGeom>
        </p:spPr>
      </p:pic>
      <p:sp>
        <p:nvSpPr>
          <p:cNvPr id="12" name="Subtitel 2">
            <a:extLst>
              <a:ext uri="{FF2B5EF4-FFF2-40B4-BE49-F238E27FC236}">
                <a16:creationId xmlns:a16="http://schemas.microsoft.com/office/drawing/2014/main" id="{63D27407-4B02-675D-31B2-79B5358BA22E}"/>
              </a:ext>
            </a:extLst>
          </p:cNvPr>
          <p:cNvSpPr>
            <a:spLocks noGrp="1"/>
          </p:cNvSpPr>
          <p:nvPr>
            <p:ph type="subTitle" idx="1"/>
          </p:nvPr>
        </p:nvSpPr>
        <p:spPr>
          <a:xfrm>
            <a:off x="1751777" y="4961614"/>
            <a:ext cx="4846320" cy="868336"/>
          </a:xfrm>
        </p:spPr>
        <p:txBody>
          <a:bodyPr rtlCol="0">
            <a:normAutofit/>
          </a:bodyPr>
          <a:lstStyle/>
          <a:p>
            <a:pPr rtl="0"/>
            <a:r>
              <a:rPr lang="nl-NL" dirty="0"/>
              <a:t>De 1 mei lezing Progressief Nederland</a:t>
            </a:r>
          </a:p>
          <a:p>
            <a:pPr rtl="0"/>
            <a:r>
              <a:rPr lang="nl-NL" dirty="0"/>
              <a:t>Govert Geldof, Deventer, 1 mei 2026</a:t>
            </a:r>
          </a:p>
        </p:txBody>
      </p:sp>
    </p:spTree>
    <p:extLst>
      <p:ext uri="{BB962C8B-B14F-4D97-AF65-F5344CB8AC3E}">
        <p14:creationId xmlns:p14="http://schemas.microsoft.com/office/powerpoint/2010/main" val="260538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shuis, generator, apparaat&#10;&#10;Door AI gegenereerde inhoud is mogelijk onjuist.">
            <a:extLst>
              <a:ext uri="{FF2B5EF4-FFF2-40B4-BE49-F238E27FC236}">
                <a16:creationId xmlns:a16="http://schemas.microsoft.com/office/drawing/2014/main" id="{CC649E67-218E-A5AD-66C6-86DC795FCD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Tekstvak 3">
            <a:extLst>
              <a:ext uri="{FF2B5EF4-FFF2-40B4-BE49-F238E27FC236}">
                <a16:creationId xmlns:a16="http://schemas.microsoft.com/office/drawing/2014/main" id="{74DEB505-18B5-C91B-9436-5EDCFB89A77F}"/>
              </a:ext>
            </a:extLst>
          </p:cNvPr>
          <p:cNvSpPr txBox="1"/>
          <p:nvPr/>
        </p:nvSpPr>
        <p:spPr>
          <a:xfrm>
            <a:off x="7789567" y="932299"/>
            <a:ext cx="4116684" cy="14773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Dorpsmolen Tzum - Wyntsjesnijer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Hoogte: 76 meter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Eigendom van energiecoöperatie</a:t>
            </a:r>
            <a:r>
              <a:rPr kumimoji="0" lang="nl-NL" sz="18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TOER </a:t>
            </a:r>
            <a:b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(530 leden)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Actief vanaf 10 december 2022</a:t>
            </a:r>
          </a:p>
        </p:txBody>
      </p:sp>
    </p:spTree>
    <p:extLst>
      <p:ext uri="{BB962C8B-B14F-4D97-AF65-F5344CB8AC3E}">
        <p14:creationId xmlns:p14="http://schemas.microsoft.com/office/powerpoint/2010/main" val="11949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4D1CBEC-3D19-482E-AF0D-6E6C898544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4C51B021-2827-4238-8927-36BDEE00D4D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30-4-2026</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D1BA03D8-DF36-47B8-80D9-6421D89936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5" name="Afbeelding 4">
            <a:extLst>
              <a:ext uri="{FF2B5EF4-FFF2-40B4-BE49-F238E27FC236}">
                <a16:creationId xmlns:a16="http://schemas.microsoft.com/office/drawing/2014/main" id="{D9F2E92B-7F25-4D1B-8807-33D8384C5F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84910"/>
          </a:xfrm>
          <a:prstGeom prst="rect">
            <a:avLst/>
          </a:prstGeom>
        </p:spPr>
      </p:pic>
      <p:sp>
        <p:nvSpPr>
          <p:cNvPr id="7" name="Ovaal 6">
            <a:extLst>
              <a:ext uri="{FF2B5EF4-FFF2-40B4-BE49-F238E27FC236}">
                <a16:creationId xmlns:a16="http://schemas.microsoft.com/office/drawing/2014/main" id="{7AFC7731-7690-4C02-82AD-B2BD2CEF4046}"/>
              </a:ext>
            </a:extLst>
          </p:cNvPr>
          <p:cNvSpPr/>
          <p:nvPr/>
        </p:nvSpPr>
        <p:spPr>
          <a:xfrm>
            <a:off x="3896220" y="4491753"/>
            <a:ext cx="190832" cy="16697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Ovaal 7">
            <a:extLst>
              <a:ext uri="{FF2B5EF4-FFF2-40B4-BE49-F238E27FC236}">
                <a16:creationId xmlns:a16="http://schemas.microsoft.com/office/drawing/2014/main" id="{311F0A2F-5F6C-4A2C-9C62-EBCFE5C1F168}"/>
              </a:ext>
            </a:extLst>
          </p:cNvPr>
          <p:cNvSpPr/>
          <p:nvPr/>
        </p:nvSpPr>
        <p:spPr>
          <a:xfrm>
            <a:off x="2608535" y="3383442"/>
            <a:ext cx="2707431" cy="2518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Ovaal 8">
            <a:extLst>
              <a:ext uri="{FF2B5EF4-FFF2-40B4-BE49-F238E27FC236}">
                <a16:creationId xmlns:a16="http://schemas.microsoft.com/office/drawing/2014/main" id="{37D6A769-5129-4B60-B8CC-487AE2301D97}"/>
              </a:ext>
            </a:extLst>
          </p:cNvPr>
          <p:cNvSpPr/>
          <p:nvPr/>
        </p:nvSpPr>
        <p:spPr>
          <a:xfrm>
            <a:off x="6992902" y="435837"/>
            <a:ext cx="2236556" cy="1933298"/>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ijdelijke aanduiding voor dianummer 1">
            <a:extLst>
              <a:ext uri="{FF2B5EF4-FFF2-40B4-BE49-F238E27FC236}">
                <a16:creationId xmlns:a16="http://schemas.microsoft.com/office/drawing/2014/main" id="{F13B80F7-D873-4F47-A7D3-5226655CE088}"/>
              </a:ext>
            </a:extLst>
          </p:cNvPr>
          <p:cNvSpPr txBox="1">
            <a:spLocks/>
          </p:cNvSpPr>
          <p:nvPr/>
        </p:nvSpPr>
        <p:spPr>
          <a:xfrm>
            <a:off x="0" y="6629400"/>
            <a:ext cx="432000" cy="228600"/>
          </a:xfrm>
          <a:prstGeom prst="rect">
            <a:avLst/>
          </a:prstGeom>
        </p:spPr>
        <p:txBody>
          <a:bodyPr vert="horz" lIns="91440" tIns="45720" rIns="91440" bIns="45720" rtlCol="0" anchor="ctr"/>
          <a:lstStyle>
            <a:defPPr rtl="0">
              <a:defRPr lang="nl-NL"/>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11" name="Tijdelijke aanduiding voor datum 2">
            <a:extLst>
              <a:ext uri="{FF2B5EF4-FFF2-40B4-BE49-F238E27FC236}">
                <a16:creationId xmlns:a16="http://schemas.microsoft.com/office/drawing/2014/main" id="{FCB0B88C-ED1E-449A-9AEA-AEB57E230364}"/>
              </a:ext>
            </a:extLst>
          </p:cNvPr>
          <p:cNvSpPr txBox="1">
            <a:spLocks/>
          </p:cNvSpPr>
          <p:nvPr/>
        </p:nvSpPr>
        <p:spPr>
          <a:xfrm>
            <a:off x="453403" y="6629400"/>
            <a:ext cx="1000662" cy="228600"/>
          </a:xfrm>
          <a:prstGeom prst="rect">
            <a:avLst/>
          </a:prstGeom>
        </p:spPr>
        <p:txBody>
          <a:bodyPr vert="horz" lIns="91440" tIns="45720" rIns="91440" bIns="45720" rtlCol="0" anchor="ctr"/>
          <a:lstStyle>
            <a:defPPr rtl="0">
              <a:defRPr lang="nl-NL"/>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30-4-2026</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PIJL-LINKS 5">
            <a:extLst>
              <a:ext uri="{FF2B5EF4-FFF2-40B4-BE49-F238E27FC236}">
                <a16:creationId xmlns:a16="http://schemas.microsoft.com/office/drawing/2014/main" id="{8A75966F-A479-429C-88F1-FC6B1084BF04}"/>
              </a:ext>
            </a:extLst>
          </p:cNvPr>
          <p:cNvSpPr/>
          <p:nvPr/>
        </p:nvSpPr>
        <p:spPr>
          <a:xfrm>
            <a:off x="4247273" y="4233336"/>
            <a:ext cx="3057652" cy="683812"/>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Locatie van de windturbine</a:t>
            </a:r>
          </a:p>
        </p:txBody>
      </p:sp>
    </p:spTree>
    <p:extLst>
      <p:ext uri="{BB962C8B-B14F-4D97-AF65-F5344CB8AC3E}">
        <p14:creationId xmlns:p14="http://schemas.microsoft.com/office/powerpoint/2010/main" val="356829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windmolen, generator, hemel, apparaat&#10;&#10;Door AI gegenereerde inhoud is mogelijk onjuist.">
            <a:extLst>
              <a:ext uri="{FF2B5EF4-FFF2-40B4-BE49-F238E27FC236}">
                <a16:creationId xmlns:a16="http://schemas.microsoft.com/office/drawing/2014/main" id="{3021B04F-132C-2833-29FE-14DAAC13792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2" name="Tijdelijke aanduiding voor dianummer 1" hidden="1">
            <a:extLst>
              <a:ext uri="{FF2B5EF4-FFF2-40B4-BE49-F238E27FC236}">
                <a16:creationId xmlns:a16="http://schemas.microsoft.com/office/drawing/2014/main" id="{1577EC32-E950-CA58-35C0-3D57DC4B69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hidden="1">
            <a:extLst>
              <a:ext uri="{FF2B5EF4-FFF2-40B4-BE49-F238E27FC236}">
                <a16:creationId xmlns:a16="http://schemas.microsoft.com/office/drawing/2014/main" id="{BD7C0282-EE90-1438-25F2-EF6F95DD037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30-4-2026</a:t>
            </a:fld>
            <a:endPar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60738D16-D67E-E826-5652-521F65D563F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p>
        </p:txBody>
      </p:sp>
      <p:pic>
        <p:nvPicPr>
          <p:cNvPr id="9" name="Afbeelding 8" descr="Afbeelding met Graphics, grafische vormgeving, ontwerp&#10;&#10;Door AI gegenereerde inhoud is mogelijk onjuist.">
            <a:extLst>
              <a:ext uri="{FF2B5EF4-FFF2-40B4-BE49-F238E27FC236}">
                <a16:creationId xmlns:a16="http://schemas.microsoft.com/office/drawing/2014/main" id="{40434B6A-F0F5-A6EE-CCC0-2A3F164104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065" y="4136061"/>
            <a:ext cx="2670279" cy="1201016"/>
          </a:xfrm>
          <a:prstGeom prst="rect">
            <a:avLst/>
          </a:prstGeom>
        </p:spPr>
      </p:pic>
      <p:sp>
        <p:nvSpPr>
          <p:cNvPr id="10" name="Pijl: links/rechts 9">
            <a:extLst>
              <a:ext uri="{FF2B5EF4-FFF2-40B4-BE49-F238E27FC236}">
                <a16:creationId xmlns:a16="http://schemas.microsoft.com/office/drawing/2014/main" id="{0D48E7B1-F383-85C6-9829-16322DEA49E1}"/>
              </a:ext>
            </a:extLst>
          </p:cNvPr>
          <p:cNvSpPr/>
          <p:nvPr/>
        </p:nvSpPr>
        <p:spPr>
          <a:xfrm>
            <a:off x="3704531" y="4827471"/>
            <a:ext cx="1694049" cy="510139"/>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Pijl: omhoog 12">
            <a:extLst>
              <a:ext uri="{FF2B5EF4-FFF2-40B4-BE49-F238E27FC236}">
                <a16:creationId xmlns:a16="http://schemas.microsoft.com/office/drawing/2014/main" id="{FE940E19-DB40-A6C8-5772-F9F5AECFCFDF}"/>
              </a:ext>
            </a:extLst>
          </p:cNvPr>
          <p:cNvSpPr/>
          <p:nvPr/>
        </p:nvSpPr>
        <p:spPr>
          <a:xfrm>
            <a:off x="2255483" y="3666070"/>
            <a:ext cx="558265" cy="96280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Tekstvak 13">
            <a:extLst>
              <a:ext uri="{FF2B5EF4-FFF2-40B4-BE49-F238E27FC236}">
                <a16:creationId xmlns:a16="http://schemas.microsoft.com/office/drawing/2014/main" id="{8FA1B10B-689B-4612-851E-C900F9385543}"/>
              </a:ext>
            </a:extLst>
          </p:cNvPr>
          <p:cNvSpPr txBox="1"/>
          <p:nvPr/>
        </p:nvSpPr>
        <p:spPr>
          <a:xfrm>
            <a:off x="2721411" y="4016147"/>
            <a:ext cx="2304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ca. € 20.000,-- per jaar</a:t>
            </a:r>
          </a:p>
        </p:txBody>
      </p:sp>
      <p:sp>
        <p:nvSpPr>
          <p:cNvPr id="5" name="Tekstvak 4">
            <a:extLst>
              <a:ext uri="{FF2B5EF4-FFF2-40B4-BE49-F238E27FC236}">
                <a16:creationId xmlns:a16="http://schemas.microsoft.com/office/drawing/2014/main" id="{DF2C2A88-8DBD-60D7-2901-498A59A84C6D}"/>
              </a:ext>
            </a:extLst>
          </p:cNvPr>
          <p:cNvSpPr txBox="1"/>
          <p:nvPr/>
        </p:nvSpPr>
        <p:spPr>
          <a:xfrm>
            <a:off x="-3163" y="2927824"/>
            <a:ext cx="507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4D3E2F"/>
                </a:solidFill>
                <a:effectLst/>
                <a:uLnTx/>
                <a:uFillTx/>
                <a:latin typeface="Corbel" panose="020B0503020204020204"/>
                <a:ea typeface="+mn-ea"/>
                <a:cs typeface="+mn-cs"/>
              </a:rPr>
              <a:t>Inwonersinitiatieven en verenigingen</a:t>
            </a:r>
            <a:br>
              <a:rPr lang="nl-NL" b="1" dirty="0">
                <a:solidFill>
                  <a:srgbClr val="4D3E2F"/>
                </a:solidFill>
                <a:latin typeface="Corbel" panose="020B0503020204020204"/>
              </a:rPr>
            </a:br>
            <a:r>
              <a:rPr kumimoji="0" lang="nl-NL" sz="1800" b="1" i="0" u="none" strike="noStrike" kern="1200" cap="none" spc="0" normalizeH="0" baseline="0" noProof="0" dirty="0">
                <a:ln>
                  <a:noFill/>
                </a:ln>
                <a:solidFill>
                  <a:srgbClr val="4D3E2F"/>
                </a:solidFill>
                <a:effectLst/>
                <a:uLnTx/>
                <a:uFillTx/>
                <a:latin typeface="Corbel" panose="020B0503020204020204"/>
                <a:ea typeface="+mn-ea"/>
                <a:cs typeface="+mn-cs"/>
              </a:rPr>
              <a:t>(werken aan een weerbare en vitale samenleving)</a:t>
            </a:r>
          </a:p>
        </p:txBody>
      </p:sp>
      <p:sp>
        <p:nvSpPr>
          <p:cNvPr id="8" name="Tekstvak 7">
            <a:extLst>
              <a:ext uri="{FF2B5EF4-FFF2-40B4-BE49-F238E27FC236}">
                <a16:creationId xmlns:a16="http://schemas.microsoft.com/office/drawing/2014/main" id="{E24D7577-4BDF-5B2F-1DD3-656C6522A95F}"/>
              </a:ext>
            </a:extLst>
          </p:cNvPr>
          <p:cNvSpPr txBox="1"/>
          <p:nvPr/>
        </p:nvSpPr>
        <p:spPr>
          <a:xfrm>
            <a:off x="8846049" y="534256"/>
            <a:ext cx="25603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orbel" panose="020B0503020204020204"/>
                <a:ea typeface="+mn-ea"/>
                <a:cs typeface="+mn-cs"/>
              </a:rPr>
              <a:t>Wyntsjesnijer 2</a:t>
            </a:r>
          </a:p>
        </p:txBody>
      </p:sp>
    </p:spTree>
    <p:extLst>
      <p:ext uri="{BB962C8B-B14F-4D97-AF65-F5344CB8AC3E}">
        <p14:creationId xmlns:p14="http://schemas.microsoft.com/office/powerpoint/2010/main" val="338279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9BEC3-A931-9F97-305D-7610E3D9AFFD}"/>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BDA8CE3-1487-6580-B7D2-D2A784A299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9D828C58-0B65-2C4D-4CDF-ADE45528A39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30-4-2026</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45115818-6536-91CB-648D-B4BFFA13C4C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5" name="Afbeelding 4">
            <a:extLst>
              <a:ext uri="{FF2B5EF4-FFF2-40B4-BE49-F238E27FC236}">
                <a16:creationId xmlns:a16="http://schemas.microsoft.com/office/drawing/2014/main" id="{66A77E1C-793D-071B-4E49-5B372A8927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 name="Tekstvak 5">
            <a:extLst>
              <a:ext uri="{FF2B5EF4-FFF2-40B4-BE49-F238E27FC236}">
                <a16:creationId xmlns:a16="http://schemas.microsoft.com/office/drawing/2014/main" id="{5619E46E-A12A-70DD-AE2F-192BFDE53981}"/>
              </a:ext>
            </a:extLst>
          </p:cNvPr>
          <p:cNvSpPr txBox="1"/>
          <p:nvPr/>
        </p:nvSpPr>
        <p:spPr>
          <a:xfrm>
            <a:off x="9866304" y="6475511"/>
            <a:ext cx="21317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orbel" panose="020B0503020204020204"/>
                <a:ea typeface="+mn-ea"/>
                <a:cs typeface="+mn-cs"/>
              </a:rPr>
              <a:t>Foto: Leeuwarder Courant</a:t>
            </a:r>
          </a:p>
        </p:txBody>
      </p:sp>
      <p:sp>
        <p:nvSpPr>
          <p:cNvPr id="7" name="Bijschrift: pijl-omlaag 6">
            <a:extLst>
              <a:ext uri="{FF2B5EF4-FFF2-40B4-BE49-F238E27FC236}">
                <a16:creationId xmlns:a16="http://schemas.microsoft.com/office/drawing/2014/main" id="{D9DA844B-74F8-6588-C4AA-CA48874AE49D}"/>
              </a:ext>
            </a:extLst>
          </p:cNvPr>
          <p:cNvSpPr/>
          <p:nvPr/>
        </p:nvSpPr>
        <p:spPr>
          <a:xfrm>
            <a:off x="1739591" y="2542478"/>
            <a:ext cx="3155796" cy="88652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y-NL" sz="1800" b="0" i="0" u="none" strike="noStrike" kern="1200" cap="none" spc="0" normalizeH="0" baseline="0" noProof="0" dirty="0">
                <a:ln>
                  <a:noFill/>
                </a:ln>
                <a:solidFill>
                  <a:prstClr val="white"/>
                </a:solidFill>
                <a:effectLst/>
                <a:uLnTx/>
                <a:uFillTx/>
                <a:latin typeface="Corbel" panose="020B0503020204020204"/>
                <a:ea typeface="+mn-ea"/>
                <a:cs typeface="+mn-cs"/>
              </a:rPr>
              <a:t>It Nije Fertier</a:t>
            </a:r>
          </a:p>
        </p:txBody>
      </p:sp>
    </p:spTree>
    <p:extLst>
      <p:ext uri="{BB962C8B-B14F-4D97-AF65-F5344CB8AC3E}">
        <p14:creationId xmlns:p14="http://schemas.microsoft.com/office/powerpoint/2010/main" val="379769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hemel, gras, landbouw&#10;&#10;Door AI gegenereerde inhoud is mogelijk onjuist.">
            <a:extLst>
              <a:ext uri="{FF2B5EF4-FFF2-40B4-BE49-F238E27FC236}">
                <a16:creationId xmlns:a16="http://schemas.microsoft.com/office/drawing/2014/main" id="{711F564F-674E-9FF0-EB46-A1147AF740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077EAE06-B3E9-463F-08A1-EFEB8A0F3377}"/>
              </a:ext>
            </a:extLst>
          </p:cNvPr>
          <p:cNvSpPr txBox="1"/>
          <p:nvPr/>
        </p:nvSpPr>
        <p:spPr>
          <a:xfrm>
            <a:off x="8817291" y="534256"/>
            <a:ext cx="249138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libri" panose="020F0502020204030204"/>
                <a:ea typeface="+mn-ea"/>
                <a:cs typeface="+mn-cs"/>
              </a:rPr>
              <a:t>Wyntsjesnijer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libri" panose="020F0502020204030204"/>
                <a:ea typeface="+mn-ea"/>
                <a:cs typeface="+mn-cs"/>
              </a:rPr>
              <a:t>1994 - 2016</a:t>
            </a:r>
          </a:p>
        </p:txBody>
      </p:sp>
    </p:spTree>
    <p:extLst>
      <p:ext uri="{BB962C8B-B14F-4D97-AF65-F5344CB8AC3E}">
        <p14:creationId xmlns:p14="http://schemas.microsoft.com/office/powerpoint/2010/main" val="81527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uitenshuis, hemel, gras, windmolen">
            <a:extLst>
              <a:ext uri="{FF2B5EF4-FFF2-40B4-BE49-F238E27FC236}">
                <a16:creationId xmlns:a16="http://schemas.microsoft.com/office/drawing/2014/main" id="{EBDD6D0C-9D08-0021-F8AF-CA818EE481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113128" cy="6858000"/>
          </a:xfrm>
          <a:prstGeom prst="rect">
            <a:avLst/>
          </a:prstGeom>
        </p:spPr>
      </p:pic>
      <p:pic>
        <p:nvPicPr>
          <p:cNvPr id="11" name="Afbeelding 10" descr="Afbeelding met apparaat, generator, windmolen, buitenshuis&#10;&#10;Door AI gegenereerde inhoud is mogelijk onjuist.">
            <a:extLst>
              <a:ext uri="{FF2B5EF4-FFF2-40B4-BE49-F238E27FC236}">
                <a16:creationId xmlns:a16="http://schemas.microsoft.com/office/drawing/2014/main" id="{C767351B-35A2-9618-4796-1907A26C96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9420" y="0"/>
            <a:ext cx="6092580" cy="6858000"/>
          </a:xfrm>
          <a:prstGeom prst="rect">
            <a:avLst/>
          </a:prstGeom>
        </p:spPr>
      </p:pic>
      <p:sp>
        <p:nvSpPr>
          <p:cNvPr id="13" name="Tekstvak 12">
            <a:extLst>
              <a:ext uri="{FF2B5EF4-FFF2-40B4-BE49-F238E27FC236}">
                <a16:creationId xmlns:a16="http://schemas.microsoft.com/office/drawing/2014/main" id="{3222BF71-4C1F-F4E8-B77C-87721936F854}"/>
              </a:ext>
            </a:extLst>
          </p:cNvPr>
          <p:cNvSpPr txBox="1"/>
          <p:nvPr/>
        </p:nvSpPr>
        <p:spPr>
          <a:xfrm>
            <a:off x="8085170" y="212317"/>
            <a:ext cx="2491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libri" panose="020F0502020204030204"/>
                <a:ea typeface="+mn-ea"/>
                <a:cs typeface="+mn-cs"/>
              </a:rPr>
              <a:t>Wyntsjesnijer 2</a:t>
            </a:r>
          </a:p>
        </p:txBody>
      </p:sp>
      <p:sp>
        <p:nvSpPr>
          <p:cNvPr id="14" name="Tekstvak 13">
            <a:extLst>
              <a:ext uri="{FF2B5EF4-FFF2-40B4-BE49-F238E27FC236}">
                <a16:creationId xmlns:a16="http://schemas.microsoft.com/office/drawing/2014/main" id="{BF4400D0-47F1-D9DB-00BE-A9017DEF2C33}"/>
              </a:ext>
            </a:extLst>
          </p:cNvPr>
          <p:cNvSpPr txBox="1"/>
          <p:nvPr/>
        </p:nvSpPr>
        <p:spPr>
          <a:xfrm>
            <a:off x="1828503" y="212317"/>
            <a:ext cx="2491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libri" panose="020F0502020204030204"/>
                <a:ea typeface="+mn-ea"/>
                <a:cs typeface="+mn-cs"/>
              </a:rPr>
              <a:t>Wyntsjesnijer 1</a:t>
            </a:r>
          </a:p>
        </p:txBody>
      </p:sp>
      <p:sp>
        <p:nvSpPr>
          <p:cNvPr id="19" name="Tekstvak 18">
            <a:extLst>
              <a:ext uri="{FF2B5EF4-FFF2-40B4-BE49-F238E27FC236}">
                <a16:creationId xmlns:a16="http://schemas.microsoft.com/office/drawing/2014/main" id="{2EB3EAFD-6261-0D41-BA9B-08E3A9E30D4D}"/>
              </a:ext>
            </a:extLst>
          </p:cNvPr>
          <p:cNvSpPr txBox="1"/>
          <p:nvPr/>
        </p:nvSpPr>
        <p:spPr>
          <a:xfrm>
            <a:off x="1664659" y="6134725"/>
            <a:ext cx="27615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525.000 kWh/jaar</a:t>
            </a:r>
          </a:p>
        </p:txBody>
      </p:sp>
      <p:sp>
        <p:nvSpPr>
          <p:cNvPr id="20" name="Tekstvak 19">
            <a:extLst>
              <a:ext uri="{FF2B5EF4-FFF2-40B4-BE49-F238E27FC236}">
                <a16:creationId xmlns:a16="http://schemas.microsoft.com/office/drawing/2014/main" id="{2F9E84E8-D17D-789E-CC63-A276CDBE92CF}"/>
              </a:ext>
            </a:extLst>
          </p:cNvPr>
          <p:cNvSpPr txBox="1"/>
          <p:nvPr/>
        </p:nvSpPr>
        <p:spPr>
          <a:xfrm>
            <a:off x="7932452" y="6134724"/>
            <a:ext cx="27615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2.600.000 kWh/jaar</a:t>
            </a:r>
          </a:p>
        </p:txBody>
      </p:sp>
      <p:sp>
        <p:nvSpPr>
          <p:cNvPr id="21" name="Rechthoek 20">
            <a:extLst>
              <a:ext uri="{FF2B5EF4-FFF2-40B4-BE49-F238E27FC236}">
                <a16:creationId xmlns:a16="http://schemas.microsoft.com/office/drawing/2014/main" id="{F1FB29B2-5443-154B-1711-F3D0301E1EBE}"/>
              </a:ext>
            </a:extLst>
          </p:cNvPr>
          <p:cNvSpPr/>
          <p:nvPr/>
        </p:nvSpPr>
        <p:spPr>
          <a:xfrm>
            <a:off x="3914078" y="4181707"/>
            <a:ext cx="4171092" cy="169140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Beleidsverandering, nieuwe normen, omgevingsvergunning,</a:t>
            </a:r>
            <a:r>
              <a:rPr kumimoji="0" lang="nl-NL" sz="2000" b="0" i="0" u="none" strike="noStrike" kern="1200" cap="none" spc="0" normalizeH="0" noProof="0">
                <a:ln>
                  <a:noFill/>
                </a:ln>
                <a:solidFill>
                  <a:prstClr val="white"/>
                </a:solidFill>
                <a:effectLst/>
                <a:uLnTx/>
                <a:uFillTx/>
                <a:latin typeface="Calibri" panose="020F0502020204030204"/>
                <a:ea typeface="+mn-ea"/>
                <a:cs typeface="+mn-cs"/>
              </a:rPr>
              <a:t> bezwaarschrift, veranderende subsidievoorwaarden, </a:t>
            </a: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corona, et cetera</a:t>
            </a:r>
          </a:p>
        </p:txBody>
      </p:sp>
      <p:sp>
        <p:nvSpPr>
          <p:cNvPr id="3" name="Pijl: gestreept rechts 2">
            <a:extLst>
              <a:ext uri="{FF2B5EF4-FFF2-40B4-BE49-F238E27FC236}">
                <a16:creationId xmlns:a16="http://schemas.microsoft.com/office/drawing/2014/main" id="{B25E0BE1-43C2-F8F6-745C-AFB27F6CB39B}"/>
              </a:ext>
            </a:extLst>
          </p:cNvPr>
          <p:cNvSpPr/>
          <p:nvPr/>
        </p:nvSpPr>
        <p:spPr>
          <a:xfrm>
            <a:off x="2977376" y="2918102"/>
            <a:ext cx="6113128" cy="1207942"/>
          </a:xfrm>
          <a:prstGeom prst="strip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6,5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jaren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afgeronde hoeken 5">
            <a:extLst>
              <a:ext uri="{FF2B5EF4-FFF2-40B4-BE49-F238E27FC236}">
                <a16:creationId xmlns:a16="http://schemas.microsoft.com/office/drawing/2014/main" id="{B824268C-E7B8-7A76-59E4-C543C0C95E3A}"/>
              </a:ext>
            </a:extLst>
          </p:cNvPr>
          <p:cNvSpPr/>
          <p:nvPr/>
        </p:nvSpPr>
        <p:spPr>
          <a:xfrm rot="19804032">
            <a:off x="4266832" y="4410229"/>
            <a:ext cx="3648089" cy="1037406"/>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ingewikkeld</a:t>
            </a:r>
          </a:p>
        </p:txBody>
      </p:sp>
      <p:pic>
        <p:nvPicPr>
          <p:cNvPr id="7" name="Afbeelding 6">
            <a:extLst>
              <a:ext uri="{FF2B5EF4-FFF2-40B4-BE49-F238E27FC236}">
                <a16:creationId xmlns:a16="http://schemas.microsoft.com/office/drawing/2014/main" id="{1AE0F1C4-7243-4825-FF46-0E2F946B06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86557">
            <a:off x="4190671" y="2581271"/>
            <a:ext cx="3800410" cy="3769131"/>
          </a:xfrm>
          <a:prstGeom prst="rect">
            <a:avLst/>
          </a:prstGeom>
        </p:spPr>
      </p:pic>
    </p:spTree>
    <p:extLst>
      <p:ext uri="{BB962C8B-B14F-4D97-AF65-F5344CB8AC3E}">
        <p14:creationId xmlns:p14="http://schemas.microsoft.com/office/powerpoint/2010/main" val="213891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1000"/>
                            </p:stCondLst>
                            <p:childTnLst>
                              <p:par>
                                <p:cTn id="25" presetID="2" presetClass="exit" presetSubtype="1" fill="hold" nodeType="afterEffect">
                                  <p:stCondLst>
                                    <p:cond delay="0"/>
                                  </p:stCondLst>
                                  <p:childTnLst>
                                    <p:anim calcmode="lin" valueType="num">
                                      <p:cBhvr additive="base">
                                        <p:cTn id="26" dur="1000"/>
                                        <p:tgtEl>
                                          <p:spTgt spid="7"/>
                                        </p:tgtEl>
                                        <p:attrNameLst>
                                          <p:attrName>ppt_x</p:attrName>
                                        </p:attrNameLst>
                                      </p:cBhvr>
                                      <p:tavLst>
                                        <p:tav tm="0">
                                          <p:val>
                                            <p:strVal val="ppt_x"/>
                                          </p:val>
                                        </p:tav>
                                        <p:tav tm="100000">
                                          <p:val>
                                            <p:strVal val="ppt_x"/>
                                          </p:val>
                                        </p:tav>
                                      </p:tavLst>
                                    </p:anim>
                                    <p:anim calcmode="lin" valueType="num">
                                      <p:cBhvr additive="base">
                                        <p:cTn id="27" dur="1000"/>
                                        <p:tgtEl>
                                          <p:spTgt spid="7"/>
                                        </p:tgtEl>
                                        <p:attrNameLst>
                                          <p:attrName>ppt_y</p:attrName>
                                        </p:attrNameLst>
                                      </p:cBhvr>
                                      <p:tavLst>
                                        <p:tav tm="0">
                                          <p:val>
                                            <p:strVal val="ppt_y"/>
                                          </p:val>
                                        </p:tav>
                                        <p:tav tm="100000">
                                          <p:val>
                                            <p:strVal val="0-ppt_h/2"/>
                                          </p:val>
                                        </p:tav>
                                      </p:tavLst>
                                    </p:anim>
                                    <p:set>
                                      <p:cBhvr>
                                        <p:cTn id="2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6" name="Rechthoek 25">
            <a:extLst>
              <a:ext uri="{FF2B5EF4-FFF2-40B4-BE49-F238E27FC236}">
                <a16:creationId xmlns:a16="http://schemas.microsoft.com/office/drawing/2014/main" id="{F99285BE-1D92-2447-3891-9323D904A704}"/>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27" name="Rechthoek 26">
            <a:extLst>
              <a:ext uri="{FF2B5EF4-FFF2-40B4-BE49-F238E27FC236}">
                <a16:creationId xmlns:a16="http://schemas.microsoft.com/office/drawing/2014/main" id="{A0850DDA-269F-02CF-A554-9647E082B6B2}"/>
              </a:ext>
            </a:extLst>
          </p:cNvPr>
          <p:cNvSpPr/>
          <p:nvPr/>
        </p:nvSpPr>
        <p:spPr>
          <a:xfrm>
            <a:off x="4435232"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De mensen</a:t>
            </a:r>
          </a:p>
        </p:txBody>
      </p:sp>
      <p:sp>
        <p:nvSpPr>
          <p:cNvPr id="29" name="Rechthoek 28">
            <a:extLst>
              <a:ext uri="{FF2B5EF4-FFF2-40B4-BE49-F238E27FC236}">
                <a16:creationId xmlns:a16="http://schemas.microsoft.com/office/drawing/2014/main" id="{7D988113-4461-F2CF-1F0D-DB547D866B1E}"/>
              </a:ext>
            </a:extLst>
          </p:cNvPr>
          <p:cNvSpPr/>
          <p:nvPr/>
        </p:nvSpPr>
        <p:spPr>
          <a:xfrm>
            <a:off x="5207977"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Beschouwer</a:t>
            </a:r>
          </a:p>
        </p:txBody>
      </p:sp>
      <p:sp>
        <p:nvSpPr>
          <p:cNvPr id="30" name="Rechthoek 29">
            <a:extLst>
              <a:ext uri="{FF2B5EF4-FFF2-40B4-BE49-F238E27FC236}">
                <a16:creationId xmlns:a16="http://schemas.microsoft.com/office/drawing/2014/main" id="{977B0054-82B9-FEE8-4496-7136ED85F90B}"/>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9071BF22-F32C-BBFA-02BE-85FC31D8AA80}"/>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3B33676E-03D5-D726-9AFF-BEE339C29074}"/>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pic>
        <p:nvPicPr>
          <p:cNvPr id="2" name="Afbeelding 1">
            <a:extLst>
              <a:ext uri="{FF2B5EF4-FFF2-40B4-BE49-F238E27FC236}">
                <a16:creationId xmlns:a16="http://schemas.microsoft.com/office/drawing/2014/main" id="{E9A06674-42C5-99B1-D923-F24024DC0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732" y="364129"/>
            <a:ext cx="809968" cy="2037591"/>
          </a:xfrm>
          <a:prstGeom prst="rect">
            <a:avLst/>
          </a:prstGeom>
        </p:spPr>
      </p:pic>
      <p:sp>
        <p:nvSpPr>
          <p:cNvPr id="3" name="Rechthoek 2">
            <a:extLst>
              <a:ext uri="{FF2B5EF4-FFF2-40B4-BE49-F238E27FC236}">
                <a16:creationId xmlns:a16="http://schemas.microsoft.com/office/drawing/2014/main" id="{6DF2C7FC-3B64-7B38-FAF2-0BC5F7E98316}"/>
              </a:ext>
            </a:extLst>
          </p:cNvPr>
          <p:cNvSpPr/>
          <p:nvPr/>
        </p:nvSpPr>
        <p:spPr>
          <a:xfrm>
            <a:off x="5207977" y="1687404"/>
            <a:ext cx="1776046" cy="722237"/>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Normen en procedures</a:t>
            </a:r>
          </a:p>
        </p:txBody>
      </p:sp>
      <p:sp>
        <p:nvSpPr>
          <p:cNvPr id="4" name="Rechthoek 3">
            <a:extLst>
              <a:ext uri="{FF2B5EF4-FFF2-40B4-BE49-F238E27FC236}">
                <a16:creationId xmlns:a16="http://schemas.microsoft.com/office/drawing/2014/main" id="{D7FBE1B9-52D7-F469-14F9-35469499E038}"/>
              </a:ext>
            </a:extLst>
          </p:cNvPr>
          <p:cNvSpPr/>
          <p:nvPr/>
        </p:nvSpPr>
        <p:spPr>
          <a:xfrm>
            <a:off x="1409406" y="1687404"/>
            <a:ext cx="1776046" cy="714316"/>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Dorpelingen</a:t>
            </a:r>
          </a:p>
        </p:txBody>
      </p:sp>
      <p:sp>
        <p:nvSpPr>
          <p:cNvPr id="5" name="Rechthoek 4">
            <a:extLst>
              <a:ext uri="{FF2B5EF4-FFF2-40B4-BE49-F238E27FC236}">
                <a16:creationId xmlns:a16="http://schemas.microsoft.com/office/drawing/2014/main" id="{177B512F-8DF6-59C1-AE25-B414F1A63299}"/>
              </a:ext>
            </a:extLst>
          </p:cNvPr>
          <p:cNvSpPr/>
          <p:nvPr/>
        </p:nvSpPr>
        <p:spPr>
          <a:xfrm>
            <a:off x="8953989" y="1687404"/>
            <a:ext cx="1776046" cy="722237"/>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Overheid op afstand</a:t>
            </a:r>
          </a:p>
        </p:txBody>
      </p:sp>
      <p:sp>
        <p:nvSpPr>
          <p:cNvPr id="6" name="Rechthoek 5">
            <a:extLst>
              <a:ext uri="{FF2B5EF4-FFF2-40B4-BE49-F238E27FC236}">
                <a16:creationId xmlns:a16="http://schemas.microsoft.com/office/drawing/2014/main" id="{AF304C84-17DC-5AB3-7AFF-6966A16BAC59}"/>
              </a:ext>
            </a:extLst>
          </p:cNvPr>
          <p:cNvSpPr/>
          <p:nvPr/>
        </p:nvSpPr>
        <p:spPr>
          <a:xfrm>
            <a:off x="662940" y="2915309"/>
            <a:ext cx="3268979" cy="7100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dirty="0"/>
              <a:t>Leefwereld</a:t>
            </a:r>
          </a:p>
        </p:txBody>
      </p:sp>
      <p:sp>
        <p:nvSpPr>
          <p:cNvPr id="7" name="Rechthoek 6">
            <a:extLst>
              <a:ext uri="{FF2B5EF4-FFF2-40B4-BE49-F238E27FC236}">
                <a16:creationId xmlns:a16="http://schemas.microsoft.com/office/drawing/2014/main" id="{A25883AB-7A9E-495B-473B-77CB9A042AC2}"/>
              </a:ext>
            </a:extLst>
          </p:cNvPr>
          <p:cNvSpPr/>
          <p:nvPr/>
        </p:nvSpPr>
        <p:spPr>
          <a:xfrm>
            <a:off x="4435231" y="2915309"/>
            <a:ext cx="3268979" cy="7100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dirty="0"/>
              <a:t>Papieren werkelijkheid</a:t>
            </a:r>
          </a:p>
        </p:txBody>
      </p:sp>
      <p:sp>
        <p:nvSpPr>
          <p:cNvPr id="9" name="Rechthoek 8">
            <a:extLst>
              <a:ext uri="{FF2B5EF4-FFF2-40B4-BE49-F238E27FC236}">
                <a16:creationId xmlns:a16="http://schemas.microsoft.com/office/drawing/2014/main" id="{D831C287-C482-1FC6-D68A-FB1BDECD39AD}"/>
              </a:ext>
            </a:extLst>
          </p:cNvPr>
          <p:cNvSpPr/>
          <p:nvPr/>
        </p:nvSpPr>
        <p:spPr>
          <a:xfrm>
            <a:off x="8207522" y="2915309"/>
            <a:ext cx="3268979" cy="7100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dirty="0"/>
              <a:t>Systeemwereld</a:t>
            </a:r>
          </a:p>
        </p:txBody>
      </p:sp>
      <p:pic>
        <p:nvPicPr>
          <p:cNvPr id="10" name="Afbeelding 9">
            <a:extLst>
              <a:ext uri="{FF2B5EF4-FFF2-40B4-BE49-F238E27FC236}">
                <a16:creationId xmlns:a16="http://schemas.microsoft.com/office/drawing/2014/main" id="{F98556FE-5288-16F6-8E9F-310939844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27" y="2052128"/>
            <a:ext cx="609863" cy="2359852"/>
          </a:xfrm>
          <a:prstGeom prst="rect">
            <a:avLst/>
          </a:prstGeom>
        </p:spPr>
      </p:pic>
    </p:spTree>
    <p:extLst>
      <p:ext uri="{BB962C8B-B14F-4D97-AF65-F5344CB8AC3E}">
        <p14:creationId xmlns:p14="http://schemas.microsoft.com/office/powerpoint/2010/main" val="17268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1DFEE34-55BE-A77C-5F53-1E43C6D055C5}"/>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9E02860D-4CA3-87D9-C38E-46AD613BB84A}"/>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30" name="Rechthoek 29">
            <a:extLst>
              <a:ext uri="{FF2B5EF4-FFF2-40B4-BE49-F238E27FC236}">
                <a16:creationId xmlns:a16="http://schemas.microsoft.com/office/drawing/2014/main" id="{F1E18FE9-FD03-669E-0A1C-6AF6C6A5F99B}"/>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pic>
        <p:nvPicPr>
          <p:cNvPr id="4" name="Afbeelding 3">
            <a:extLst>
              <a:ext uri="{FF2B5EF4-FFF2-40B4-BE49-F238E27FC236}">
                <a16:creationId xmlns:a16="http://schemas.microsoft.com/office/drawing/2014/main" id="{B38A5C03-FE2B-B381-DB55-84C483BD37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0740" y="289188"/>
            <a:ext cx="4076307" cy="4741238"/>
          </a:xfrm>
          <a:prstGeom prst="rect">
            <a:avLst/>
          </a:prstGeom>
        </p:spPr>
      </p:pic>
      <p:sp>
        <p:nvSpPr>
          <p:cNvPr id="5" name="Tekstvak 4">
            <a:extLst>
              <a:ext uri="{FF2B5EF4-FFF2-40B4-BE49-F238E27FC236}">
                <a16:creationId xmlns:a16="http://schemas.microsoft.com/office/drawing/2014/main" id="{516FCF47-6E38-69DC-A49D-1B3835779F92}"/>
              </a:ext>
            </a:extLst>
          </p:cNvPr>
          <p:cNvSpPr txBox="1"/>
          <p:nvPr/>
        </p:nvSpPr>
        <p:spPr>
          <a:xfrm>
            <a:off x="5669083" y="4914900"/>
            <a:ext cx="4579620" cy="1508105"/>
          </a:xfrm>
          <a:prstGeom prst="rect">
            <a:avLst/>
          </a:prstGeom>
          <a:noFill/>
        </p:spPr>
        <p:txBody>
          <a:bodyPr wrap="square" rtlCol="0">
            <a:spAutoFit/>
          </a:bodyPr>
          <a:lstStyle/>
          <a:p>
            <a:pPr algn="ctr"/>
            <a:r>
              <a:rPr lang="nl-NL" sz="2400" dirty="0"/>
              <a:t>De mens is een sociaal wezen en neigt naar het goede</a:t>
            </a:r>
          </a:p>
          <a:p>
            <a:pPr algn="ctr"/>
            <a:endParaRPr lang="nl-NL" sz="2400" dirty="0"/>
          </a:p>
          <a:p>
            <a:pPr algn="ctr"/>
            <a:r>
              <a:rPr lang="nl-NL" sz="2000" i="1" dirty="0"/>
              <a:t>Aristoteles</a:t>
            </a:r>
          </a:p>
        </p:txBody>
      </p:sp>
      <p:sp>
        <p:nvSpPr>
          <p:cNvPr id="7" name="Tekstvak 6">
            <a:extLst>
              <a:ext uri="{FF2B5EF4-FFF2-40B4-BE49-F238E27FC236}">
                <a16:creationId xmlns:a16="http://schemas.microsoft.com/office/drawing/2014/main" id="{FE04C5DE-DB6F-2A72-1E9D-5568E4F3A5A1}"/>
              </a:ext>
            </a:extLst>
          </p:cNvPr>
          <p:cNvSpPr txBox="1"/>
          <p:nvPr/>
        </p:nvSpPr>
        <p:spPr>
          <a:xfrm>
            <a:off x="95053" y="4914899"/>
            <a:ext cx="4917622" cy="1508105"/>
          </a:xfrm>
          <a:prstGeom prst="rect">
            <a:avLst/>
          </a:prstGeom>
          <a:noFill/>
        </p:spPr>
        <p:txBody>
          <a:bodyPr wrap="square" rtlCol="0">
            <a:spAutoFit/>
          </a:bodyPr>
          <a:lstStyle/>
          <a:p>
            <a:pPr algn="ctr"/>
            <a:r>
              <a:rPr lang="nl-NL" sz="2400" dirty="0"/>
              <a:t>In de wisselwerking huist de potentie tot evolutie</a:t>
            </a:r>
          </a:p>
          <a:p>
            <a:pPr algn="ctr"/>
            <a:endParaRPr lang="nl-NL" sz="2400" dirty="0"/>
          </a:p>
          <a:p>
            <a:pPr algn="ctr"/>
            <a:r>
              <a:rPr lang="nl-NL" sz="2000" i="1" dirty="0"/>
              <a:t>Wim van Dinten</a:t>
            </a:r>
          </a:p>
        </p:txBody>
      </p:sp>
      <p:sp>
        <p:nvSpPr>
          <p:cNvPr id="9" name="Ovaal 8">
            <a:extLst>
              <a:ext uri="{FF2B5EF4-FFF2-40B4-BE49-F238E27FC236}">
                <a16:creationId xmlns:a16="http://schemas.microsoft.com/office/drawing/2014/main" id="{C9B2089D-44F8-6140-80F6-B3DFF8AB7B6E}"/>
              </a:ext>
            </a:extLst>
          </p:cNvPr>
          <p:cNvSpPr/>
          <p:nvPr/>
        </p:nvSpPr>
        <p:spPr>
          <a:xfrm>
            <a:off x="856067" y="4885287"/>
            <a:ext cx="1909481" cy="5607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90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9B4E614-1527-1C28-A036-66D45560C08F}"/>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094724EB-85D9-1D49-B2A2-F1EDEBBA8A17}"/>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30" name="Rechthoek 29">
            <a:extLst>
              <a:ext uri="{FF2B5EF4-FFF2-40B4-BE49-F238E27FC236}">
                <a16:creationId xmlns:a16="http://schemas.microsoft.com/office/drawing/2014/main" id="{079431EE-96D1-0A2A-AFA7-5753ADF30FD5}"/>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pic>
        <p:nvPicPr>
          <p:cNvPr id="3" name="Afbeelding 2">
            <a:extLst>
              <a:ext uri="{FF2B5EF4-FFF2-40B4-BE49-F238E27FC236}">
                <a16:creationId xmlns:a16="http://schemas.microsoft.com/office/drawing/2014/main" id="{EB4977C6-9336-21A8-4BE7-46E48874B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804" y="150585"/>
            <a:ext cx="4917622" cy="6556829"/>
          </a:xfrm>
          <a:prstGeom prst="rect">
            <a:avLst/>
          </a:prstGeom>
        </p:spPr>
      </p:pic>
      <p:cxnSp>
        <p:nvCxnSpPr>
          <p:cNvPr id="8" name="Rechte verbindingslijn met pijl 7">
            <a:extLst>
              <a:ext uri="{FF2B5EF4-FFF2-40B4-BE49-F238E27FC236}">
                <a16:creationId xmlns:a16="http://schemas.microsoft.com/office/drawing/2014/main" id="{16E49373-9E6A-E22B-1C0E-CD9B9E4D2A72}"/>
              </a:ext>
            </a:extLst>
          </p:cNvPr>
          <p:cNvCxnSpPr>
            <a:cxnSpLocks/>
            <a:endCxn id="10" idx="2"/>
          </p:cNvCxnSpPr>
          <p:nvPr/>
        </p:nvCxnSpPr>
        <p:spPr>
          <a:xfrm flipH="1" flipV="1">
            <a:off x="5710069" y="1194099"/>
            <a:ext cx="2982110" cy="858028"/>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0" name="Tekstvak 9">
            <a:extLst>
              <a:ext uri="{FF2B5EF4-FFF2-40B4-BE49-F238E27FC236}">
                <a16:creationId xmlns:a16="http://schemas.microsoft.com/office/drawing/2014/main" id="{3D616EC7-FC85-F47C-C0E8-5F86C57D004F}"/>
              </a:ext>
            </a:extLst>
          </p:cNvPr>
          <p:cNvSpPr txBox="1"/>
          <p:nvPr/>
        </p:nvSpPr>
        <p:spPr>
          <a:xfrm>
            <a:off x="4690334" y="547768"/>
            <a:ext cx="2039470" cy="646331"/>
          </a:xfrm>
          <a:prstGeom prst="rect">
            <a:avLst/>
          </a:prstGeom>
          <a:noFill/>
        </p:spPr>
        <p:txBody>
          <a:bodyPr wrap="square" rtlCol="0">
            <a:spAutoFit/>
          </a:bodyPr>
          <a:lstStyle/>
          <a:p>
            <a:pPr algn="ctr"/>
            <a:r>
              <a:rPr lang="nl-NL" dirty="0"/>
              <a:t>Er is geen termietenarchitect</a:t>
            </a:r>
          </a:p>
        </p:txBody>
      </p:sp>
      <p:sp>
        <p:nvSpPr>
          <p:cNvPr id="12" name="Tekstvak 11">
            <a:extLst>
              <a:ext uri="{FF2B5EF4-FFF2-40B4-BE49-F238E27FC236}">
                <a16:creationId xmlns:a16="http://schemas.microsoft.com/office/drawing/2014/main" id="{F8F14F7A-208B-9A23-AE40-27CB2A53C294}"/>
              </a:ext>
            </a:extLst>
          </p:cNvPr>
          <p:cNvSpPr txBox="1"/>
          <p:nvPr/>
        </p:nvSpPr>
        <p:spPr>
          <a:xfrm>
            <a:off x="4690334" y="1697018"/>
            <a:ext cx="2039470" cy="646331"/>
          </a:xfrm>
          <a:prstGeom prst="rect">
            <a:avLst/>
          </a:prstGeom>
          <a:noFill/>
        </p:spPr>
        <p:txBody>
          <a:bodyPr wrap="square" rtlCol="0">
            <a:spAutoFit/>
          </a:bodyPr>
          <a:lstStyle/>
          <a:p>
            <a:pPr algn="ctr"/>
            <a:r>
              <a:rPr lang="nl-NL" dirty="0"/>
              <a:t>Bij mensen ligt het wel ietsje anders</a:t>
            </a:r>
          </a:p>
        </p:txBody>
      </p:sp>
      <p:sp>
        <p:nvSpPr>
          <p:cNvPr id="13" name="Tekstvak 12">
            <a:extLst>
              <a:ext uri="{FF2B5EF4-FFF2-40B4-BE49-F238E27FC236}">
                <a16:creationId xmlns:a16="http://schemas.microsoft.com/office/drawing/2014/main" id="{ACA705B0-2FA3-FA90-8D8A-3F5B4412728D}"/>
              </a:ext>
            </a:extLst>
          </p:cNvPr>
          <p:cNvSpPr txBox="1"/>
          <p:nvPr/>
        </p:nvSpPr>
        <p:spPr>
          <a:xfrm>
            <a:off x="4690334" y="2523102"/>
            <a:ext cx="2039470" cy="1200329"/>
          </a:xfrm>
          <a:prstGeom prst="rect">
            <a:avLst/>
          </a:prstGeom>
          <a:noFill/>
        </p:spPr>
        <p:txBody>
          <a:bodyPr wrap="square" rtlCol="0">
            <a:spAutoFit/>
          </a:bodyPr>
          <a:lstStyle/>
          <a:p>
            <a:pPr algn="ctr"/>
            <a:r>
              <a:rPr lang="nl-NL" dirty="0"/>
              <a:t>In wisselwerking zijn we in staat grootse dingen te verwerkelijken</a:t>
            </a:r>
          </a:p>
        </p:txBody>
      </p:sp>
      <p:sp>
        <p:nvSpPr>
          <p:cNvPr id="2" name="Tekstvak 1">
            <a:extLst>
              <a:ext uri="{FF2B5EF4-FFF2-40B4-BE49-F238E27FC236}">
                <a16:creationId xmlns:a16="http://schemas.microsoft.com/office/drawing/2014/main" id="{EBA2F603-7AF7-6467-7585-DD9A6C9809C3}"/>
              </a:ext>
            </a:extLst>
          </p:cNvPr>
          <p:cNvSpPr txBox="1"/>
          <p:nvPr/>
        </p:nvSpPr>
        <p:spPr>
          <a:xfrm>
            <a:off x="95053" y="4914899"/>
            <a:ext cx="4917622" cy="1508105"/>
          </a:xfrm>
          <a:prstGeom prst="rect">
            <a:avLst/>
          </a:prstGeom>
          <a:noFill/>
        </p:spPr>
        <p:txBody>
          <a:bodyPr wrap="square" rtlCol="0">
            <a:spAutoFit/>
          </a:bodyPr>
          <a:lstStyle/>
          <a:p>
            <a:pPr algn="ctr"/>
            <a:r>
              <a:rPr lang="nl-NL" sz="2400" dirty="0"/>
              <a:t>In de wisselwerking huist de potentie tot evolutie</a:t>
            </a:r>
          </a:p>
          <a:p>
            <a:pPr algn="ctr"/>
            <a:endParaRPr lang="nl-NL" sz="2400" dirty="0"/>
          </a:p>
          <a:p>
            <a:pPr algn="ctr"/>
            <a:r>
              <a:rPr lang="nl-NL" sz="2000" i="1" dirty="0"/>
              <a:t>Wim van Dinten</a:t>
            </a:r>
          </a:p>
        </p:txBody>
      </p:sp>
      <p:sp>
        <p:nvSpPr>
          <p:cNvPr id="4" name="Ovaal 3">
            <a:extLst>
              <a:ext uri="{FF2B5EF4-FFF2-40B4-BE49-F238E27FC236}">
                <a16:creationId xmlns:a16="http://schemas.microsoft.com/office/drawing/2014/main" id="{1D892F81-85BD-5718-A457-3C781AB4925A}"/>
              </a:ext>
            </a:extLst>
          </p:cNvPr>
          <p:cNvSpPr/>
          <p:nvPr/>
        </p:nvSpPr>
        <p:spPr>
          <a:xfrm>
            <a:off x="856067" y="4885287"/>
            <a:ext cx="1909481" cy="5607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64B2DDCC-02B9-AD5B-03EB-28BEBDABC503}"/>
              </a:ext>
            </a:extLst>
          </p:cNvPr>
          <p:cNvPicPr>
            <a:picLocks noChangeAspect="1"/>
          </p:cNvPicPr>
          <p:nvPr/>
        </p:nvPicPr>
        <p:blipFill>
          <a:blip r:embed="rId3"/>
          <a:stretch>
            <a:fillRect/>
          </a:stretch>
        </p:blipFill>
        <p:spPr>
          <a:xfrm>
            <a:off x="2059496" y="4174933"/>
            <a:ext cx="4244486" cy="679437"/>
          </a:xfrm>
          <a:prstGeom prst="rect">
            <a:avLst/>
          </a:prstGeom>
        </p:spPr>
      </p:pic>
    </p:spTree>
    <p:extLst>
      <p:ext uri="{BB962C8B-B14F-4D97-AF65-F5344CB8AC3E}">
        <p14:creationId xmlns:p14="http://schemas.microsoft.com/office/powerpoint/2010/main" val="17997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3BBD8BE-1BFA-E3E6-6F0C-300682ACBAFE}"/>
            </a:ext>
          </a:extLst>
        </p:cNvPr>
        <p:cNvGrpSpPr/>
        <p:nvPr/>
      </p:nvGrpSpPr>
      <p:grpSpPr>
        <a:xfrm>
          <a:off x="0" y="0"/>
          <a:ext cx="0" cy="0"/>
          <a:chOff x="0" y="0"/>
          <a:chExt cx="0" cy="0"/>
        </a:xfrm>
      </p:grpSpPr>
      <p:pic>
        <p:nvPicPr>
          <p:cNvPr id="11" name="Afbeelding 10" descr="Afbeelding met apparaat, generator, windmolen, buitenshuis&#10;&#10;Door AI gegenereerde inhoud is mogelijk onjuist.">
            <a:extLst>
              <a:ext uri="{FF2B5EF4-FFF2-40B4-BE49-F238E27FC236}">
                <a16:creationId xmlns:a16="http://schemas.microsoft.com/office/drawing/2014/main" id="{40AF3B0E-1304-C4F7-A221-3D999CD47B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9420" y="0"/>
            <a:ext cx="6092580" cy="6858000"/>
          </a:xfrm>
          <a:prstGeom prst="rect">
            <a:avLst/>
          </a:prstGeom>
        </p:spPr>
      </p:pic>
      <p:sp>
        <p:nvSpPr>
          <p:cNvPr id="13" name="Tekstvak 12">
            <a:extLst>
              <a:ext uri="{FF2B5EF4-FFF2-40B4-BE49-F238E27FC236}">
                <a16:creationId xmlns:a16="http://schemas.microsoft.com/office/drawing/2014/main" id="{93A6AAC5-2FD6-4D35-EE06-CAEC0ADF2B94}"/>
              </a:ext>
            </a:extLst>
          </p:cNvPr>
          <p:cNvSpPr txBox="1"/>
          <p:nvPr/>
        </p:nvSpPr>
        <p:spPr>
          <a:xfrm>
            <a:off x="8085170" y="212317"/>
            <a:ext cx="2491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libri" panose="020F0502020204030204"/>
                <a:ea typeface="+mn-ea"/>
                <a:cs typeface="+mn-cs"/>
              </a:rPr>
              <a:t>Wyntsjesnijer 2</a:t>
            </a:r>
          </a:p>
        </p:txBody>
      </p:sp>
      <p:sp>
        <p:nvSpPr>
          <p:cNvPr id="4" name="Tekstvak 3">
            <a:extLst>
              <a:ext uri="{FF2B5EF4-FFF2-40B4-BE49-F238E27FC236}">
                <a16:creationId xmlns:a16="http://schemas.microsoft.com/office/drawing/2014/main" id="{49A6A9E9-356C-546F-0555-1AFB703334DD}"/>
              </a:ext>
            </a:extLst>
          </p:cNvPr>
          <p:cNvSpPr txBox="1"/>
          <p:nvPr/>
        </p:nvSpPr>
        <p:spPr>
          <a:xfrm>
            <a:off x="1814467" y="212317"/>
            <a:ext cx="23507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latin typeface="Calibri" panose="020F0502020204030204"/>
              </a:rPr>
              <a:t>Wisselwerking</a:t>
            </a:r>
            <a:endParaRPr kumimoji="0" lang="nl-NL"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CB7140FA-7B46-AEF9-D7DB-FBCC006E6508}"/>
              </a:ext>
            </a:extLst>
          </p:cNvPr>
          <p:cNvSpPr txBox="1"/>
          <p:nvPr/>
        </p:nvSpPr>
        <p:spPr>
          <a:xfrm>
            <a:off x="3043611" y="2857056"/>
            <a:ext cx="1596078" cy="369332"/>
          </a:xfrm>
          <a:prstGeom prst="rect">
            <a:avLst/>
          </a:prstGeom>
          <a:noFill/>
        </p:spPr>
        <p:txBody>
          <a:bodyPr wrap="none" rtlCol="0">
            <a:spAutoFit/>
          </a:bodyPr>
          <a:lstStyle/>
          <a:p>
            <a:r>
              <a:rPr lang="nl-NL" dirty="0">
                <a:solidFill>
                  <a:schemeClr val="bg1"/>
                </a:solidFill>
                <a:highlight>
                  <a:srgbClr val="4472C4"/>
                </a:highlight>
              </a:rPr>
              <a:t>Inwoners Tzum</a:t>
            </a:r>
          </a:p>
        </p:txBody>
      </p:sp>
      <p:sp>
        <p:nvSpPr>
          <p:cNvPr id="10" name="Tekstvak 9">
            <a:extLst>
              <a:ext uri="{FF2B5EF4-FFF2-40B4-BE49-F238E27FC236}">
                <a16:creationId xmlns:a16="http://schemas.microsoft.com/office/drawing/2014/main" id="{580D6A1B-2916-92BE-AC61-68E8A67B6055}"/>
              </a:ext>
            </a:extLst>
          </p:cNvPr>
          <p:cNvSpPr txBox="1"/>
          <p:nvPr/>
        </p:nvSpPr>
        <p:spPr>
          <a:xfrm>
            <a:off x="215026" y="3930230"/>
            <a:ext cx="3306461" cy="646331"/>
          </a:xfrm>
          <a:prstGeom prst="rect">
            <a:avLst/>
          </a:prstGeom>
          <a:noFill/>
        </p:spPr>
        <p:txBody>
          <a:bodyPr wrap="square" rtlCol="0">
            <a:spAutoFit/>
          </a:bodyPr>
          <a:lstStyle/>
          <a:p>
            <a:pPr algn="ctr"/>
            <a:r>
              <a:rPr lang="nl-NL" dirty="0">
                <a:solidFill>
                  <a:schemeClr val="bg1"/>
                </a:solidFill>
                <a:highlight>
                  <a:srgbClr val="4472C4"/>
                </a:highlight>
              </a:rPr>
              <a:t>Inwoners omliggende dorpen, Franeker en centrum Harlingen</a:t>
            </a:r>
          </a:p>
        </p:txBody>
      </p:sp>
      <p:sp>
        <p:nvSpPr>
          <p:cNvPr id="12" name="Tekstvak 11">
            <a:extLst>
              <a:ext uri="{FF2B5EF4-FFF2-40B4-BE49-F238E27FC236}">
                <a16:creationId xmlns:a16="http://schemas.microsoft.com/office/drawing/2014/main" id="{C6F221D7-3C17-0040-CFBB-CEF7A6C5208F}"/>
              </a:ext>
            </a:extLst>
          </p:cNvPr>
          <p:cNvSpPr txBox="1"/>
          <p:nvPr/>
        </p:nvSpPr>
        <p:spPr>
          <a:xfrm>
            <a:off x="756641" y="2158886"/>
            <a:ext cx="1762727" cy="369332"/>
          </a:xfrm>
          <a:prstGeom prst="rect">
            <a:avLst/>
          </a:prstGeom>
          <a:noFill/>
        </p:spPr>
        <p:txBody>
          <a:bodyPr wrap="none" rtlCol="0">
            <a:spAutoFit/>
          </a:bodyPr>
          <a:lstStyle/>
          <a:p>
            <a:r>
              <a:rPr lang="nl-NL" dirty="0">
                <a:solidFill>
                  <a:schemeClr val="bg1"/>
                </a:solidFill>
                <a:highlight>
                  <a:srgbClr val="4472C4"/>
                </a:highlight>
              </a:rPr>
              <a:t>Provincie Fryslân</a:t>
            </a:r>
          </a:p>
        </p:txBody>
      </p:sp>
      <p:sp>
        <p:nvSpPr>
          <p:cNvPr id="15" name="Tekstvak 14">
            <a:extLst>
              <a:ext uri="{FF2B5EF4-FFF2-40B4-BE49-F238E27FC236}">
                <a16:creationId xmlns:a16="http://schemas.microsoft.com/office/drawing/2014/main" id="{6979691B-DC5A-7F81-8812-3F9BFA34CBAD}"/>
              </a:ext>
            </a:extLst>
          </p:cNvPr>
          <p:cNvSpPr txBox="1"/>
          <p:nvPr/>
        </p:nvSpPr>
        <p:spPr>
          <a:xfrm>
            <a:off x="3472157" y="3884063"/>
            <a:ext cx="2335063" cy="369332"/>
          </a:xfrm>
          <a:prstGeom prst="rect">
            <a:avLst/>
          </a:prstGeom>
          <a:noFill/>
        </p:spPr>
        <p:txBody>
          <a:bodyPr wrap="none" rtlCol="0">
            <a:spAutoFit/>
          </a:bodyPr>
          <a:lstStyle/>
          <a:p>
            <a:r>
              <a:rPr lang="nl-NL" dirty="0">
                <a:solidFill>
                  <a:schemeClr val="bg1"/>
                </a:solidFill>
                <a:highlight>
                  <a:srgbClr val="4472C4"/>
                </a:highlight>
              </a:rPr>
              <a:t>Gemeente Waadhoeke</a:t>
            </a:r>
          </a:p>
        </p:txBody>
      </p:sp>
      <p:sp>
        <p:nvSpPr>
          <p:cNvPr id="16" name="Tekstvak 15">
            <a:extLst>
              <a:ext uri="{FF2B5EF4-FFF2-40B4-BE49-F238E27FC236}">
                <a16:creationId xmlns:a16="http://schemas.microsoft.com/office/drawing/2014/main" id="{22C5E772-1D1D-25E7-DB27-E96239C1DABB}"/>
              </a:ext>
            </a:extLst>
          </p:cNvPr>
          <p:cNvSpPr txBox="1"/>
          <p:nvPr/>
        </p:nvSpPr>
        <p:spPr>
          <a:xfrm>
            <a:off x="2145643" y="2548343"/>
            <a:ext cx="2017925" cy="369332"/>
          </a:xfrm>
          <a:prstGeom prst="rect">
            <a:avLst/>
          </a:prstGeom>
          <a:noFill/>
        </p:spPr>
        <p:txBody>
          <a:bodyPr wrap="none" rtlCol="0">
            <a:spAutoFit/>
          </a:bodyPr>
          <a:lstStyle/>
          <a:p>
            <a:r>
              <a:rPr lang="nl-NL" dirty="0">
                <a:solidFill>
                  <a:schemeClr val="bg1"/>
                </a:solidFill>
                <a:highlight>
                  <a:srgbClr val="4472C4"/>
                </a:highlight>
              </a:rPr>
              <a:t>Andere coöperaties</a:t>
            </a:r>
          </a:p>
        </p:txBody>
      </p:sp>
      <p:sp>
        <p:nvSpPr>
          <p:cNvPr id="17" name="Tekstvak 16">
            <a:extLst>
              <a:ext uri="{FF2B5EF4-FFF2-40B4-BE49-F238E27FC236}">
                <a16:creationId xmlns:a16="http://schemas.microsoft.com/office/drawing/2014/main" id="{C83B9FA9-E1AE-72A6-6A8A-3BEBED5D6F44}"/>
              </a:ext>
            </a:extLst>
          </p:cNvPr>
          <p:cNvSpPr txBox="1"/>
          <p:nvPr/>
        </p:nvSpPr>
        <p:spPr>
          <a:xfrm>
            <a:off x="2483144" y="4667683"/>
            <a:ext cx="1628074" cy="369332"/>
          </a:xfrm>
          <a:prstGeom prst="rect">
            <a:avLst/>
          </a:prstGeom>
          <a:noFill/>
        </p:spPr>
        <p:txBody>
          <a:bodyPr wrap="none" rtlCol="0">
            <a:spAutoFit/>
          </a:bodyPr>
          <a:lstStyle/>
          <a:p>
            <a:r>
              <a:rPr lang="nl-NL" dirty="0">
                <a:solidFill>
                  <a:schemeClr val="bg1"/>
                </a:solidFill>
                <a:highlight>
                  <a:srgbClr val="4472C4"/>
                </a:highlight>
              </a:rPr>
              <a:t>Ús Koöperaasje</a:t>
            </a:r>
          </a:p>
        </p:txBody>
      </p:sp>
      <p:sp>
        <p:nvSpPr>
          <p:cNvPr id="18" name="Tekstvak 17">
            <a:extLst>
              <a:ext uri="{FF2B5EF4-FFF2-40B4-BE49-F238E27FC236}">
                <a16:creationId xmlns:a16="http://schemas.microsoft.com/office/drawing/2014/main" id="{A61711D7-8A5C-4F10-E778-2343A45F6005}"/>
              </a:ext>
            </a:extLst>
          </p:cNvPr>
          <p:cNvSpPr txBox="1"/>
          <p:nvPr/>
        </p:nvSpPr>
        <p:spPr>
          <a:xfrm>
            <a:off x="451140" y="2575947"/>
            <a:ext cx="611001" cy="369332"/>
          </a:xfrm>
          <a:prstGeom prst="rect">
            <a:avLst/>
          </a:prstGeom>
          <a:noFill/>
        </p:spPr>
        <p:txBody>
          <a:bodyPr wrap="none" rtlCol="0">
            <a:spAutoFit/>
          </a:bodyPr>
          <a:lstStyle/>
          <a:p>
            <a:r>
              <a:rPr lang="nl-NL" dirty="0">
                <a:solidFill>
                  <a:schemeClr val="bg1"/>
                </a:solidFill>
                <a:highlight>
                  <a:srgbClr val="4472C4"/>
                </a:highlight>
              </a:rPr>
              <a:t>FSFE</a:t>
            </a:r>
          </a:p>
        </p:txBody>
      </p:sp>
      <p:sp>
        <p:nvSpPr>
          <p:cNvPr id="22" name="Tekstvak 21">
            <a:extLst>
              <a:ext uri="{FF2B5EF4-FFF2-40B4-BE49-F238E27FC236}">
                <a16:creationId xmlns:a16="http://schemas.microsoft.com/office/drawing/2014/main" id="{3FC7EDC8-543E-2BC9-0F1F-8709B3491B83}"/>
              </a:ext>
            </a:extLst>
          </p:cNvPr>
          <p:cNvSpPr txBox="1"/>
          <p:nvPr/>
        </p:nvSpPr>
        <p:spPr>
          <a:xfrm>
            <a:off x="1457068" y="5021508"/>
            <a:ext cx="885179" cy="369332"/>
          </a:xfrm>
          <a:prstGeom prst="rect">
            <a:avLst/>
          </a:prstGeom>
          <a:noFill/>
        </p:spPr>
        <p:txBody>
          <a:bodyPr wrap="none" rtlCol="0">
            <a:spAutoFit/>
          </a:bodyPr>
          <a:lstStyle/>
          <a:p>
            <a:r>
              <a:rPr lang="nl-NL" dirty="0">
                <a:solidFill>
                  <a:schemeClr val="bg1"/>
                </a:solidFill>
                <a:highlight>
                  <a:srgbClr val="4472C4"/>
                </a:highlight>
              </a:rPr>
              <a:t>Liander</a:t>
            </a:r>
          </a:p>
        </p:txBody>
      </p:sp>
      <p:sp>
        <p:nvSpPr>
          <p:cNvPr id="23" name="Tekstvak 22">
            <a:extLst>
              <a:ext uri="{FF2B5EF4-FFF2-40B4-BE49-F238E27FC236}">
                <a16:creationId xmlns:a16="http://schemas.microsoft.com/office/drawing/2014/main" id="{E1F7D885-B941-0144-2DB7-EDD4B2ACAE3A}"/>
              </a:ext>
            </a:extLst>
          </p:cNvPr>
          <p:cNvSpPr txBox="1"/>
          <p:nvPr/>
        </p:nvSpPr>
        <p:spPr>
          <a:xfrm>
            <a:off x="3313179" y="5037015"/>
            <a:ext cx="1367875" cy="369332"/>
          </a:xfrm>
          <a:prstGeom prst="rect">
            <a:avLst/>
          </a:prstGeom>
          <a:noFill/>
        </p:spPr>
        <p:txBody>
          <a:bodyPr wrap="none" rtlCol="0">
            <a:spAutoFit/>
          </a:bodyPr>
          <a:lstStyle/>
          <a:p>
            <a:r>
              <a:rPr lang="nl-NL" dirty="0" err="1">
                <a:solidFill>
                  <a:schemeClr val="bg1"/>
                </a:solidFill>
                <a:highlight>
                  <a:srgbClr val="4472C4"/>
                </a:highlight>
              </a:rPr>
              <a:t>Greenchoice</a:t>
            </a:r>
            <a:endParaRPr lang="nl-NL" dirty="0">
              <a:solidFill>
                <a:schemeClr val="bg1"/>
              </a:solidFill>
              <a:highlight>
                <a:srgbClr val="4472C4"/>
              </a:highlight>
            </a:endParaRPr>
          </a:p>
        </p:txBody>
      </p:sp>
      <p:sp>
        <p:nvSpPr>
          <p:cNvPr id="24" name="Tekstvak 23">
            <a:extLst>
              <a:ext uri="{FF2B5EF4-FFF2-40B4-BE49-F238E27FC236}">
                <a16:creationId xmlns:a16="http://schemas.microsoft.com/office/drawing/2014/main" id="{6377D151-12DC-79B1-8217-C956F8BDABF5}"/>
              </a:ext>
            </a:extLst>
          </p:cNvPr>
          <p:cNvSpPr txBox="1"/>
          <p:nvPr/>
        </p:nvSpPr>
        <p:spPr>
          <a:xfrm>
            <a:off x="3538250" y="2082409"/>
            <a:ext cx="995401" cy="369332"/>
          </a:xfrm>
          <a:prstGeom prst="rect">
            <a:avLst/>
          </a:prstGeom>
          <a:noFill/>
        </p:spPr>
        <p:txBody>
          <a:bodyPr wrap="none" rtlCol="0">
            <a:spAutoFit/>
          </a:bodyPr>
          <a:lstStyle/>
          <a:p>
            <a:r>
              <a:rPr lang="nl-NL" dirty="0" err="1">
                <a:solidFill>
                  <a:schemeClr val="bg1"/>
                </a:solidFill>
                <a:highlight>
                  <a:srgbClr val="4472C4"/>
                </a:highlight>
              </a:rPr>
              <a:t>DoeTank</a:t>
            </a:r>
            <a:endParaRPr lang="nl-NL" dirty="0">
              <a:solidFill>
                <a:schemeClr val="bg1"/>
              </a:solidFill>
              <a:highlight>
                <a:srgbClr val="4472C4"/>
              </a:highlight>
            </a:endParaRPr>
          </a:p>
        </p:txBody>
      </p:sp>
      <p:sp>
        <p:nvSpPr>
          <p:cNvPr id="25" name="Tekstvak 24">
            <a:extLst>
              <a:ext uri="{FF2B5EF4-FFF2-40B4-BE49-F238E27FC236}">
                <a16:creationId xmlns:a16="http://schemas.microsoft.com/office/drawing/2014/main" id="{8C7F58BD-6F9D-90B0-0D44-3BF14D1912C8}"/>
              </a:ext>
            </a:extLst>
          </p:cNvPr>
          <p:cNvSpPr txBox="1"/>
          <p:nvPr/>
        </p:nvSpPr>
        <p:spPr>
          <a:xfrm>
            <a:off x="1329326" y="2857056"/>
            <a:ext cx="538930" cy="369332"/>
          </a:xfrm>
          <a:prstGeom prst="rect">
            <a:avLst/>
          </a:prstGeom>
          <a:noFill/>
        </p:spPr>
        <p:txBody>
          <a:bodyPr wrap="none" rtlCol="0">
            <a:spAutoFit/>
          </a:bodyPr>
          <a:lstStyle/>
          <a:p>
            <a:r>
              <a:rPr lang="nl-NL" dirty="0">
                <a:solidFill>
                  <a:schemeClr val="bg1"/>
                </a:solidFill>
                <a:highlight>
                  <a:srgbClr val="4472C4"/>
                </a:highlight>
              </a:rPr>
              <a:t>FFD</a:t>
            </a:r>
          </a:p>
        </p:txBody>
      </p:sp>
      <p:sp>
        <p:nvSpPr>
          <p:cNvPr id="26" name="Tekstvak 25">
            <a:extLst>
              <a:ext uri="{FF2B5EF4-FFF2-40B4-BE49-F238E27FC236}">
                <a16:creationId xmlns:a16="http://schemas.microsoft.com/office/drawing/2014/main" id="{83F718A3-A8DF-88D3-2268-6FDD4C10E104}"/>
              </a:ext>
            </a:extLst>
          </p:cNvPr>
          <p:cNvSpPr txBox="1"/>
          <p:nvPr/>
        </p:nvSpPr>
        <p:spPr>
          <a:xfrm>
            <a:off x="764666" y="4622728"/>
            <a:ext cx="1134991" cy="369332"/>
          </a:xfrm>
          <a:prstGeom prst="rect">
            <a:avLst/>
          </a:prstGeom>
          <a:noFill/>
        </p:spPr>
        <p:txBody>
          <a:bodyPr wrap="none" rtlCol="0">
            <a:spAutoFit/>
          </a:bodyPr>
          <a:lstStyle/>
          <a:p>
            <a:r>
              <a:rPr lang="nl-NL" dirty="0">
                <a:solidFill>
                  <a:schemeClr val="bg1"/>
                </a:solidFill>
                <a:highlight>
                  <a:srgbClr val="4472C4"/>
                </a:highlight>
              </a:rPr>
              <a:t>Ministerie</a:t>
            </a:r>
          </a:p>
        </p:txBody>
      </p:sp>
      <p:sp>
        <p:nvSpPr>
          <p:cNvPr id="27" name="Tekstvak 26">
            <a:extLst>
              <a:ext uri="{FF2B5EF4-FFF2-40B4-BE49-F238E27FC236}">
                <a16:creationId xmlns:a16="http://schemas.microsoft.com/office/drawing/2014/main" id="{C0325458-A65C-5014-6AE0-4B78023709BA}"/>
              </a:ext>
            </a:extLst>
          </p:cNvPr>
          <p:cNvSpPr txBox="1"/>
          <p:nvPr/>
        </p:nvSpPr>
        <p:spPr>
          <a:xfrm>
            <a:off x="1701103" y="1693946"/>
            <a:ext cx="2050177" cy="369332"/>
          </a:xfrm>
          <a:prstGeom prst="rect">
            <a:avLst/>
          </a:prstGeom>
          <a:noFill/>
        </p:spPr>
        <p:txBody>
          <a:bodyPr wrap="none" rtlCol="0">
            <a:spAutoFit/>
          </a:bodyPr>
          <a:lstStyle/>
          <a:p>
            <a:r>
              <a:rPr lang="nl-NL" dirty="0">
                <a:solidFill>
                  <a:schemeClr val="bg1"/>
                </a:solidFill>
                <a:highlight>
                  <a:srgbClr val="4472C4"/>
                </a:highlight>
              </a:rPr>
              <a:t>Buurtambassadeurs</a:t>
            </a:r>
          </a:p>
        </p:txBody>
      </p:sp>
      <p:sp>
        <p:nvSpPr>
          <p:cNvPr id="28" name="Tekstvak 27">
            <a:extLst>
              <a:ext uri="{FF2B5EF4-FFF2-40B4-BE49-F238E27FC236}">
                <a16:creationId xmlns:a16="http://schemas.microsoft.com/office/drawing/2014/main" id="{E5B40F15-6F51-B000-4D8C-500429571124}"/>
              </a:ext>
            </a:extLst>
          </p:cNvPr>
          <p:cNvSpPr txBox="1"/>
          <p:nvPr/>
        </p:nvSpPr>
        <p:spPr>
          <a:xfrm>
            <a:off x="195461" y="5437007"/>
            <a:ext cx="1320490" cy="369332"/>
          </a:xfrm>
          <a:prstGeom prst="rect">
            <a:avLst/>
          </a:prstGeom>
          <a:noFill/>
        </p:spPr>
        <p:txBody>
          <a:bodyPr wrap="none" rtlCol="0">
            <a:spAutoFit/>
          </a:bodyPr>
          <a:lstStyle/>
          <a:p>
            <a:r>
              <a:rPr lang="nl-NL" dirty="0">
                <a:solidFill>
                  <a:schemeClr val="bg1"/>
                </a:solidFill>
                <a:highlight>
                  <a:srgbClr val="4472C4"/>
                </a:highlight>
              </a:rPr>
              <a:t>Doarpswurk</a:t>
            </a:r>
          </a:p>
        </p:txBody>
      </p:sp>
      <p:sp>
        <p:nvSpPr>
          <p:cNvPr id="29" name="Tekstvak 28">
            <a:extLst>
              <a:ext uri="{FF2B5EF4-FFF2-40B4-BE49-F238E27FC236}">
                <a16:creationId xmlns:a16="http://schemas.microsoft.com/office/drawing/2014/main" id="{C516F783-4222-4BB2-B0C3-87C379EF7CC8}"/>
              </a:ext>
            </a:extLst>
          </p:cNvPr>
          <p:cNvSpPr txBox="1"/>
          <p:nvPr/>
        </p:nvSpPr>
        <p:spPr>
          <a:xfrm>
            <a:off x="4517942" y="4431601"/>
            <a:ext cx="614271" cy="369332"/>
          </a:xfrm>
          <a:prstGeom prst="rect">
            <a:avLst/>
          </a:prstGeom>
          <a:noFill/>
        </p:spPr>
        <p:txBody>
          <a:bodyPr wrap="none" rtlCol="0">
            <a:spAutoFit/>
          </a:bodyPr>
          <a:lstStyle/>
          <a:p>
            <a:r>
              <a:rPr lang="nl-NL" dirty="0">
                <a:solidFill>
                  <a:schemeClr val="bg1"/>
                </a:solidFill>
                <a:highlight>
                  <a:srgbClr val="4472C4"/>
                </a:highlight>
              </a:rPr>
              <a:t>EWT</a:t>
            </a:r>
          </a:p>
        </p:txBody>
      </p:sp>
      <p:sp>
        <p:nvSpPr>
          <p:cNvPr id="30" name="Tekstvak 29">
            <a:extLst>
              <a:ext uri="{FF2B5EF4-FFF2-40B4-BE49-F238E27FC236}">
                <a16:creationId xmlns:a16="http://schemas.microsoft.com/office/drawing/2014/main" id="{794744F4-9CF3-6D2B-4904-60634477E614}"/>
              </a:ext>
            </a:extLst>
          </p:cNvPr>
          <p:cNvSpPr txBox="1"/>
          <p:nvPr/>
        </p:nvSpPr>
        <p:spPr>
          <a:xfrm>
            <a:off x="2004642" y="5380305"/>
            <a:ext cx="1253100" cy="369332"/>
          </a:xfrm>
          <a:prstGeom prst="rect">
            <a:avLst/>
          </a:prstGeom>
          <a:noFill/>
        </p:spPr>
        <p:txBody>
          <a:bodyPr wrap="none" rtlCol="0">
            <a:spAutoFit/>
          </a:bodyPr>
          <a:lstStyle/>
          <a:p>
            <a:r>
              <a:rPr lang="nl-NL" dirty="0">
                <a:solidFill>
                  <a:schemeClr val="bg1"/>
                </a:solidFill>
                <a:highlight>
                  <a:srgbClr val="4472C4"/>
                </a:highlight>
              </a:rPr>
              <a:t>Aannemers</a:t>
            </a:r>
          </a:p>
        </p:txBody>
      </p:sp>
      <p:sp>
        <p:nvSpPr>
          <p:cNvPr id="31" name="Tekstvak 30">
            <a:extLst>
              <a:ext uri="{FF2B5EF4-FFF2-40B4-BE49-F238E27FC236}">
                <a16:creationId xmlns:a16="http://schemas.microsoft.com/office/drawing/2014/main" id="{D89BD2F2-8403-56D3-9FE3-CFAC06489F60}"/>
              </a:ext>
            </a:extLst>
          </p:cNvPr>
          <p:cNvSpPr txBox="1"/>
          <p:nvPr/>
        </p:nvSpPr>
        <p:spPr>
          <a:xfrm>
            <a:off x="4093609" y="5437007"/>
            <a:ext cx="1098378" cy="369332"/>
          </a:xfrm>
          <a:prstGeom prst="rect">
            <a:avLst/>
          </a:prstGeom>
          <a:noFill/>
        </p:spPr>
        <p:txBody>
          <a:bodyPr wrap="none" rtlCol="0">
            <a:spAutoFit/>
          </a:bodyPr>
          <a:lstStyle/>
          <a:p>
            <a:r>
              <a:rPr lang="nl-NL" dirty="0">
                <a:solidFill>
                  <a:schemeClr val="bg1"/>
                </a:solidFill>
                <a:highlight>
                  <a:srgbClr val="4472C4"/>
                </a:highlight>
              </a:rPr>
              <a:t>Windunie</a:t>
            </a:r>
          </a:p>
        </p:txBody>
      </p:sp>
      <p:sp>
        <p:nvSpPr>
          <p:cNvPr id="32" name="Tekstvak 31">
            <a:extLst>
              <a:ext uri="{FF2B5EF4-FFF2-40B4-BE49-F238E27FC236}">
                <a16:creationId xmlns:a16="http://schemas.microsoft.com/office/drawing/2014/main" id="{23D429BF-E9C0-EC3F-6C8D-902698507D7C}"/>
              </a:ext>
            </a:extLst>
          </p:cNvPr>
          <p:cNvSpPr txBox="1"/>
          <p:nvPr/>
        </p:nvSpPr>
        <p:spPr>
          <a:xfrm>
            <a:off x="796202" y="3110804"/>
            <a:ext cx="587277" cy="369332"/>
          </a:xfrm>
          <a:prstGeom prst="rect">
            <a:avLst/>
          </a:prstGeom>
          <a:noFill/>
        </p:spPr>
        <p:txBody>
          <a:bodyPr wrap="none" rtlCol="0">
            <a:spAutoFit/>
          </a:bodyPr>
          <a:lstStyle/>
          <a:p>
            <a:r>
              <a:rPr lang="nl-NL" dirty="0">
                <a:solidFill>
                  <a:schemeClr val="bg1"/>
                </a:solidFill>
                <a:highlight>
                  <a:srgbClr val="4472C4"/>
                </a:highlight>
              </a:rPr>
              <a:t>RVO</a:t>
            </a:r>
          </a:p>
        </p:txBody>
      </p:sp>
      <p:sp>
        <p:nvSpPr>
          <p:cNvPr id="33" name="Tekstvak 32">
            <a:extLst>
              <a:ext uri="{FF2B5EF4-FFF2-40B4-BE49-F238E27FC236}">
                <a16:creationId xmlns:a16="http://schemas.microsoft.com/office/drawing/2014/main" id="{32827C3A-7393-E785-143E-25AD99BC99CC}"/>
              </a:ext>
            </a:extLst>
          </p:cNvPr>
          <p:cNvSpPr txBox="1"/>
          <p:nvPr/>
        </p:nvSpPr>
        <p:spPr>
          <a:xfrm>
            <a:off x="3739113" y="3257048"/>
            <a:ext cx="1376531" cy="369332"/>
          </a:xfrm>
          <a:prstGeom prst="rect">
            <a:avLst/>
          </a:prstGeom>
          <a:noFill/>
        </p:spPr>
        <p:txBody>
          <a:bodyPr wrap="none" rtlCol="0">
            <a:spAutoFit/>
          </a:bodyPr>
          <a:lstStyle/>
          <a:p>
            <a:r>
              <a:rPr lang="nl-NL" dirty="0">
                <a:solidFill>
                  <a:schemeClr val="bg1"/>
                </a:solidFill>
                <a:highlight>
                  <a:srgbClr val="4472C4"/>
                </a:highlight>
              </a:rPr>
              <a:t>Verzekeraars</a:t>
            </a:r>
          </a:p>
        </p:txBody>
      </p:sp>
      <p:sp>
        <p:nvSpPr>
          <p:cNvPr id="34" name="Tekstvak 33">
            <a:extLst>
              <a:ext uri="{FF2B5EF4-FFF2-40B4-BE49-F238E27FC236}">
                <a16:creationId xmlns:a16="http://schemas.microsoft.com/office/drawing/2014/main" id="{400BC783-AF41-85F6-4AC4-AE3AD7638DFD}"/>
              </a:ext>
            </a:extLst>
          </p:cNvPr>
          <p:cNvSpPr txBox="1"/>
          <p:nvPr/>
        </p:nvSpPr>
        <p:spPr>
          <a:xfrm>
            <a:off x="2871082" y="5836999"/>
            <a:ext cx="1030475" cy="369332"/>
          </a:xfrm>
          <a:prstGeom prst="rect">
            <a:avLst/>
          </a:prstGeom>
          <a:noFill/>
        </p:spPr>
        <p:txBody>
          <a:bodyPr wrap="none" rtlCol="0">
            <a:spAutoFit/>
          </a:bodyPr>
          <a:lstStyle/>
          <a:p>
            <a:r>
              <a:rPr lang="nl-NL" dirty="0">
                <a:solidFill>
                  <a:schemeClr val="bg1"/>
                </a:solidFill>
                <a:highlight>
                  <a:srgbClr val="4472C4"/>
                </a:highlight>
              </a:rPr>
              <a:t>Ecologen</a:t>
            </a:r>
          </a:p>
        </p:txBody>
      </p:sp>
      <p:sp>
        <p:nvSpPr>
          <p:cNvPr id="35" name="Tekstvak 34">
            <a:extLst>
              <a:ext uri="{FF2B5EF4-FFF2-40B4-BE49-F238E27FC236}">
                <a16:creationId xmlns:a16="http://schemas.microsoft.com/office/drawing/2014/main" id="{6F04667A-8C53-4706-69BA-7D6555C2C728}"/>
              </a:ext>
            </a:extLst>
          </p:cNvPr>
          <p:cNvSpPr txBox="1"/>
          <p:nvPr/>
        </p:nvSpPr>
        <p:spPr>
          <a:xfrm>
            <a:off x="840830" y="5865333"/>
            <a:ext cx="1790362" cy="369332"/>
          </a:xfrm>
          <a:prstGeom prst="rect">
            <a:avLst/>
          </a:prstGeom>
          <a:noFill/>
        </p:spPr>
        <p:txBody>
          <a:bodyPr wrap="none" rtlCol="0">
            <a:spAutoFit/>
          </a:bodyPr>
          <a:lstStyle/>
          <a:p>
            <a:r>
              <a:rPr lang="nl-NL" dirty="0">
                <a:solidFill>
                  <a:schemeClr val="bg1"/>
                </a:solidFill>
                <a:highlight>
                  <a:srgbClr val="4472C4"/>
                </a:highlight>
              </a:rPr>
              <a:t>Stikstofrekenaars</a:t>
            </a:r>
          </a:p>
        </p:txBody>
      </p:sp>
      <p:sp>
        <p:nvSpPr>
          <p:cNvPr id="36" name="Tekstvak 35">
            <a:extLst>
              <a:ext uri="{FF2B5EF4-FFF2-40B4-BE49-F238E27FC236}">
                <a16:creationId xmlns:a16="http://schemas.microsoft.com/office/drawing/2014/main" id="{F9CAC443-0B22-D07A-A6E6-AB91A63B79A9}"/>
              </a:ext>
            </a:extLst>
          </p:cNvPr>
          <p:cNvSpPr txBox="1"/>
          <p:nvPr/>
        </p:nvSpPr>
        <p:spPr>
          <a:xfrm>
            <a:off x="172121" y="1293763"/>
            <a:ext cx="2422715" cy="369332"/>
          </a:xfrm>
          <a:prstGeom prst="rect">
            <a:avLst/>
          </a:prstGeom>
          <a:noFill/>
        </p:spPr>
        <p:txBody>
          <a:bodyPr wrap="none" rtlCol="0">
            <a:spAutoFit/>
          </a:bodyPr>
          <a:lstStyle/>
          <a:p>
            <a:r>
              <a:rPr lang="nl-NL" dirty="0">
                <a:solidFill>
                  <a:schemeClr val="bg1"/>
                </a:solidFill>
                <a:highlight>
                  <a:srgbClr val="4472C4"/>
                </a:highlight>
              </a:rPr>
              <a:t>CC Noordwest Friesland</a:t>
            </a:r>
          </a:p>
        </p:txBody>
      </p:sp>
      <p:sp>
        <p:nvSpPr>
          <p:cNvPr id="37" name="Tekstvak 36">
            <a:extLst>
              <a:ext uri="{FF2B5EF4-FFF2-40B4-BE49-F238E27FC236}">
                <a16:creationId xmlns:a16="http://schemas.microsoft.com/office/drawing/2014/main" id="{589D1F74-1024-0661-E7DB-1EC804A37EB9}"/>
              </a:ext>
            </a:extLst>
          </p:cNvPr>
          <p:cNvSpPr txBox="1"/>
          <p:nvPr/>
        </p:nvSpPr>
        <p:spPr>
          <a:xfrm>
            <a:off x="3176575" y="1204965"/>
            <a:ext cx="1671098" cy="369332"/>
          </a:xfrm>
          <a:prstGeom prst="rect">
            <a:avLst/>
          </a:prstGeom>
          <a:noFill/>
        </p:spPr>
        <p:txBody>
          <a:bodyPr wrap="none" rtlCol="0">
            <a:spAutoFit/>
          </a:bodyPr>
          <a:lstStyle/>
          <a:p>
            <a:r>
              <a:rPr lang="nl-NL" dirty="0">
                <a:solidFill>
                  <a:schemeClr val="bg1"/>
                </a:solidFill>
                <a:highlight>
                  <a:srgbClr val="4472C4"/>
                </a:highlight>
              </a:rPr>
              <a:t>FREON partners</a:t>
            </a:r>
          </a:p>
        </p:txBody>
      </p:sp>
      <p:sp>
        <p:nvSpPr>
          <p:cNvPr id="38" name="Tekstvak 37">
            <a:extLst>
              <a:ext uri="{FF2B5EF4-FFF2-40B4-BE49-F238E27FC236}">
                <a16:creationId xmlns:a16="http://schemas.microsoft.com/office/drawing/2014/main" id="{2235D04F-EC08-D02A-249B-6DA43EE4CAF3}"/>
              </a:ext>
            </a:extLst>
          </p:cNvPr>
          <p:cNvSpPr txBox="1"/>
          <p:nvPr/>
        </p:nvSpPr>
        <p:spPr>
          <a:xfrm>
            <a:off x="4114042" y="6005301"/>
            <a:ext cx="1470467" cy="369332"/>
          </a:xfrm>
          <a:prstGeom prst="rect">
            <a:avLst/>
          </a:prstGeom>
          <a:noFill/>
        </p:spPr>
        <p:txBody>
          <a:bodyPr wrap="none" rtlCol="0">
            <a:spAutoFit/>
          </a:bodyPr>
          <a:lstStyle/>
          <a:p>
            <a:r>
              <a:rPr lang="nl-NL" dirty="0">
                <a:solidFill>
                  <a:schemeClr val="bg1"/>
                </a:solidFill>
                <a:highlight>
                  <a:srgbClr val="4472C4"/>
                </a:highlight>
              </a:rPr>
              <a:t>en anderen …</a:t>
            </a:r>
          </a:p>
        </p:txBody>
      </p:sp>
      <p:pic>
        <p:nvPicPr>
          <p:cNvPr id="5" name="Afbeelding 4" descr="Afbeelding met Graphics, grafische vormgeving, ontwerp&#10;&#10;Door AI gegenereerde inhoud is mogelijk onjuist.">
            <a:extLst>
              <a:ext uri="{FF2B5EF4-FFF2-40B4-BE49-F238E27FC236}">
                <a16:creationId xmlns:a16="http://schemas.microsoft.com/office/drawing/2014/main" id="{4AC30C6E-E1B5-B0A8-456D-08EF821DFD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944" y="3041722"/>
            <a:ext cx="1552276" cy="698170"/>
          </a:xfrm>
          <a:prstGeom prst="rect">
            <a:avLst/>
          </a:prstGeom>
        </p:spPr>
      </p:pic>
      <p:sp>
        <p:nvSpPr>
          <p:cNvPr id="40" name="Rechthoek 39">
            <a:extLst>
              <a:ext uri="{FF2B5EF4-FFF2-40B4-BE49-F238E27FC236}">
                <a16:creationId xmlns:a16="http://schemas.microsoft.com/office/drawing/2014/main" id="{DFAE29C2-CFBD-9166-7EA1-CD652B7B88A8}"/>
              </a:ext>
            </a:extLst>
          </p:cNvPr>
          <p:cNvSpPr/>
          <p:nvPr/>
        </p:nvSpPr>
        <p:spPr>
          <a:xfrm>
            <a:off x="7406141" y="3883586"/>
            <a:ext cx="3854956" cy="24947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000" b="1" dirty="0"/>
              <a:t>Overheden</a:t>
            </a:r>
          </a:p>
          <a:p>
            <a:pPr marL="285750" indent="-285750">
              <a:buFont typeface="Arial" panose="020B0604020202020204" pitchFamily="34" charset="0"/>
              <a:buChar char="•"/>
            </a:pPr>
            <a:r>
              <a:rPr lang="nl-NL" dirty="0"/>
              <a:t>Stelden vooral eisen</a:t>
            </a:r>
          </a:p>
          <a:p>
            <a:pPr marL="285750" indent="-285750">
              <a:buFont typeface="Arial" panose="020B0604020202020204" pitchFamily="34" charset="0"/>
              <a:buChar char="•"/>
            </a:pPr>
            <a:r>
              <a:rPr lang="nl-NL" dirty="0"/>
              <a:t>Benoemden lokale kennis als anekdotische kennis</a:t>
            </a:r>
          </a:p>
          <a:p>
            <a:pPr marL="285750" indent="-285750">
              <a:buFont typeface="Arial" panose="020B0604020202020204" pitchFamily="34" charset="0"/>
              <a:buChar char="•"/>
            </a:pPr>
            <a:r>
              <a:rPr lang="nl-NL" dirty="0"/>
              <a:t>Gemeente steunde ons na bezwaarschrift inwoner</a:t>
            </a:r>
          </a:p>
          <a:p>
            <a:pPr marL="285750" indent="-285750">
              <a:buFont typeface="Arial" panose="020B0604020202020204" pitchFamily="34" charset="0"/>
              <a:buChar char="•"/>
            </a:pPr>
            <a:r>
              <a:rPr lang="nl-NL" dirty="0"/>
              <a:t>Boekten na realisatie 2,6 GWh/jaar in bij de RES-opgave</a:t>
            </a:r>
          </a:p>
        </p:txBody>
      </p:sp>
    </p:spTree>
    <p:extLst>
      <p:ext uri="{BB962C8B-B14F-4D97-AF65-F5344CB8AC3E}">
        <p14:creationId xmlns:p14="http://schemas.microsoft.com/office/powerpoint/2010/main" val="120866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ppt_x"/>
                                          </p:val>
                                        </p:tav>
                                        <p:tav tm="100000">
                                          <p:val>
                                            <p:strVal val="#ppt_x"/>
                                          </p:val>
                                        </p:tav>
                                      </p:tavLst>
                                    </p:anim>
                                    <p:anim calcmode="lin" valueType="num">
                                      <p:cBhvr additive="base">
                                        <p:cTn id="88" dur="500" fill="hold"/>
                                        <p:tgtEl>
                                          <p:spTgt spid="35"/>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0-#ppt_h/2"/>
                                          </p:val>
                                        </p:tav>
                                        <p:tav tm="100000">
                                          <p:val>
                                            <p:strVal val="#ppt_y"/>
                                          </p:val>
                                        </p:tav>
                                      </p:tavLst>
                                    </p:anim>
                                  </p:childTnLst>
                                </p:cTn>
                              </p:par>
                            </p:childTnLst>
                          </p:cTn>
                        </p:par>
                        <p:par>
                          <p:cTn id="97" fill="hold">
                            <p:stCondLst>
                              <p:cond delay="500"/>
                            </p:stCondLst>
                            <p:childTnLst>
                              <p:par>
                                <p:cTn id="98" presetID="2" presetClass="entr" presetSubtype="4" fill="hold" grpId="0" nodeType="afterEffect">
                                  <p:stCondLst>
                                    <p:cond delay="500"/>
                                  </p:stCondLst>
                                  <p:childTnLst>
                                    <p:set>
                                      <p:cBhvr>
                                        <p:cTn id="99" dur="1" fill="hold">
                                          <p:stCondLst>
                                            <p:cond delay="0"/>
                                          </p:stCondLst>
                                        </p:cTn>
                                        <p:tgtEl>
                                          <p:spTgt spid="38"/>
                                        </p:tgtEl>
                                        <p:attrNameLst>
                                          <p:attrName>style.visibility</p:attrName>
                                        </p:attrNameLst>
                                      </p:cBhvr>
                                      <p:to>
                                        <p:strVal val="visible"/>
                                      </p:to>
                                    </p:set>
                                    <p:anim calcmode="lin" valueType="num">
                                      <p:cBhvr additive="base">
                                        <p:cTn id="100" dur="500" fill="hold"/>
                                        <p:tgtEl>
                                          <p:spTgt spid="38"/>
                                        </p:tgtEl>
                                        <p:attrNameLst>
                                          <p:attrName>ppt_x</p:attrName>
                                        </p:attrNameLst>
                                      </p:cBhvr>
                                      <p:tavLst>
                                        <p:tav tm="0">
                                          <p:val>
                                            <p:strVal val="#ppt_x"/>
                                          </p:val>
                                        </p:tav>
                                        <p:tav tm="100000">
                                          <p:val>
                                            <p:strVal val="#ppt_x"/>
                                          </p:val>
                                        </p:tav>
                                      </p:tavLst>
                                    </p:anim>
                                    <p:anim calcmode="lin" valueType="num">
                                      <p:cBhvr additive="base">
                                        <p:cTn id="10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 calcmode="lin" valueType="num">
                                      <p:cBhvr>
                                        <p:cTn id="106" dur="500" fill="hold"/>
                                        <p:tgtEl>
                                          <p:spTgt spid="40"/>
                                        </p:tgtEl>
                                        <p:attrNameLst>
                                          <p:attrName>ppt_w</p:attrName>
                                        </p:attrNameLst>
                                      </p:cBhvr>
                                      <p:tavLst>
                                        <p:tav tm="0">
                                          <p:val>
                                            <p:fltVal val="0"/>
                                          </p:val>
                                        </p:tav>
                                        <p:tav tm="100000">
                                          <p:val>
                                            <p:strVal val="#ppt_w"/>
                                          </p:val>
                                        </p:tav>
                                      </p:tavLst>
                                    </p:anim>
                                    <p:anim calcmode="lin" valueType="num">
                                      <p:cBhvr>
                                        <p:cTn id="107" dur="500" fill="hold"/>
                                        <p:tgtEl>
                                          <p:spTgt spid="40"/>
                                        </p:tgtEl>
                                        <p:attrNameLst>
                                          <p:attrName>ppt_h</p:attrName>
                                        </p:attrNameLst>
                                      </p:cBhvr>
                                      <p:tavLst>
                                        <p:tav tm="0">
                                          <p:val>
                                            <p:fltVal val="0"/>
                                          </p:val>
                                        </p:tav>
                                        <p:tav tm="100000">
                                          <p:val>
                                            <p:strVal val="#ppt_h"/>
                                          </p:val>
                                        </p:tav>
                                      </p:tavLst>
                                    </p:anim>
                                    <p:animEffect transition="in" filter="fade">
                                      <p:cBhvr>
                                        <p:cTn id="10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5" grpId="0"/>
      <p:bldP spid="16" grpId="0"/>
      <p:bldP spid="17" grpId="0"/>
      <p:bldP spid="18"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D01F7E6-9958-707D-547D-FFC1545C1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362" y="0"/>
            <a:ext cx="7020320" cy="6858000"/>
          </a:xfrm>
          <a:prstGeom prst="rect">
            <a:avLst/>
          </a:prstGeom>
        </p:spPr>
      </p:pic>
      <p:sp>
        <p:nvSpPr>
          <p:cNvPr id="9" name="Pijl: rechts 8">
            <a:extLst>
              <a:ext uri="{FF2B5EF4-FFF2-40B4-BE49-F238E27FC236}">
                <a16:creationId xmlns:a16="http://schemas.microsoft.com/office/drawing/2014/main" id="{58BF561C-4828-B8BD-4BB2-27839225CE75}"/>
              </a:ext>
            </a:extLst>
          </p:cNvPr>
          <p:cNvSpPr/>
          <p:nvPr/>
        </p:nvSpPr>
        <p:spPr>
          <a:xfrm>
            <a:off x="5674935" y="3092117"/>
            <a:ext cx="1756027" cy="441942"/>
          </a:xfrm>
          <a:prstGeom prst="right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4ABC2E5A-9672-E21E-71EC-ACD834AB49AF}"/>
              </a:ext>
            </a:extLst>
          </p:cNvPr>
          <p:cNvSpPr/>
          <p:nvPr/>
        </p:nvSpPr>
        <p:spPr>
          <a:xfrm>
            <a:off x="476054" y="1189386"/>
            <a:ext cx="348792" cy="311085"/>
          </a:xfrm>
          <a:prstGeom prst="rect">
            <a:avLst/>
          </a:prstGeom>
          <a:solidFill>
            <a:srgbClr val="8A17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B7F757DA-2491-AE1C-3A12-03F04021A133}"/>
              </a:ext>
            </a:extLst>
          </p:cNvPr>
          <p:cNvSpPr txBox="1"/>
          <p:nvPr/>
        </p:nvSpPr>
        <p:spPr>
          <a:xfrm>
            <a:off x="362932" y="405352"/>
            <a:ext cx="2469522" cy="646331"/>
          </a:xfrm>
          <a:prstGeom prst="rect">
            <a:avLst/>
          </a:prstGeom>
          <a:noFill/>
        </p:spPr>
        <p:txBody>
          <a:bodyPr wrap="none" rtlCol="0">
            <a:spAutoFit/>
          </a:bodyPr>
          <a:lstStyle/>
          <a:p>
            <a:r>
              <a:rPr lang="nl-NL" b="1" dirty="0"/>
              <a:t>GL-PvdA Gemeenteraad</a:t>
            </a:r>
          </a:p>
          <a:p>
            <a:r>
              <a:rPr lang="nl-NL" b="1" dirty="0"/>
              <a:t>Resultaten 2026</a:t>
            </a:r>
          </a:p>
        </p:txBody>
      </p:sp>
      <p:sp>
        <p:nvSpPr>
          <p:cNvPr id="5" name="Tekstvak 4">
            <a:extLst>
              <a:ext uri="{FF2B5EF4-FFF2-40B4-BE49-F238E27FC236}">
                <a16:creationId xmlns:a16="http://schemas.microsoft.com/office/drawing/2014/main" id="{0F8108D8-28D1-AE14-D6E4-8D3FF225CE3C}"/>
              </a:ext>
            </a:extLst>
          </p:cNvPr>
          <p:cNvSpPr txBox="1"/>
          <p:nvPr/>
        </p:nvSpPr>
        <p:spPr>
          <a:xfrm>
            <a:off x="875278" y="1189386"/>
            <a:ext cx="1959767" cy="307777"/>
          </a:xfrm>
          <a:prstGeom prst="rect">
            <a:avLst/>
          </a:prstGeom>
          <a:noFill/>
        </p:spPr>
        <p:txBody>
          <a:bodyPr wrap="none" rtlCol="0">
            <a:spAutoFit/>
          </a:bodyPr>
          <a:lstStyle/>
          <a:p>
            <a:r>
              <a:rPr lang="nl-NL" sz="1400" dirty="0"/>
              <a:t>= afname meer dan 40%</a:t>
            </a:r>
          </a:p>
        </p:txBody>
      </p:sp>
      <p:sp>
        <p:nvSpPr>
          <p:cNvPr id="6" name="Rechthoek 5">
            <a:extLst>
              <a:ext uri="{FF2B5EF4-FFF2-40B4-BE49-F238E27FC236}">
                <a16:creationId xmlns:a16="http://schemas.microsoft.com/office/drawing/2014/main" id="{A0072517-241B-6151-6C49-83E41A8F4E08}"/>
              </a:ext>
            </a:extLst>
          </p:cNvPr>
          <p:cNvSpPr/>
          <p:nvPr/>
        </p:nvSpPr>
        <p:spPr>
          <a:xfrm>
            <a:off x="476054" y="1765992"/>
            <a:ext cx="348792" cy="311085"/>
          </a:xfrm>
          <a:prstGeom prst="rect">
            <a:avLst/>
          </a:prstGeom>
          <a:solidFill>
            <a:srgbClr val="F2A6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2956ADEF-A68A-2EAA-7C2B-159FE6FED055}"/>
              </a:ext>
            </a:extLst>
          </p:cNvPr>
          <p:cNvSpPr txBox="1"/>
          <p:nvPr/>
        </p:nvSpPr>
        <p:spPr>
          <a:xfrm>
            <a:off x="875278" y="1765992"/>
            <a:ext cx="1480470" cy="307777"/>
          </a:xfrm>
          <a:prstGeom prst="rect">
            <a:avLst/>
          </a:prstGeom>
          <a:noFill/>
        </p:spPr>
        <p:txBody>
          <a:bodyPr wrap="none" rtlCol="0">
            <a:spAutoFit/>
          </a:bodyPr>
          <a:lstStyle/>
          <a:p>
            <a:r>
              <a:rPr lang="nl-NL" sz="1400" dirty="0"/>
              <a:t>= afname 0 – 25%</a:t>
            </a:r>
          </a:p>
        </p:txBody>
      </p:sp>
      <p:sp>
        <p:nvSpPr>
          <p:cNvPr id="8" name="Rechthoek 7">
            <a:extLst>
              <a:ext uri="{FF2B5EF4-FFF2-40B4-BE49-F238E27FC236}">
                <a16:creationId xmlns:a16="http://schemas.microsoft.com/office/drawing/2014/main" id="{E88A1283-C4BB-A284-670A-73EF05E057FD}"/>
              </a:ext>
            </a:extLst>
          </p:cNvPr>
          <p:cNvSpPr/>
          <p:nvPr/>
        </p:nvSpPr>
        <p:spPr>
          <a:xfrm>
            <a:off x="476054" y="2342598"/>
            <a:ext cx="348792" cy="311085"/>
          </a:xfrm>
          <a:prstGeom prst="rect">
            <a:avLst/>
          </a:prstGeom>
          <a:solidFill>
            <a:srgbClr val="A1C6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D54398E1-BFBA-B821-815D-95D4E436CFD1}"/>
              </a:ext>
            </a:extLst>
          </p:cNvPr>
          <p:cNvSpPr txBox="1"/>
          <p:nvPr/>
        </p:nvSpPr>
        <p:spPr>
          <a:xfrm>
            <a:off x="875278" y="2342598"/>
            <a:ext cx="2342501" cy="307777"/>
          </a:xfrm>
          <a:prstGeom prst="rect">
            <a:avLst/>
          </a:prstGeom>
          <a:noFill/>
        </p:spPr>
        <p:txBody>
          <a:bodyPr wrap="none" rtlCol="0">
            <a:spAutoFit/>
          </a:bodyPr>
          <a:lstStyle/>
          <a:p>
            <a:r>
              <a:rPr lang="nl-NL" sz="1400" dirty="0"/>
              <a:t>= groei tot 25%meer dan 40%</a:t>
            </a:r>
          </a:p>
        </p:txBody>
      </p:sp>
      <p:pic>
        <p:nvPicPr>
          <p:cNvPr id="11" name="Afbeelding 10">
            <a:extLst>
              <a:ext uri="{FF2B5EF4-FFF2-40B4-BE49-F238E27FC236}">
                <a16:creationId xmlns:a16="http://schemas.microsoft.com/office/drawing/2014/main" id="{ACDA42B9-147C-FC01-D0FE-2A7F0F102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375" y="1272620"/>
            <a:ext cx="357431" cy="357431"/>
          </a:xfrm>
          <a:prstGeom prst="rect">
            <a:avLst/>
          </a:prstGeom>
        </p:spPr>
      </p:pic>
      <p:sp>
        <p:nvSpPr>
          <p:cNvPr id="13" name="Tekstvak 12">
            <a:extLst>
              <a:ext uri="{FF2B5EF4-FFF2-40B4-BE49-F238E27FC236}">
                <a16:creationId xmlns:a16="http://schemas.microsoft.com/office/drawing/2014/main" id="{EFB3EB3B-C406-A199-AFB2-D3DF885E0B41}"/>
              </a:ext>
            </a:extLst>
          </p:cNvPr>
          <p:cNvSpPr txBox="1"/>
          <p:nvPr/>
        </p:nvSpPr>
        <p:spPr>
          <a:xfrm>
            <a:off x="362932" y="6452648"/>
            <a:ext cx="2055243" cy="307777"/>
          </a:xfrm>
          <a:prstGeom prst="rect">
            <a:avLst/>
          </a:prstGeom>
          <a:noFill/>
        </p:spPr>
        <p:txBody>
          <a:bodyPr wrap="none" rtlCol="0">
            <a:spAutoFit/>
          </a:bodyPr>
          <a:lstStyle/>
          <a:p>
            <a:r>
              <a:rPr lang="nl-NL" sz="1400" dirty="0"/>
              <a:t>Volkskrant 26 maart 2026</a:t>
            </a:r>
          </a:p>
        </p:txBody>
      </p:sp>
    </p:spTree>
    <p:extLst>
      <p:ext uri="{BB962C8B-B14F-4D97-AF65-F5344CB8AC3E}">
        <p14:creationId xmlns:p14="http://schemas.microsoft.com/office/powerpoint/2010/main" val="386324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B80A610-FCB1-2DCE-AA6E-FCCCB6C51456}"/>
            </a:ext>
          </a:extLst>
        </p:cNvPr>
        <p:cNvGrpSpPr/>
        <p:nvPr/>
      </p:nvGrpSpPr>
      <p:grpSpPr>
        <a:xfrm>
          <a:off x="0" y="0"/>
          <a:ext cx="0" cy="0"/>
          <a:chOff x="0" y="0"/>
          <a:chExt cx="0" cy="0"/>
        </a:xfrm>
      </p:grpSpPr>
      <p:sp>
        <p:nvSpPr>
          <p:cNvPr id="8" name="Rechthoek 7">
            <a:extLst>
              <a:ext uri="{FF2B5EF4-FFF2-40B4-BE49-F238E27FC236}">
                <a16:creationId xmlns:a16="http://schemas.microsoft.com/office/drawing/2014/main" id="{ADF223A0-BA62-A28B-7DD9-FE4803E70AFD}"/>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8D354B21-53B0-9CD5-E6B7-DCD7DB7FC663}"/>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5" name="Tekstvak 4">
            <a:extLst>
              <a:ext uri="{FF2B5EF4-FFF2-40B4-BE49-F238E27FC236}">
                <a16:creationId xmlns:a16="http://schemas.microsoft.com/office/drawing/2014/main" id="{74693D7E-786F-9444-5BD2-08F28C90D4F5}"/>
              </a:ext>
            </a:extLst>
          </p:cNvPr>
          <p:cNvSpPr txBox="1"/>
          <p:nvPr/>
        </p:nvSpPr>
        <p:spPr>
          <a:xfrm>
            <a:off x="1921617" y="1800893"/>
            <a:ext cx="6121101" cy="3170099"/>
          </a:xfrm>
          <a:prstGeom prst="rect">
            <a:avLst/>
          </a:prstGeom>
          <a:noFill/>
        </p:spPr>
        <p:txBody>
          <a:bodyPr wrap="square" rtlCol="0">
            <a:spAutoFit/>
          </a:bodyPr>
          <a:lstStyle/>
          <a:p>
            <a:r>
              <a:rPr lang="nl-NL" sz="2000" b="1" dirty="0"/>
              <a:t>“Hullie en zullie” samenleving</a:t>
            </a:r>
          </a:p>
          <a:p>
            <a:pPr marL="285750" indent="-285750">
              <a:buFont typeface="Arial" panose="020B0604020202020204" pitchFamily="34" charset="0"/>
              <a:buChar char="•"/>
            </a:pPr>
            <a:r>
              <a:rPr lang="nl-NL" sz="2000" dirty="0"/>
              <a:t>Individualisme (homo economicus) als voorwaarde voor neoliberaal verhaal. Thatcher: “</a:t>
            </a:r>
            <a:r>
              <a:rPr lang="en-US" sz="2000" dirty="0"/>
              <a:t>there is no such thing as society”;</a:t>
            </a:r>
            <a:endParaRPr lang="nl-NL" sz="2000" dirty="0"/>
          </a:p>
          <a:p>
            <a:pPr marL="285750" indent="-285750">
              <a:buFont typeface="Arial" panose="020B0604020202020204" pitchFamily="34" charset="0"/>
              <a:buChar char="•"/>
            </a:pPr>
            <a:r>
              <a:rPr lang="nl-NL" sz="2000" dirty="0"/>
              <a:t>Mensen staan ten opzichte van elkaar in plaats van in relatie tot elkaar;</a:t>
            </a:r>
          </a:p>
          <a:p>
            <a:pPr marL="285750" indent="-285750">
              <a:buFont typeface="Arial" panose="020B0604020202020204" pitchFamily="34" charset="0"/>
              <a:buChar char="•"/>
            </a:pPr>
            <a:r>
              <a:rPr lang="nl-NL" sz="2000" dirty="0"/>
              <a:t>Groepen benoemen andere groepen in toenemende mate als ‘de schuldige’ (deel van de klaagindustrie);</a:t>
            </a:r>
          </a:p>
          <a:p>
            <a:pPr marL="285750" indent="-285750">
              <a:buFont typeface="Arial" panose="020B0604020202020204" pitchFamily="34" charset="0"/>
              <a:buChar char="•"/>
            </a:pPr>
            <a:r>
              <a:rPr lang="nl-NL" sz="2000" dirty="0"/>
              <a:t>Vertrouwen in overheid erodeert;</a:t>
            </a:r>
          </a:p>
          <a:p>
            <a:pPr marL="285750" indent="-285750">
              <a:buFont typeface="Arial" panose="020B0604020202020204" pitchFamily="34" charset="0"/>
              <a:buChar char="•"/>
            </a:pPr>
            <a:r>
              <a:rPr lang="nl-NL" sz="2000" dirty="0"/>
              <a:t>Resultaat: een geld-gedreven samenleving.</a:t>
            </a:r>
          </a:p>
        </p:txBody>
      </p:sp>
      <p:sp>
        <p:nvSpPr>
          <p:cNvPr id="6" name="Ovaal 5">
            <a:extLst>
              <a:ext uri="{FF2B5EF4-FFF2-40B4-BE49-F238E27FC236}">
                <a16:creationId xmlns:a16="http://schemas.microsoft.com/office/drawing/2014/main" id="{31B2AA93-989E-1BDC-8592-F572FEACB0E0}"/>
              </a:ext>
            </a:extLst>
          </p:cNvPr>
          <p:cNvSpPr/>
          <p:nvPr/>
        </p:nvSpPr>
        <p:spPr>
          <a:xfrm>
            <a:off x="2178819" y="3617776"/>
            <a:ext cx="1086060" cy="4268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met pijl 8">
            <a:extLst>
              <a:ext uri="{FF2B5EF4-FFF2-40B4-BE49-F238E27FC236}">
                <a16:creationId xmlns:a16="http://schemas.microsoft.com/office/drawing/2014/main" id="{C203904F-751C-6F05-CA26-5F095638AD8B}"/>
              </a:ext>
            </a:extLst>
          </p:cNvPr>
          <p:cNvCxnSpPr>
            <a:cxnSpLocks/>
            <a:stCxn id="6" idx="4"/>
            <a:endCxn id="10" idx="0"/>
          </p:cNvCxnSpPr>
          <p:nvPr/>
        </p:nvCxnSpPr>
        <p:spPr>
          <a:xfrm flipH="1">
            <a:off x="2370113" y="4044673"/>
            <a:ext cx="351736" cy="1244213"/>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0" name="Tekstvak 9">
            <a:extLst>
              <a:ext uri="{FF2B5EF4-FFF2-40B4-BE49-F238E27FC236}">
                <a16:creationId xmlns:a16="http://schemas.microsoft.com/office/drawing/2014/main" id="{1561EF41-092F-4EFF-791F-2F9C40A707FD}"/>
              </a:ext>
            </a:extLst>
          </p:cNvPr>
          <p:cNvSpPr txBox="1"/>
          <p:nvPr/>
        </p:nvSpPr>
        <p:spPr>
          <a:xfrm>
            <a:off x="1378527" y="5288886"/>
            <a:ext cx="1983172" cy="369332"/>
          </a:xfrm>
          <a:prstGeom prst="rect">
            <a:avLst/>
          </a:prstGeom>
          <a:noFill/>
        </p:spPr>
        <p:txBody>
          <a:bodyPr wrap="none" rtlCol="0">
            <a:spAutoFit/>
          </a:bodyPr>
          <a:lstStyle/>
          <a:p>
            <a:pPr algn="ctr"/>
            <a:r>
              <a:rPr lang="nl-NL" dirty="0"/>
              <a:t>Oordeel op afstand</a:t>
            </a:r>
          </a:p>
        </p:txBody>
      </p:sp>
    </p:spTree>
    <p:extLst>
      <p:ext uri="{BB962C8B-B14F-4D97-AF65-F5344CB8AC3E}">
        <p14:creationId xmlns:p14="http://schemas.microsoft.com/office/powerpoint/2010/main" val="398662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wipe(left)">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F813FD8A-64EB-BF09-81F2-E53A07C15544}"/>
              </a:ext>
            </a:extLst>
          </p:cNvPr>
          <p:cNvPicPr>
            <a:picLocks noChangeAspect="1"/>
          </p:cNvPicPr>
          <p:nvPr/>
        </p:nvPicPr>
        <p:blipFill>
          <a:blip r:embed="rId2"/>
          <a:stretch>
            <a:fillRect/>
          </a:stretch>
        </p:blipFill>
        <p:spPr>
          <a:xfrm>
            <a:off x="6163104" y="3583574"/>
            <a:ext cx="991675" cy="1248852"/>
          </a:xfrm>
          <a:prstGeom prst="rect">
            <a:avLst/>
          </a:prstGeom>
        </p:spPr>
      </p:pic>
      <p:grpSp>
        <p:nvGrpSpPr>
          <p:cNvPr id="4" name="Groep 3">
            <a:extLst>
              <a:ext uri="{FF2B5EF4-FFF2-40B4-BE49-F238E27FC236}">
                <a16:creationId xmlns:a16="http://schemas.microsoft.com/office/drawing/2014/main" id="{21476753-9C29-0679-289C-DDCC46FA443D}"/>
              </a:ext>
            </a:extLst>
          </p:cNvPr>
          <p:cNvGrpSpPr/>
          <p:nvPr/>
        </p:nvGrpSpPr>
        <p:grpSpPr>
          <a:xfrm>
            <a:off x="1" y="4553498"/>
            <a:ext cx="9924584" cy="347805"/>
            <a:chOff x="0" y="2467238"/>
            <a:chExt cx="12191999" cy="347805"/>
          </a:xfrm>
        </p:grpSpPr>
        <p:pic>
          <p:nvPicPr>
            <p:cNvPr id="5" name="Afbeelding 4">
              <a:extLst>
                <a:ext uri="{FF2B5EF4-FFF2-40B4-BE49-F238E27FC236}">
                  <a16:creationId xmlns:a16="http://schemas.microsoft.com/office/drawing/2014/main" id="{A4C6809B-5A59-D7EF-80F5-7DC1250FB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80360"/>
              <a:ext cx="4620846" cy="334683"/>
            </a:xfrm>
            <a:prstGeom prst="rect">
              <a:avLst/>
            </a:prstGeom>
          </p:spPr>
        </p:pic>
        <p:pic>
          <p:nvPicPr>
            <p:cNvPr id="6" name="Afbeelding 5">
              <a:extLst>
                <a:ext uri="{FF2B5EF4-FFF2-40B4-BE49-F238E27FC236}">
                  <a16:creationId xmlns:a16="http://schemas.microsoft.com/office/drawing/2014/main" id="{079D720C-EB3D-A055-4911-8068D09B5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46" y="2467238"/>
              <a:ext cx="4620846" cy="334683"/>
            </a:xfrm>
            <a:prstGeom prst="rect">
              <a:avLst/>
            </a:prstGeom>
          </p:spPr>
        </p:pic>
        <p:pic>
          <p:nvPicPr>
            <p:cNvPr id="7" name="Afbeelding 6">
              <a:extLst>
                <a:ext uri="{FF2B5EF4-FFF2-40B4-BE49-F238E27FC236}">
                  <a16:creationId xmlns:a16="http://schemas.microsoft.com/office/drawing/2014/main" id="{A26B0BFA-1371-5379-E4BE-A4FA6567A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153" y="2467238"/>
              <a:ext cx="4620846" cy="334683"/>
            </a:xfrm>
            <a:prstGeom prst="rect">
              <a:avLst/>
            </a:prstGeom>
          </p:spPr>
        </p:pic>
      </p:grpSp>
      <p:pic>
        <p:nvPicPr>
          <p:cNvPr id="3" name="Afbeelding 2">
            <a:extLst>
              <a:ext uri="{FF2B5EF4-FFF2-40B4-BE49-F238E27FC236}">
                <a16:creationId xmlns:a16="http://schemas.microsoft.com/office/drawing/2014/main" id="{2AED10A1-23AC-9DC2-34F6-90B11AD86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45548"/>
            <a:ext cx="9924584" cy="2028825"/>
          </a:xfrm>
          <a:prstGeom prst="rect">
            <a:avLst/>
          </a:prstGeom>
        </p:spPr>
      </p:pic>
      <p:pic>
        <p:nvPicPr>
          <p:cNvPr id="9" name="Afbeelding 8">
            <a:extLst>
              <a:ext uri="{FF2B5EF4-FFF2-40B4-BE49-F238E27FC236}">
                <a16:creationId xmlns:a16="http://schemas.microsoft.com/office/drawing/2014/main" id="{6249E39E-A9CB-78BB-CBD5-48924376D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959" y="3429000"/>
            <a:ext cx="2393801" cy="1476975"/>
          </a:xfrm>
          <a:prstGeom prst="rect">
            <a:avLst/>
          </a:prstGeom>
        </p:spPr>
      </p:pic>
      <p:sp>
        <p:nvSpPr>
          <p:cNvPr id="10" name="Rechthoek 9">
            <a:extLst>
              <a:ext uri="{FF2B5EF4-FFF2-40B4-BE49-F238E27FC236}">
                <a16:creationId xmlns:a16="http://schemas.microsoft.com/office/drawing/2014/main" id="{1A3A4868-138A-FDBA-EB3B-6E701AE8F1F0}"/>
              </a:ext>
            </a:extLst>
          </p:cNvPr>
          <p:cNvSpPr/>
          <p:nvPr/>
        </p:nvSpPr>
        <p:spPr>
          <a:xfrm>
            <a:off x="548954" y="5307980"/>
            <a:ext cx="2007806"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600" dirty="0"/>
              <a:t>Na de oorlog: het industrialiseren van de landbouw</a:t>
            </a:r>
          </a:p>
          <a:p>
            <a:pPr algn="ctr"/>
            <a:r>
              <a:rPr lang="nl-NL" sz="1600" dirty="0"/>
              <a:t>(Mansholt)</a:t>
            </a:r>
          </a:p>
        </p:txBody>
      </p:sp>
      <p:sp>
        <p:nvSpPr>
          <p:cNvPr id="11" name="Rechthoek 10">
            <a:extLst>
              <a:ext uri="{FF2B5EF4-FFF2-40B4-BE49-F238E27FC236}">
                <a16:creationId xmlns:a16="http://schemas.microsoft.com/office/drawing/2014/main" id="{090DF8B8-1DD6-19B2-77C8-00703C5B503C}"/>
              </a:ext>
            </a:extLst>
          </p:cNvPr>
          <p:cNvSpPr/>
          <p:nvPr/>
        </p:nvSpPr>
        <p:spPr>
          <a:xfrm>
            <a:off x="3210389" y="5307980"/>
            <a:ext cx="2007806"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sz="1600" dirty="0"/>
              <a:t>Produceren voor de wereldmarkt (chemie vervangt  biologie)</a:t>
            </a:r>
          </a:p>
        </p:txBody>
      </p:sp>
      <p:sp>
        <p:nvSpPr>
          <p:cNvPr id="2" name="Tekstvak 1">
            <a:extLst>
              <a:ext uri="{FF2B5EF4-FFF2-40B4-BE49-F238E27FC236}">
                <a16:creationId xmlns:a16="http://schemas.microsoft.com/office/drawing/2014/main" id="{79E335E1-77CB-751F-2816-543B6DC12EC6}"/>
              </a:ext>
            </a:extLst>
          </p:cNvPr>
          <p:cNvSpPr txBox="1"/>
          <p:nvPr/>
        </p:nvSpPr>
        <p:spPr>
          <a:xfrm>
            <a:off x="5947272" y="3089760"/>
            <a:ext cx="1458604" cy="369332"/>
          </a:xfrm>
          <a:prstGeom prst="rect">
            <a:avLst/>
          </a:prstGeom>
          <a:noFill/>
        </p:spPr>
        <p:txBody>
          <a:bodyPr wrap="none" rtlCol="0">
            <a:spAutoFit/>
          </a:bodyPr>
          <a:lstStyle/>
          <a:p>
            <a:r>
              <a:rPr lang="nl-NL" dirty="0"/>
              <a:t>“links” bordje</a:t>
            </a:r>
          </a:p>
        </p:txBody>
      </p:sp>
    </p:spTree>
    <p:extLst>
      <p:ext uri="{BB962C8B-B14F-4D97-AF65-F5344CB8AC3E}">
        <p14:creationId xmlns:p14="http://schemas.microsoft.com/office/powerpoint/2010/main" val="9818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45833E-6 1.11111E-6 L 0.18841 -0.00116 " pathEditMode="relative" rAng="0" ptsTypes="AA">
                                      <p:cBhvr>
                                        <p:cTn id="13" dur="2000" fill="hold"/>
                                        <p:tgtEl>
                                          <p:spTgt spid="9"/>
                                        </p:tgtEl>
                                        <p:attrNameLst>
                                          <p:attrName>ppt_x</p:attrName>
                                          <p:attrName>ppt_y</p:attrName>
                                        </p:attrNameLst>
                                      </p:cBhvr>
                                      <p:rCtr x="9414" y="-69"/>
                                    </p:animMotion>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E04BE974-3209-7B43-D259-C2B40641FC24}"/>
              </a:ext>
            </a:extLst>
          </p:cNvPr>
          <p:cNvPicPr>
            <a:picLocks noChangeAspect="1"/>
          </p:cNvPicPr>
          <p:nvPr/>
        </p:nvPicPr>
        <p:blipFill>
          <a:blip r:embed="rId2"/>
          <a:stretch>
            <a:fillRect/>
          </a:stretch>
        </p:blipFill>
        <p:spPr>
          <a:xfrm rot="3547813">
            <a:off x="6423623" y="3862149"/>
            <a:ext cx="991675" cy="1248852"/>
          </a:xfrm>
          <a:prstGeom prst="rect">
            <a:avLst/>
          </a:prstGeom>
        </p:spPr>
      </p:pic>
      <p:pic>
        <p:nvPicPr>
          <p:cNvPr id="15" name="Afbeelding 14">
            <a:extLst>
              <a:ext uri="{FF2B5EF4-FFF2-40B4-BE49-F238E27FC236}">
                <a16:creationId xmlns:a16="http://schemas.microsoft.com/office/drawing/2014/main" id="{F813FD8A-64EB-BF09-81F2-E53A07C15544}"/>
              </a:ext>
            </a:extLst>
          </p:cNvPr>
          <p:cNvPicPr>
            <a:picLocks noChangeAspect="1"/>
          </p:cNvPicPr>
          <p:nvPr/>
        </p:nvPicPr>
        <p:blipFill>
          <a:blip r:embed="rId2"/>
          <a:stretch>
            <a:fillRect/>
          </a:stretch>
        </p:blipFill>
        <p:spPr>
          <a:xfrm>
            <a:off x="6163104" y="3583574"/>
            <a:ext cx="991675" cy="1248852"/>
          </a:xfrm>
          <a:prstGeom prst="rect">
            <a:avLst/>
          </a:prstGeom>
        </p:spPr>
      </p:pic>
      <p:grpSp>
        <p:nvGrpSpPr>
          <p:cNvPr id="4" name="Groep 3">
            <a:extLst>
              <a:ext uri="{FF2B5EF4-FFF2-40B4-BE49-F238E27FC236}">
                <a16:creationId xmlns:a16="http://schemas.microsoft.com/office/drawing/2014/main" id="{21476753-9C29-0679-289C-DDCC46FA443D}"/>
              </a:ext>
            </a:extLst>
          </p:cNvPr>
          <p:cNvGrpSpPr/>
          <p:nvPr/>
        </p:nvGrpSpPr>
        <p:grpSpPr>
          <a:xfrm>
            <a:off x="1" y="4553498"/>
            <a:ext cx="9924584" cy="347805"/>
            <a:chOff x="0" y="2467238"/>
            <a:chExt cx="12191999" cy="347805"/>
          </a:xfrm>
        </p:grpSpPr>
        <p:pic>
          <p:nvPicPr>
            <p:cNvPr id="5" name="Afbeelding 4">
              <a:extLst>
                <a:ext uri="{FF2B5EF4-FFF2-40B4-BE49-F238E27FC236}">
                  <a16:creationId xmlns:a16="http://schemas.microsoft.com/office/drawing/2014/main" id="{A4C6809B-5A59-D7EF-80F5-7DC1250FB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80360"/>
              <a:ext cx="4620846" cy="334683"/>
            </a:xfrm>
            <a:prstGeom prst="rect">
              <a:avLst/>
            </a:prstGeom>
          </p:spPr>
        </p:pic>
        <p:pic>
          <p:nvPicPr>
            <p:cNvPr id="6" name="Afbeelding 5">
              <a:extLst>
                <a:ext uri="{FF2B5EF4-FFF2-40B4-BE49-F238E27FC236}">
                  <a16:creationId xmlns:a16="http://schemas.microsoft.com/office/drawing/2014/main" id="{079D720C-EB3D-A055-4911-8068D09B5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46" y="2467238"/>
              <a:ext cx="4620846" cy="334683"/>
            </a:xfrm>
            <a:prstGeom prst="rect">
              <a:avLst/>
            </a:prstGeom>
          </p:spPr>
        </p:pic>
        <p:pic>
          <p:nvPicPr>
            <p:cNvPr id="7" name="Afbeelding 6">
              <a:extLst>
                <a:ext uri="{FF2B5EF4-FFF2-40B4-BE49-F238E27FC236}">
                  <a16:creationId xmlns:a16="http://schemas.microsoft.com/office/drawing/2014/main" id="{A26B0BFA-1371-5379-E4BE-A4FA6567A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153" y="2467238"/>
              <a:ext cx="4620846" cy="334683"/>
            </a:xfrm>
            <a:prstGeom prst="rect">
              <a:avLst/>
            </a:prstGeom>
          </p:spPr>
        </p:pic>
      </p:grpSp>
      <p:pic>
        <p:nvPicPr>
          <p:cNvPr id="3" name="Afbeelding 2">
            <a:extLst>
              <a:ext uri="{FF2B5EF4-FFF2-40B4-BE49-F238E27FC236}">
                <a16:creationId xmlns:a16="http://schemas.microsoft.com/office/drawing/2014/main" id="{2AED10A1-23AC-9DC2-34F6-90B11AD86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45548"/>
            <a:ext cx="9924584" cy="2028825"/>
          </a:xfrm>
          <a:prstGeom prst="rect">
            <a:avLst/>
          </a:prstGeom>
        </p:spPr>
      </p:pic>
      <p:pic>
        <p:nvPicPr>
          <p:cNvPr id="9" name="Afbeelding 8">
            <a:extLst>
              <a:ext uri="{FF2B5EF4-FFF2-40B4-BE49-F238E27FC236}">
                <a16:creationId xmlns:a16="http://schemas.microsoft.com/office/drawing/2014/main" id="{6249E39E-A9CB-78BB-CBD5-48924376D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600" y="3430875"/>
            <a:ext cx="2393801" cy="1476975"/>
          </a:xfrm>
          <a:prstGeom prst="rect">
            <a:avLst/>
          </a:prstGeom>
        </p:spPr>
      </p:pic>
      <p:sp>
        <p:nvSpPr>
          <p:cNvPr id="10" name="Rechthoek 9">
            <a:extLst>
              <a:ext uri="{FF2B5EF4-FFF2-40B4-BE49-F238E27FC236}">
                <a16:creationId xmlns:a16="http://schemas.microsoft.com/office/drawing/2014/main" id="{1A3A4868-138A-FDBA-EB3B-6E701AE8F1F0}"/>
              </a:ext>
            </a:extLst>
          </p:cNvPr>
          <p:cNvSpPr/>
          <p:nvPr/>
        </p:nvSpPr>
        <p:spPr>
          <a:xfrm>
            <a:off x="548954" y="5307980"/>
            <a:ext cx="2007806"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Na de oorlog: het industrialiseren van de landbouw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nl-NL" sz="1600" b="0" i="0" u="none" strike="noStrike" kern="1200" cap="none" spc="0" normalizeH="0" baseline="0" noProof="0" dirty="0" err="1">
                <a:ln>
                  <a:noFill/>
                </a:ln>
                <a:solidFill>
                  <a:prstClr val="black"/>
                </a:solidFill>
                <a:effectLst/>
                <a:uLnTx/>
                <a:uFillTx/>
                <a:latin typeface="Calibri" panose="020F0502020204030204"/>
                <a:ea typeface="+mn-ea"/>
                <a:cs typeface="+mn-cs"/>
              </a:rPr>
              <a:t>Sicco</a:t>
            </a: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 Mansholt)</a:t>
            </a:r>
          </a:p>
        </p:txBody>
      </p:sp>
      <p:sp>
        <p:nvSpPr>
          <p:cNvPr id="11" name="Rechthoek 10">
            <a:extLst>
              <a:ext uri="{FF2B5EF4-FFF2-40B4-BE49-F238E27FC236}">
                <a16:creationId xmlns:a16="http://schemas.microsoft.com/office/drawing/2014/main" id="{090DF8B8-1DD6-19B2-77C8-00703C5B503C}"/>
              </a:ext>
            </a:extLst>
          </p:cNvPr>
          <p:cNvSpPr/>
          <p:nvPr/>
        </p:nvSpPr>
        <p:spPr>
          <a:xfrm>
            <a:off x="3210389" y="5307980"/>
            <a:ext cx="2007806"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Produceren voor de wereldmarkt (chemie vervangt  biologie)</a:t>
            </a:r>
          </a:p>
        </p:txBody>
      </p:sp>
      <p:sp>
        <p:nvSpPr>
          <p:cNvPr id="2" name="Rechthoek 1">
            <a:extLst>
              <a:ext uri="{FF2B5EF4-FFF2-40B4-BE49-F238E27FC236}">
                <a16:creationId xmlns:a16="http://schemas.microsoft.com/office/drawing/2014/main" id="{AF26AB57-E810-BA12-5CCD-19438232151B}"/>
              </a:ext>
            </a:extLst>
          </p:cNvPr>
          <p:cNvSpPr/>
          <p:nvPr/>
        </p:nvSpPr>
        <p:spPr>
          <a:xfrm>
            <a:off x="7167658" y="5307980"/>
            <a:ext cx="2345535"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“Doorgaan, natuur is de vijand, we moet tien miljard mensen voeden, de boer is de dupe, …”</a:t>
            </a:r>
          </a:p>
        </p:txBody>
      </p:sp>
      <p:sp>
        <p:nvSpPr>
          <p:cNvPr id="17" name="Pijl: rechts 16">
            <a:extLst>
              <a:ext uri="{FF2B5EF4-FFF2-40B4-BE49-F238E27FC236}">
                <a16:creationId xmlns:a16="http://schemas.microsoft.com/office/drawing/2014/main" id="{B4D9E334-7064-5A75-492D-F8253EDA7EA8}"/>
              </a:ext>
            </a:extLst>
          </p:cNvPr>
          <p:cNvSpPr/>
          <p:nvPr/>
        </p:nvSpPr>
        <p:spPr>
          <a:xfrm>
            <a:off x="5642222" y="5167109"/>
            <a:ext cx="1433619" cy="142630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Agro-industrie</a:t>
            </a:r>
          </a:p>
        </p:txBody>
      </p:sp>
      <p:sp>
        <p:nvSpPr>
          <p:cNvPr id="8" name="Tekstvak 7">
            <a:extLst>
              <a:ext uri="{FF2B5EF4-FFF2-40B4-BE49-F238E27FC236}">
                <a16:creationId xmlns:a16="http://schemas.microsoft.com/office/drawing/2014/main" id="{971DAAFD-C029-A45B-D1BD-A084D82A3A0A}"/>
              </a:ext>
            </a:extLst>
          </p:cNvPr>
          <p:cNvSpPr txBox="1"/>
          <p:nvPr/>
        </p:nvSpPr>
        <p:spPr>
          <a:xfrm>
            <a:off x="5947272" y="3089760"/>
            <a:ext cx="1458604" cy="369332"/>
          </a:xfrm>
          <a:prstGeom prst="rect">
            <a:avLst/>
          </a:prstGeom>
          <a:noFill/>
        </p:spPr>
        <p:txBody>
          <a:bodyPr wrap="none" rtlCol="0">
            <a:spAutoFit/>
          </a:bodyPr>
          <a:lstStyle/>
          <a:p>
            <a:r>
              <a:rPr lang="nl-NL" dirty="0"/>
              <a:t>“links” bordje</a:t>
            </a:r>
          </a:p>
        </p:txBody>
      </p:sp>
    </p:spTree>
    <p:extLst>
      <p:ext uri="{BB962C8B-B14F-4D97-AF65-F5344CB8AC3E}">
        <p14:creationId xmlns:p14="http://schemas.microsoft.com/office/powerpoint/2010/main" val="963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5.55112E-17 -3.7037E-7 L 0.39609 -0.00023 " pathEditMode="relative" rAng="0" ptsTypes="AA">
                                      <p:cBhvr>
                                        <p:cTn id="6" dur="2000" fill="hold"/>
                                        <p:tgtEl>
                                          <p:spTgt spid="9"/>
                                        </p:tgtEl>
                                        <p:attrNameLst>
                                          <p:attrName>ppt_x</p:attrName>
                                          <p:attrName>ppt_y</p:attrName>
                                        </p:attrNameLst>
                                      </p:cBhvr>
                                      <p:rCtr x="19805" y="-23"/>
                                    </p:animMotion>
                                  </p:childTnLst>
                                </p:cTn>
                              </p:par>
                              <p:par>
                                <p:cTn id="7" presetID="10" presetClass="entr" presetSubtype="0" fill="hold" nodeType="withEffect">
                                  <p:stCondLst>
                                    <p:cond delay="8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nodeType="withEffect">
                                  <p:stCondLst>
                                    <p:cond delay="80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grpId="0" nodeType="withEffect">
                                  <p:stCondLst>
                                    <p:cond delay="80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F7AB014C-B3FD-0769-1297-90CBC5AC4C7A}"/>
              </a:ext>
            </a:extLst>
          </p:cNvPr>
          <p:cNvPicPr>
            <a:picLocks noChangeAspect="1"/>
          </p:cNvPicPr>
          <p:nvPr/>
        </p:nvPicPr>
        <p:blipFill>
          <a:blip r:embed="rId2"/>
          <a:stretch>
            <a:fillRect/>
          </a:stretch>
        </p:blipFill>
        <p:spPr>
          <a:xfrm rot="3547813">
            <a:off x="6423623" y="3862149"/>
            <a:ext cx="991675" cy="1248852"/>
          </a:xfrm>
          <a:prstGeom prst="rect">
            <a:avLst/>
          </a:prstGeom>
        </p:spPr>
      </p:pic>
      <p:grpSp>
        <p:nvGrpSpPr>
          <p:cNvPr id="4" name="Groep 3">
            <a:extLst>
              <a:ext uri="{FF2B5EF4-FFF2-40B4-BE49-F238E27FC236}">
                <a16:creationId xmlns:a16="http://schemas.microsoft.com/office/drawing/2014/main" id="{21476753-9C29-0679-289C-DDCC46FA443D}"/>
              </a:ext>
            </a:extLst>
          </p:cNvPr>
          <p:cNvGrpSpPr/>
          <p:nvPr/>
        </p:nvGrpSpPr>
        <p:grpSpPr>
          <a:xfrm>
            <a:off x="1" y="4553498"/>
            <a:ext cx="9924584" cy="347805"/>
            <a:chOff x="0" y="2467238"/>
            <a:chExt cx="12191999" cy="347805"/>
          </a:xfrm>
        </p:grpSpPr>
        <p:pic>
          <p:nvPicPr>
            <p:cNvPr id="5" name="Afbeelding 4">
              <a:extLst>
                <a:ext uri="{FF2B5EF4-FFF2-40B4-BE49-F238E27FC236}">
                  <a16:creationId xmlns:a16="http://schemas.microsoft.com/office/drawing/2014/main" id="{A4C6809B-5A59-D7EF-80F5-7DC1250FB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80360"/>
              <a:ext cx="4620846" cy="334683"/>
            </a:xfrm>
            <a:prstGeom prst="rect">
              <a:avLst/>
            </a:prstGeom>
          </p:spPr>
        </p:pic>
        <p:pic>
          <p:nvPicPr>
            <p:cNvPr id="6" name="Afbeelding 5">
              <a:extLst>
                <a:ext uri="{FF2B5EF4-FFF2-40B4-BE49-F238E27FC236}">
                  <a16:creationId xmlns:a16="http://schemas.microsoft.com/office/drawing/2014/main" id="{079D720C-EB3D-A055-4911-8068D09B5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846" y="2467238"/>
              <a:ext cx="4620846" cy="334683"/>
            </a:xfrm>
            <a:prstGeom prst="rect">
              <a:avLst/>
            </a:prstGeom>
          </p:spPr>
        </p:pic>
        <p:pic>
          <p:nvPicPr>
            <p:cNvPr id="7" name="Afbeelding 6">
              <a:extLst>
                <a:ext uri="{FF2B5EF4-FFF2-40B4-BE49-F238E27FC236}">
                  <a16:creationId xmlns:a16="http://schemas.microsoft.com/office/drawing/2014/main" id="{A26B0BFA-1371-5379-E4BE-A4FA6567A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153" y="2467238"/>
              <a:ext cx="4620846" cy="334683"/>
            </a:xfrm>
            <a:prstGeom prst="rect">
              <a:avLst/>
            </a:prstGeom>
          </p:spPr>
        </p:pic>
      </p:grpSp>
      <p:pic>
        <p:nvPicPr>
          <p:cNvPr id="3" name="Afbeelding 2">
            <a:extLst>
              <a:ext uri="{FF2B5EF4-FFF2-40B4-BE49-F238E27FC236}">
                <a16:creationId xmlns:a16="http://schemas.microsoft.com/office/drawing/2014/main" id="{2AED10A1-23AC-9DC2-34F6-90B11AD86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45548"/>
            <a:ext cx="9924584" cy="2028825"/>
          </a:xfrm>
          <a:prstGeom prst="rect">
            <a:avLst/>
          </a:prstGeom>
        </p:spPr>
      </p:pic>
      <p:sp>
        <p:nvSpPr>
          <p:cNvPr id="10" name="Rechthoek 9">
            <a:extLst>
              <a:ext uri="{FF2B5EF4-FFF2-40B4-BE49-F238E27FC236}">
                <a16:creationId xmlns:a16="http://schemas.microsoft.com/office/drawing/2014/main" id="{1A3A4868-138A-FDBA-EB3B-6E701AE8F1F0}"/>
              </a:ext>
            </a:extLst>
          </p:cNvPr>
          <p:cNvSpPr/>
          <p:nvPr/>
        </p:nvSpPr>
        <p:spPr>
          <a:xfrm>
            <a:off x="548954" y="5307980"/>
            <a:ext cx="2007806"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Na de oorlog: het industrialiseren van de landbouw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nl-NL" sz="1600" b="0" i="0" u="none" strike="noStrike" kern="1200" cap="none" spc="0" normalizeH="0" baseline="0" noProof="0" dirty="0" err="1">
                <a:ln>
                  <a:noFill/>
                </a:ln>
                <a:solidFill>
                  <a:prstClr val="black"/>
                </a:solidFill>
                <a:effectLst/>
                <a:uLnTx/>
                <a:uFillTx/>
                <a:latin typeface="Calibri" panose="020F0502020204030204"/>
                <a:ea typeface="+mn-ea"/>
                <a:cs typeface="+mn-cs"/>
              </a:rPr>
              <a:t>Sicco</a:t>
            </a: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 Mansholt)</a:t>
            </a:r>
          </a:p>
        </p:txBody>
      </p:sp>
      <p:sp>
        <p:nvSpPr>
          <p:cNvPr id="11" name="Rechthoek 10">
            <a:extLst>
              <a:ext uri="{FF2B5EF4-FFF2-40B4-BE49-F238E27FC236}">
                <a16:creationId xmlns:a16="http://schemas.microsoft.com/office/drawing/2014/main" id="{090DF8B8-1DD6-19B2-77C8-00703C5B503C}"/>
              </a:ext>
            </a:extLst>
          </p:cNvPr>
          <p:cNvSpPr/>
          <p:nvPr/>
        </p:nvSpPr>
        <p:spPr>
          <a:xfrm>
            <a:off x="3210389" y="5307980"/>
            <a:ext cx="2007806"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Produceren voor de wereldmarkt (chemie vervangt  biologie)</a:t>
            </a:r>
          </a:p>
        </p:txBody>
      </p:sp>
      <p:sp>
        <p:nvSpPr>
          <p:cNvPr id="2" name="Rechthoek 1">
            <a:extLst>
              <a:ext uri="{FF2B5EF4-FFF2-40B4-BE49-F238E27FC236}">
                <a16:creationId xmlns:a16="http://schemas.microsoft.com/office/drawing/2014/main" id="{AF26AB57-E810-BA12-5CCD-19438232151B}"/>
              </a:ext>
            </a:extLst>
          </p:cNvPr>
          <p:cNvSpPr/>
          <p:nvPr/>
        </p:nvSpPr>
        <p:spPr>
          <a:xfrm>
            <a:off x="7167658" y="5307980"/>
            <a:ext cx="2345535" cy="1134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“Doorgaan, natuur is de vijand, we moet tien miljard mensen voeden, de boer is de dupe, …”</a:t>
            </a:r>
          </a:p>
        </p:txBody>
      </p:sp>
      <p:sp>
        <p:nvSpPr>
          <p:cNvPr id="17" name="Pijl: rechts 16">
            <a:extLst>
              <a:ext uri="{FF2B5EF4-FFF2-40B4-BE49-F238E27FC236}">
                <a16:creationId xmlns:a16="http://schemas.microsoft.com/office/drawing/2014/main" id="{B4D9E334-7064-5A75-492D-F8253EDA7EA8}"/>
              </a:ext>
            </a:extLst>
          </p:cNvPr>
          <p:cNvSpPr/>
          <p:nvPr/>
        </p:nvSpPr>
        <p:spPr>
          <a:xfrm>
            <a:off x="5642222" y="5167109"/>
            <a:ext cx="1433619" cy="142630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Agro-industrie</a:t>
            </a:r>
          </a:p>
        </p:txBody>
      </p:sp>
      <p:pic>
        <p:nvPicPr>
          <p:cNvPr id="8" name="Afbeelding 7">
            <a:extLst>
              <a:ext uri="{FF2B5EF4-FFF2-40B4-BE49-F238E27FC236}">
                <a16:creationId xmlns:a16="http://schemas.microsoft.com/office/drawing/2014/main" id="{1035E5B4-EF6B-9F02-8932-AAF73E9F0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026" y="3430875"/>
            <a:ext cx="2393801" cy="1476975"/>
          </a:xfrm>
          <a:prstGeom prst="rect">
            <a:avLst/>
          </a:prstGeom>
        </p:spPr>
      </p:pic>
      <p:sp>
        <p:nvSpPr>
          <p:cNvPr id="13" name="Rechthoek 12">
            <a:extLst>
              <a:ext uri="{FF2B5EF4-FFF2-40B4-BE49-F238E27FC236}">
                <a16:creationId xmlns:a16="http://schemas.microsoft.com/office/drawing/2014/main" id="{1A09EB57-A917-1FB6-948B-372B853FC84A}"/>
              </a:ext>
            </a:extLst>
          </p:cNvPr>
          <p:cNvSpPr/>
          <p:nvPr/>
        </p:nvSpPr>
        <p:spPr>
          <a:xfrm>
            <a:off x="10242313" y="5411097"/>
            <a:ext cx="1626644" cy="8913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Inderdaad, de boer is de dupe</a:t>
            </a:r>
          </a:p>
        </p:txBody>
      </p:sp>
      <p:sp>
        <p:nvSpPr>
          <p:cNvPr id="9" name="Ovaal 8">
            <a:extLst>
              <a:ext uri="{FF2B5EF4-FFF2-40B4-BE49-F238E27FC236}">
                <a16:creationId xmlns:a16="http://schemas.microsoft.com/office/drawing/2014/main" id="{3D8D1700-CFD1-B0F8-4240-46F69169CAA3}"/>
              </a:ext>
            </a:extLst>
          </p:cNvPr>
          <p:cNvSpPr/>
          <p:nvPr/>
        </p:nvSpPr>
        <p:spPr>
          <a:xfrm>
            <a:off x="7218843" y="5548508"/>
            <a:ext cx="953571" cy="4268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54AFD5AA-6E90-40F0-4783-E7C38ABA96E6}"/>
              </a:ext>
            </a:extLst>
          </p:cNvPr>
          <p:cNvSpPr txBox="1"/>
          <p:nvPr/>
        </p:nvSpPr>
        <p:spPr>
          <a:xfrm>
            <a:off x="3445815" y="3458604"/>
            <a:ext cx="4077148" cy="707886"/>
          </a:xfrm>
          <a:prstGeom prst="rect">
            <a:avLst/>
          </a:prstGeom>
          <a:noFill/>
        </p:spPr>
        <p:txBody>
          <a:bodyPr wrap="square" rtlCol="0">
            <a:spAutoFit/>
          </a:bodyPr>
          <a:lstStyle/>
          <a:p>
            <a:pPr marL="285750" indent="-285750">
              <a:buFont typeface="Arial" panose="020B0604020202020204" pitchFamily="34" charset="0"/>
              <a:buChar char="•"/>
            </a:pPr>
            <a:r>
              <a:rPr lang="nl-NL" sz="2000" dirty="0"/>
              <a:t>In 1970 circa 350.000 boeren</a:t>
            </a:r>
          </a:p>
          <a:p>
            <a:pPr marL="285750" indent="-285750">
              <a:buFont typeface="Arial" panose="020B0604020202020204" pitchFamily="34" charset="0"/>
              <a:buChar char="•"/>
            </a:pPr>
            <a:r>
              <a:rPr lang="nl-NL" sz="2000" dirty="0"/>
              <a:t>Heden: circa 55.000 boeren</a:t>
            </a:r>
          </a:p>
        </p:txBody>
      </p:sp>
    </p:spTree>
    <p:extLst>
      <p:ext uri="{BB962C8B-B14F-4D97-AF65-F5344CB8AC3E}">
        <p14:creationId xmlns:p14="http://schemas.microsoft.com/office/powerpoint/2010/main" val="268512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afterEffect">
                                  <p:stCondLst>
                                    <p:cond delay="0"/>
                                  </p:stCondLst>
                                  <p:childTnLst>
                                    <p:animMotion origin="layout" path="M -2.5E-6 -3.7037E-7 L 0.13581 -3.7037E-7 C 0.19662 -3.7037E-7 0.27175 0.13264 0.27175 0.24028 L 0.27175 0.48079 " pathEditMode="relative" rAng="0" ptsTypes="AAAA">
                                      <p:cBhvr>
                                        <p:cTn id="6" dur="2000" fill="hold"/>
                                        <p:tgtEl>
                                          <p:spTgt spid="8"/>
                                        </p:tgtEl>
                                        <p:attrNameLst>
                                          <p:attrName>ppt_x</p:attrName>
                                          <p:attrName>ppt_y</p:attrName>
                                        </p:attrNameLst>
                                      </p:cBhvr>
                                      <p:rCtr x="13581" y="24028"/>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8DF59C8-6919-0B3E-311B-AD0F4DCEDCCE}"/>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26DC30EA-3152-C539-D0BD-BCF810734273}"/>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30" name="Rechthoek 29">
            <a:extLst>
              <a:ext uri="{FF2B5EF4-FFF2-40B4-BE49-F238E27FC236}">
                <a16:creationId xmlns:a16="http://schemas.microsoft.com/office/drawing/2014/main" id="{4628B435-D2C7-FD6F-B9FA-3181B5DB506D}"/>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7EBF7389-6B1C-E9C9-89E2-39F3CCF10C47}"/>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93CBB4E6-2B89-62F7-FD49-C9B9E504E069}"/>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5" name="Ovaal 4">
            <a:extLst>
              <a:ext uri="{FF2B5EF4-FFF2-40B4-BE49-F238E27FC236}">
                <a16:creationId xmlns:a16="http://schemas.microsoft.com/office/drawing/2014/main" id="{1E8161F0-EEA3-F53B-8094-32564DDFBB5A}"/>
              </a:ext>
            </a:extLst>
          </p:cNvPr>
          <p:cNvSpPr/>
          <p:nvPr/>
        </p:nvSpPr>
        <p:spPr>
          <a:xfrm>
            <a:off x="2399517" y="3517751"/>
            <a:ext cx="1183342" cy="74227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Ik</a:t>
            </a:r>
          </a:p>
        </p:txBody>
      </p:sp>
      <p:sp>
        <p:nvSpPr>
          <p:cNvPr id="6" name="Ovaal 5">
            <a:extLst>
              <a:ext uri="{FF2B5EF4-FFF2-40B4-BE49-F238E27FC236}">
                <a16:creationId xmlns:a16="http://schemas.microsoft.com/office/drawing/2014/main" id="{230AD28C-B2CD-F870-C369-B5E435A31FB8}"/>
              </a:ext>
            </a:extLst>
          </p:cNvPr>
          <p:cNvSpPr/>
          <p:nvPr/>
        </p:nvSpPr>
        <p:spPr>
          <a:xfrm>
            <a:off x="8490138" y="3517751"/>
            <a:ext cx="1183342" cy="74227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Ik</a:t>
            </a:r>
          </a:p>
        </p:txBody>
      </p:sp>
      <p:sp>
        <p:nvSpPr>
          <p:cNvPr id="7" name="Rechthoek 6">
            <a:extLst>
              <a:ext uri="{FF2B5EF4-FFF2-40B4-BE49-F238E27FC236}">
                <a16:creationId xmlns:a16="http://schemas.microsoft.com/office/drawing/2014/main" id="{1DD976BD-3225-A4FA-26A1-BCC23F459878}"/>
              </a:ext>
            </a:extLst>
          </p:cNvPr>
          <p:cNvSpPr/>
          <p:nvPr/>
        </p:nvSpPr>
        <p:spPr>
          <a:xfrm>
            <a:off x="6404502" y="3341597"/>
            <a:ext cx="1463040" cy="5244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Winner</a:t>
            </a:r>
          </a:p>
        </p:txBody>
      </p:sp>
      <p:sp>
        <p:nvSpPr>
          <p:cNvPr id="9" name="Rechthoek 8">
            <a:extLst>
              <a:ext uri="{FF2B5EF4-FFF2-40B4-BE49-F238E27FC236}">
                <a16:creationId xmlns:a16="http://schemas.microsoft.com/office/drawing/2014/main" id="{CA2074C3-E923-8107-1614-2A2674EE87A9}"/>
              </a:ext>
            </a:extLst>
          </p:cNvPr>
          <p:cNvSpPr/>
          <p:nvPr/>
        </p:nvSpPr>
        <p:spPr>
          <a:xfrm>
            <a:off x="6404502" y="4083874"/>
            <a:ext cx="1463040" cy="5244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Loser</a:t>
            </a:r>
          </a:p>
        </p:txBody>
      </p:sp>
      <p:cxnSp>
        <p:nvCxnSpPr>
          <p:cNvPr id="11" name="Rechte verbindingslijn met pijl 10">
            <a:extLst>
              <a:ext uri="{FF2B5EF4-FFF2-40B4-BE49-F238E27FC236}">
                <a16:creationId xmlns:a16="http://schemas.microsoft.com/office/drawing/2014/main" id="{E135B678-FD13-CB40-847E-1244933AB6D0}"/>
              </a:ext>
            </a:extLst>
          </p:cNvPr>
          <p:cNvCxnSpPr>
            <a:stCxn id="6" idx="2"/>
            <a:endCxn id="7" idx="3"/>
          </p:cNvCxnSpPr>
          <p:nvPr/>
        </p:nvCxnSpPr>
        <p:spPr>
          <a:xfrm flipH="1" flipV="1">
            <a:off x="7867542" y="3603815"/>
            <a:ext cx="622596" cy="285075"/>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2">
            <a:extLst>
              <a:ext uri="{FF2B5EF4-FFF2-40B4-BE49-F238E27FC236}">
                <a16:creationId xmlns:a16="http://schemas.microsoft.com/office/drawing/2014/main" id="{F242ED37-26A6-22B4-CF83-0943A38D7F64}"/>
              </a:ext>
            </a:extLst>
          </p:cNvPr>
          <p:cNvCxnSpPr>
            <a:stCxn id="6" idx="2"/>
            <a:endCxn id="9" idx="3"/>
          </p:cNvCxnSpPr>
          <p:nvPr/>
        </p:nvCxnSpPr>
        <p:spPr>
          <a:xfrm flipH="1">
            <a:off x="7867542" y="3888890"/>
            <a:ext cx="622596" cy="457202"/>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14" name="Afbeelding 13">
            <a:extLst>
              <a:ext uri="{FF2B5EF4-FFF2-40B4-BE49-F238E27FC236}">
                <a16:creationId xmlns:a16="http://schemas.microsoft.com/office/drawing/2014/main" id="{A84FA8DC-16A2-6DC3-4B0B-19D473026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3750" y="3298565"/>
            <a:ext cx="1028699" cy="1196501"/>
          </a:xfrm>
          <a:prstGeom prst="rect">
            <a:avLst/>
          </a:prstGeom>
        </p:spPr>
      </p:pic>
      <p:cxnSp>
        <p:nvCxnSpPr>
          <p:cNvPr id="16" name="Rechte verbindingslijn met pijl 15">
            <a:extLst>
              <a:ext uri="{FF2B5EF4-FFF2-40B4-BE49-F238E27FC236}">
                <a16:creationId xmlns:a16="http://schemas.microsoft.com/office/drawing/2014/main" id="{FF7C9A9A-4266-5637-7D32-5D220823A22F}"/>
              </a:ext>
            </a:extLst>
          </p:cNvPr>
          <p:cNvCxnSpPr>
            <a:cxnSpLocks/>
            <a:endCxn id="14" idx="1"/>
          </p:cNvCxnSpPr>
          <p:nvPr/>
        </p:nvCxnSpPr>
        <p:spPr>
          <a:xfrm flipV="1">
            <a:off x="3582859" y="3896816"/>
            <a:ext cx="840891" cy="2832"/>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 name="Gedachtewolkje: wolk 1">
            <a:extLst>
              <a:ext uri="{FF2B5EF4-FFF2-40B4-BE49-F238E27FC236}">
                <a16:creationId xmlns:a16="http://schemas.microsoft.com/office/drawing/2014/main" id="{2457E92F-0BE4-39D0-8856-BDD2BE275D8A}"/>
              </a:ext>
            </a:extLst>
          </p:cNvPr>
          <p:cNvSpPr/>
          <p:nvPr/>
        </p:nvSpPr>
        <p:spPr>
          <a:xfrm>
            <a:off x="4601155" y="1990430"/>
            <a:ext cx="1574276" cy="1077571"/>
          </a:xfrm>
          <a:prstGeom prst="cloudCallout">
            <a:avLst>
              <a:gd name="adj1" fmla="val -22031"/>
              <a:gd name="adj2" fmla="val 7212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Een sociaal wezen</a:t>
            </a:r>
          </a:p>
        </p:txBody>
      </p:sp>
    </p:spTree>
    <p:extLst>
      <p:ext uri="{BB962C8B-B14F-4D97-AF65-F5344CB8AC3E}">
        <p14:creationId xmlns:p14="http://schemas.microsoft.com/office/powerpoint/2010/main" val="13269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2F2C03-E704-558A-B32B-C92225401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11231156-9C03-1070-E0A4-6584598FE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65" y="3514408"/>
            <a:ext cx="5055036" cy="2982648"/>
          </a:xfrm>
          <a:prstGeom prst="rect">
            <a:avLst/>
          </a:prstGeom>
        </p:spPr>
      </p:pic>
      <p:sp>
        <p:nvSpPr>
          <p:cNvPr id="5" name="Tekstvak 4">
            <a:extLst>
              <a:ext uri="{FF2B5EF4-FFF2-40B4-BE49-F238E27FC236}">
                <a16:creationId xmlns:a16="http://schemas.microsoft.com/office/drawing/2014/main" id="{A403A97B-ECB9-8545-A72D-10A789127D94}"/>
              </a:ext>
            </a:extLst>
          </p:cNvPr>
          <p:cNvSpPr txBox="1"/>
          <p:nvPr/>
        </p:nvSpPr>
        <p:spPr>
          <a:xfrm>
            <a:off x="5715000" y="264694"/>
            <a:ext cx="6003758" cy="3046988"/>
          </a:xfrm>
          <a:prstGeom prst="rect">
            <a:avLst/>
          </a:prstGeom>
          <a:noFill/>
        </p:spPr>
        <p:txBody>
          <a:bodyPr wrap="square" rtlCol="0">
            <a:spAutoFit/>
          </a:bodyPr>
          <a:lstStyle/>
          <a:p>
            <a:pPr marL="285750" indent="-285750">
              <a:buFont typeface="Arial" panose="020B0604020202020204" pitchFamily="34" charset="0"/>
              <a:buChar char="•"/>
            </a:pPr>
            <a:r>
              <a:rPr lang="nl-NL" sz="2400" dirty="0"/>
              <a:t>Iedereen heeft vele doelen in zich;</a:t>
            </a:r>
          </a:p>
          <a:p>
            <a:pPr marL="285750" indent="-285750">
              <a:buFont typeface="Arial" panose="020B0604020202020204" pitchFamily="34" charset="0"/>
              <a:buChar char="•"/>
            </a:pPr>
            <a:r>
              <a:rPr lang="nl-NL" sz="2400" dirty="0"/>
              <a:t>Deze ontdek je in wisselwerking met anderen (en de natuur);</a:t>
            </a:r>
          </a:p>
          <a:p>
            <a:pPr marL="285750" indent="-285750">
              <a:buFont typeface="Arial" panose="020B0604020202020204" pitchFamily="34" charset="0"/>
              <a:buChar char="•"/>
            </a:pPr>
            <a:r>
              <a:rPr lang="nl-NL" sz="2400" dirty="0"/>
              <a:t>Het realiseren van doelen maakt dat mensen ‘gelukt’ zijn;</a:t>
            </a:r>
          </a:p>
          <a:p>
            <a:pPr marL="285750" indent="-285750">
              <a:buFont typeface="Arial" panose="020B0604020202020204" pitchFamily="34" charset="0"/>
              <a:buChar char="•"/>
            </a:pPr>
            <a:r>
              <a:rPr lang="nl-NL" sz="2400" dirty="0"/>
              <a:t>Het leven is te kort om alle doelen binnen jezelf te ontdekken;</a:t>
            </a:r>
          </a:p>
          <a:p>
            <a:pPr marL="285750" indent="-285750">
              <a:buFont typeface="Arial" panose="020B0604020202020204" pitchFamily="34" charset="0"/>
              <a:buChar char="•"/>
            </a:pPr>
            <a:r>
              <a:rPr lang="nl-NL" sz="2400" dirty="0"/>
              <a:t>Dat is de kracht van het tijdelijke.</a:t>
            </a:r>
          </a:p>
        </p:txBody>
      </p:sp>
      <p:sp>
        <p:nvSpPr>
          <p:cNvPr id="6" name="Ovaal 5">
            <a:extLst>
              <a:ext uri="{FF2B5EF4-FFF2-40B4-BE49-F238E27FC236}">
                <a16:creationId xmlns:a16="http://schemas.microsoft.com/office/drawing/2014/main" id="{D9780E20-E707-A04E-1BC9-2BCE94D28188}"/>
              </a:ext>
            </a:extLst>
          </p:cNvPr>
          <p:cNvSpPr/>
          <p:nvPr/>
        </p:nvSpPr>
        <p:spPr>
          <a:xfrm>
            <a:off x="8133346" y="678160"/>
            <a:ext cx="2000358" cy="4268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5483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left)">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3FF6804-8DF2-E52D-9332-D464AB4C4B1C}"/>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9A065743-C1F1-3A7C-ACB1-579F332CB092}"/>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30" name="Rechthoek 29">
            <a:extLst>
              <a:ext uri="{FF2B5EF4-FFF2-40B4-BE49-F238E27FC236}">
                <a16:creationId xmlns:a16="http://schemas.microsoft.com/office/drawing/2014/main" id="{238ED107-F81F-2062-9917-FCCBC0D0A8C7}"/>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12E02227-3E74-6C6F-68B4-1FF0009118C9}"/>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C30B7C8A-1FC0-B872-6C62-7023A67C56B0}"/>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5" name="Ovaal 4">
            <a:extLst>
              <a:ext uri="{FF2B5EF4-FFF2-40B4-BE49-F238E27FC236}">
                <a16:creationId xmlns:a16="http://schemas.microsoft.com/office/drawing/2014/main" id="{2060B35B-9D62-5B76-3B2E-0BE22F4AB566}"/>
              </a:ext>
            </a:extLst>
          </p:cNvPr>
          <p:cNvSpPr/>
          <p:nvPr/>
        </p:nvSpPr>
        <p:spPr>
          <a:xfrm>
            <a:off x="2399517" y="3517751"/>
            <a:ext cx="1183342" cy="74227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Ik</a:t>
            </a:r>
          </a:p>
        </p:txBody>
      </p:sp>
      <p:sp>
        <p:nvSpPr>
          <p:cNvPr id="6" name="Ovaal 5">
            <a:extLst>
              <a:ext uri="{FF2B5EF4-FFF2-40B4-BE49-F238E27FC236}">
                <a16:creationId xmlns:a16="http://schemas.microsoft.com/office/drawing/2014/main" id="{4ED65F2D-5C28-060A-EA89-7B059835A277}"/>
              </a:ext>
            </a:extLst>
          </p:cNvPr>
          <p:cNvSpPr/>
          <p:nvPr/>
        </p:nvSpPr>
        <p:spPr>
          <a:xfrm>
            <a:off x="8490138" y="3517751"/>
            <a:ext cx="1183342" cy="742277"/>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Ik</a:t>
            </a:r>
          </a:p>
        </p:txBody>
      </p:sp>
      <p:sp>
        <p:nvSpPr>
          <p:cNvPr id="7" name="Rechthoek 6">
            <a:extLst>
              <a:ext uri="{FF2B5EF4-FFF2-40B4-BE49-F238E27FC236}">
                <a16:creationId xmlns:a16="http://schemas.microsoft.com/office/drawing/2014/main" id="{6C64EC7D-1729-FF7D-84FF-968682E6732E}"/>
              </a:ext>
            </a:extLst>
          </p:cNvPr>
          <p:cNvSpPr/>
          <p:nvPr/>
        </p:nvSpPr>
        <p:spPr>
          <a:xfrm>
            <a:off x="6404502" y="3341597"/>
            <a:ext cx="1463040" cy="52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Winner</a:t>
            </a:r>
          </a:p>
        </p:txBody>
      </p:sp>
      <p:sp>
        <p:nvSpPr>
          <p:cNvPr id="9" name="Rechthoek 8">
            <a:extLst>
              <a:ext uri="{FF2B5EF4-FFF2-40B4-BE49-F238E27FC236}">
                <a16:creationId xmlns:a16="http://schemas.microsoft.com/office/drawing/2014/main" id="{396EC7DC-52CB-6DDC-2A1D-1A36B920906D}"/>
              </a:ext>
            </a:extLst>
          </p:cNvPr>
          <p:cNvSpPr/>
          <p:nvPr/>
        </p:nvSpPr>
        <p:spPr>
          <a:xfrm>
            <a:off x="6404502" y="4083874"/>
            <a:ext cx="1463040" cy="52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Loser</a:t>
            </a:r>
          </a:p>
        </p:txBody>
      </p:sp>
      <p:cxnSp>
        <p:nvCxnSpPr>
          <p:cNvPr id="11" name="Rechte verbindingslijn met pijl 10">
            <a:extLst>
              <a:ext uri="{FF2B5EF4-FFF2-40B4-BE49-F238E27FC236}">
                <a16:creationId xmlns:a16="http://schemas.microsoft.com/office/drawing/2014/main" id="{88E5269F-5D32-0D5D-8139-4982E29B814F}"/>
              </a:ext>
            </a:extLst>
          </p:cNvPr>
          <p:cNvCxnSpPr>
            <a:stCxn id="6" idx="2"/>
            <a:endCxn id="7" idx="3"/>
          </p:cNvCxnSpPr>
          <p:nvPr/>
        </p:nvCxnSpPr>
        <p:spPr>
          <a:xfrm flipH="1" flipV="1">
            <a:off x="7867542" y="3603815"/>
            <a:ext cx="622596" cy="285075"/>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2">
            <a:extLst>
              <a:ext uri="{FF2B5EF4-FFF2-40B4-BE49-F238E27FC236}">
                <a16:creationId xmlns:a16="http://schemas.microsoft.com/office/drawing/2014/main" id="{C699FD1F-AC28-FD59-B008-FE0153AF36B7}"/>
              </a:ext>
            </a:extLst>
          </p:cNvPr>
          <p:cNvCxnSpPr>
            <a:stCxn id="6" idx="2"/>
            <a:endCxn id="9" idx="3"/>
          </p:cNvCxnSpPr>
          <p:nvPr/>
        </p:nvCxnSpPr>
        <p:spPr>
          <a:xfrm flipH="1">
            <a:off x="7867542" y="3888890"/>
            <a:ext cx="622596" cy="457202"/>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14" name="Afbeelding 13">
            <a:extLst>
              <a:ext uri="{FF2B5EF4-FFF2-40B4-BE49-F238E27FC236}">
                <a16:creationId xmlns:a16="http://schemas.microsoft.com/office/drawing/2014/main" id="{7D1825A7-9711-AA5F-84D3-1DEF4CC57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3750" y="3298565"/>
            <a:ext cx="1028699" cy="1196501"/>
          </a:xfrm>
          <a:prstGeom prst="rect">
            <a:avLst/>
          </a:prstGeom>
        </p:spPr>
      </p:pic>
      <p:cxnSp>
        <p:nvCxnSpPr>
          <p:cNvPr id="16" name="Rechte verbindingslijn met pijl 15">
            <a:extLst>
              <a:ext uri="{FF2B5EF4-FFF2-40B4-BE49-F238E27FC236}">
                <a16:creationId xmlns:a16="http://schemas.microsoft.com/office/drawing/2014/main" id="{E4E5933A-C931-FD3B-B6D7-5CC6C73ED1DA}"/>
              </a:ext>
            </a:extLst>
          </p:cNvPr>
          <p:cNvCxnSpPr>
            <a:cxnSpLocks/>
            <a:endCxn id="14" idx="1"/>
          </p:cNvCxnSpPr>
          <p:nvPr/>
        </p:nvCxnSpPr>
        <p:spPr>
          <a:xfrm flipV="1">
            <a:off x="3582859" y="3896816"/>
            <a:ext cx="840891" cy="2832"/>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 name="Tekstvak 1">
            <a:extLst>
              <a:ext uri="{FF2B5EF4-FFF2-40B4-BE49-F238E27FC236}">
                <a16:creationId xmlns:a16="http://schemas.microsoft.com/office/drawing/2014/main" id="{040776CC-155D-DE1A-FD82-B2144B87418E}"/>
              </a:ext>
            </a:extLst>
          </p:cNvPr>
          <p:cNvSpPr txBox="1"/>
          <p:nvPr/>
        </p:nvSpPr>
        <p:spPr>
          <a:xfrm>
            <a:off x="7216622" y="5294114"/>
            <a:ext cx="3431452" cy="369332"/>
          </a:xfrm>
          <a:prstGeom prst="rect">
            <a:avLst/>
          </a:prstGeom>
          <a:noFill/>
        </p:spPr>
        <p:txBody>
          <a:bodyPr wrap="none" rtlCol="0">
            <a:spAutoFit/>
          </a:bodyPr>
          <a:lstStyle/>
          <a:p>
            <a:r>
              <a:rPr lang="nl-NL" b="1" dirty="0"/>
              <a:t>Arm zijn is je eigen domme schuld</a:t>
            </a:r>
          </a:p>
        </p:txBody>
      </p:sp>
      <p:sp>
        <p:nvSpPr>
          <p:cNvPr id="3" name="Tekstvak 2">
            <a:extLst>
              <a:ext uri="{FF2B5EF4-FFF2-40B4-BE49-F238E27FC236}">
                <a16:creationId xmlns:a16="http://schemas.microsoft.com/office/drawing/2014/main" id="{818DAF9A-E1F6-47C3-CEBF-BF831E5F4B02}"/>
              </a:ext>
            </a:extLst>
          </p:cNvPr>
          <p:cNvSpPr txBox="1"/>
          <p:nvPr/>
        </p:nvSpPr>
        <p:spPr>
          <a:xfrm>
            <a:off x="571049" y="5155615"/>
            <a:ext cx="3656936" cy="646331"/>
          </a:xfrm>
          <a:prstGeom prst="rect">
            <a:avLst/>
          </a:prstGeom>
          <a:noFill/>
        </p:spPr>
        <p:txBody>
          <a:bodyPr wrap="square" rtlCol="0">
            <a:spAutoFit/>
          </a:bodyPr>
          <a:lstStyle/>
          <a:p>
            <a:pPr algn="ctr"/>
            <a:r>
              <a:rPr lang="nl-NL" b="1" dirty="0"/>
              <a:t>Armoede komt voort uit het falen van de samenleving als geheel</a:t>
            </a:r>
          </a:p>
        </p:txBody>
      </p:sp>
      <p:cxnSp>
        <p:nvCxnSpPr>
          <p:cNvPr id="12" name="Rechte verbindingslijn met pijl 11">
            <a:extLst>
              <a:ext uri="{FF2B5EF4-FFF2-40B4-BE49-F238E27FC236}">
                <a16:creationId xmlns:a16="http://schemas.microsoft.com/office/drawing/2014/main" id="{6E541444-B795-A32F-90E0-7351BD3F8660}"/>
              </a:ext>
            </a:extLst>
          </p:cNvPr>
          <p:cNvCxnSpPr>
            <a:cxnSpLocks/>
            <a:endCxn id="15" idx="1"/>
          </p:cNvCxnSpPr>
          <p:nvPr/>
        </p:nvCxnSpPr>
        <p:spPr>
          <a:xfrm>
            <a:off x="3410174" y="4154398"/>
            <a:ext cx="1067125" cy="816551"/>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5" name="Tekstvak 14">
            <a:extLst>
              <a:ext uri="{FF2B5EF4-FFF2-40B4-BE49-F238E27FC236}">
                <a16:creationId xmlns:a16="http://schemas.microsoft.com/office/drawing/2014/main" id="{D4251C31-DDAA-44A9-9029-E04327CF5C9B}"/>
              </a:ext>
            </a:extLst>
          </p:cNvPr>
          <p:cNvSpPr txBox="1"/>
          <p:nvPr/>
        </p:nvSpPr>
        <p:spPr>
          <a:xfrm>
            <a:off x="4477299" y="4647783"/>
            <a:ext cx="973472" cy="646331"/>
          </a:xfrm>
          <a:prstGeom prst="rect">
            <a:avLst/>
          </a:prstGeom>
          <a:noFill/>
        </p:spPr>
        <p:txBody>
          <a:bodyPr wrap="none" rtlCol="0">
            <a:spAutoFit/>
          </a:bodyPr>
          <a:lstStyle/>
          <a:p>
            <a:r>
              <a:rPr lang="nl-NL" dirty="0"/>
              <a:t>Als iets</a:t>
            </a:r>
          </a:p>
          <a:p>
            <a:r>
              <a:rPr lang="nl-NL" dirty="0"/>
              <a:t>gelukt …</a:t>
            </a:r>
          </a:p>
        </p:txBody>
      </p:sp>
    </p:spTree>
    <p:extLst>
      <p:ext uri="{BB962C8B-B14F-4D97-AF65-F5344CB8AC3E}">
        <p14:creationId xmlns:p14="http://schemas.microsoft.com/office/powerpoint/2010/main" val="382744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86BF152-B166-CF6D-02EE-9A37B346B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 y="3428999"/>
            <a:ext cx="6096000" cy="3429000"/>
          </a:xfrm>
          <a:prstGeom prst="rect">
            <a:avLst/>
          </a:prstGeom>
        </p:spPr>
      </p:pic>
      <p:pic>
        <p:nvPicPr>
          <p:cNvPr id="4" name="Afbeelding 3">
            <a:extLst>
              <a:ext uri="{FF2B5EF4-FFF2-40B4-BE49-F238E27FC236}">
                <a16:creationId xmlns:a16="http://schemas.microsoft.com/office/drawing/2014/main" id="{857E2191-81AB-6F48-42CD-7487BD494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206" y="0"/>
            <a:ext cx="6096000" cy="3429000"/>
          </a:xfrm>
          <a:prstGeom prst="rect">
            <a:avLst/>
          </a:prstGeom>
        </p:spPr>
      </p:pic>
      <p:pic>
        <p:nvPicPr>
          <p:cNvPr id="5" name="Afbeelding 4">
            <a:extLst>
              <a:ext uri="{FF2B5EF4-FFF2-40B4-BE49-F238E27FC236}">
                <a16:creationId xmlns:a16="http://schemas.microsoft.com/office/drawing/2014/main" id="{62504BB2-5341-1128-58C0-C1B068A7A2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6" name="Afbeelding 5">
            <a:extLst>
              <a:ext uri="{FF2B5EF4-FFF2-40B4-BE49-F238E27FC236}">
                <a16:creationId xmlns:a16="http://schemas.microsoft.com/office/drawing/2014/main" id="{13C320FF-6CF5-0CBD-9F77-89D3203251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
        <p:nvSpPr>
          <p:cNvPr id="7" name="Rechthoek 6">
            <a:extLst>
              <a:ext uri="{FF2B5EF4-FFF2-40B4-BE49-F238E27FC236}">
                <a16:creationId xmlns:a16="http://schemas.microsoft.com/office/drawing/2014/main" id="{F0F09166-CC60-C49D-73B9-292C8265212C}"/>
              </a:ext>
            </a:extLst>
          </p:cNvPr>
          <p:cNvSpPr/>
          <p:nvPr/>
        </p:nvSpPr>
        <p:spPr>
          <a:xfrm>
            <a:off x="5110779" y="2973144"/>
            <a:ext cx="1970442" cy="911711"/>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Vakmannen en vakvrouwen</a:t>
            </a:r>
          </a:p>
        </p:txBody>
      </p:sp>
      <p:sp>
        <p:nvSpPr>
          <p:cNvPr id="8" name="Rechthoek 7">
            <a:extLst>
              <a:ext uri="{FF2B5EF4-FFF2-40B4-BE49-F238E27FC236}">
                <a16:creationId xmlns:a16="http://schemas.microsoft.com/office/drawing/2014/main" id="{720D6D4B-A7EF-589A-E6FC-38405530B268}"/>
              </a:ext>
            </a:extLst>
          </p:cNvPr>
          <p:cNvSpPr/>
          <p:nvPr/>
        </p:nvSpPr>
        <p:spPr>
          <a:xfrm>
            <a:off x="3048000" y="2786022"/>
            <a:ext cx="6094206" cy="128595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Vakmanschap: “Een niet-aflatende, basale menselijke impuls, de wens een werk goed te doen omwille van dat werk zelf”</a:t>
            </a:r>
          </a:p>
          <a:p>
            <a:pPr algn="ctr"/>
            <a:endParaRPr lang="nl-NL" dirty="0">
              <a:solidFill>
                <a:schemeClr val="tx1"/>
              </a:solidFill>
            </a:endParaRPr>
          </a:p>
          <a:p>
            <a:pPr algn="ctr"/>
            <a:r>
              <a:rPr lang="nl-NL" dirty="0">
                <a:solidFill>
                  <a:schemeClr val="tx1"/>
                </a:solidFill>
              </a:rPr>
              <a:t>Richard Sennett </a:t>
            </a:r>
          </a:p>
        </p:txBody>
      </p:sp>
    </p:spTree>
    <p:extLst>
      <p:ext uri="{BB962C8B-B14F-4D97-AF65-F5344CB8AC3E}">
        <p14:creationId xmlns:p14="http://schemas.microsoft.com/office/powerpoint/2010/main" val="401387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2D72902-7080-9715-2C9F-EB82496B7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28827541-448E-D64C-0F51-0B748CABED08}"/>
              </a:ext>
            </a:extLst>
          </p:cNvPr>
          <p:cNvSpPr txBox="1"/>
          <p:nvPr/>
        </p:nvSpPr>
        <p:spPr>
          <a:xfrm>
            <a:off x="8089641" y="233266"/>
            <a:ext cx="29381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Calibri" panose="020F0502020204030204"/>
                <a:ea typeface="+mn-ea"/>
                <a:cs typeface="+mn-cs"/>
              </a:rPr>
              <a:t>Artificiële Intelligentie</a:t>
            </a:r>
          </a:p>
        </p:txBody>
      </p:sp>
      <p:sp>
        <p:nvSpPr>
          <p:cNvPr id="2" name="Rechthoek 1">
            <a:extLst>
              <a:ext uri="{FF2B5EF4-FFF2-40B4-BE49-F238E27FC236}">
                <a16:creationId xmlns:a16="http://schemas.microsoft.com/office/drawing/2014/main" id="{C9970240-8DD5-A94F-0802-E27EC2266348}"/>
              </a:ext>
            </a:extLst>
          </p:cNvPr>
          <p:cNvSpPr/>
          <p:nvPr/>
        </p:nvSpPr>
        <p:spPr>
          <a:xfrm>
            <a:off x="584499" y="233266"/>
            <a:ext cx="2857948" cy="128595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Je hebt vakmensen nodig om AI te kunnen hanteren</a:t>
            </a:r>
          </a:p>
        </p:txBody>
      </p:sp>
    </p:spTree>
    <p:extLst>
      <p:ext uri="{BB962C8B-B14F-4D97-AF65-F5344CB8AC3E}">
        <p14:creationId xmlns:p14="http://schemas.microsoft.com/office/powerpoint/2010/main" val="185087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68A2A47-3C75-E0D5-8EB0-6CF3079F8563}"/>
            </a:ext>
          </a:extLst>
        </p:cNvPr>
        <p:cNvGrpSpPr/>
        <p:nvPr/>
      </p:nvGrpSpPr>
      <p:grpSpPr>
        <a:xfrm>
          <a:off x="0" y="0"/>
          <a:ext cx="0" cy="0"/>
          <a:chOff x="0" y="0"/>
          <a:chExt cx="0" cy="0"/>
        </a:xfrm>
      </p:grpSpPr>
      <p:pic>
        <p:nvPicPr>
          <p:cNvPr id="11" name="Afbeelding 10">
            <a:extLst>
              <a:ext uri="{FF2B5EF4-FFF2-40B4-BE49-F238E27FC236}">
                <a16:creationId xmlns:a16="http://schemas.microsoft.com/office/drawing/2014/main" id="{AFAA5C2B-362F-B48C-93D8-4A65D0F42F36}"/>
              </a:ext>
            </a:extLst>
          </p:cNvPr>
          <p:cNvPicPr>
            <a:picLocks noChangeAspect="1"/>
          </p:cNvPicPr>
          <p:nvPr/>
        </p:nvPicPr>
        <p:blipFill>
          <a:blip r:embed="rId2"/>
          <a:stretch>
            <a:fillRect/>
          </a:stretch>
        </p:blipFill>
        <p:spPr>
          <a:xfrm>
            <a:off x="8338828" y="158625"/>
            <a:ext cx="3006365" cy="2056855"/>
          </a:xfrm>
          <a:prstGeom prst="rect">
            <a:avLst/>
          </a:prstGeom>
        </p:spPr>
      </p:pic>
      <p:sp>
        <p:nvSpPr>
          <p:cNvPr id="26" name="Rechthoek 25">
            <a:extLst>
              <a:ext uri="{FF2B5EF4-FFF2-40B4-BE49-F238E27FC236}">
                <a16:creationId xmlns:a16="http://schemas.microsoft.com/office/drawing/2014/main" id="{B0109AD7-6DB7-6EC6-FE63-3685E46D57DF}"/>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27" name="Rechthoek 26">
            <a:extLst>
              <a:ext uri="{FF2B5EF4-FFF2-40B4-BE49-F238E27FC236}">
                <a16:creationId xmlns:a16="http://schemas.microsoft.com/office/drawing/2014/main" id="{47F80451-9634-EEF7-1AAB-620C67208080}"/>
              </a:ext>
            </a:extLst>
          </p:cNvPr>
          <p:cNvSpPr/>
          <p:nvPr/>
        </p:nvSpPr>
        <p:spPr>
          <a:xfrm>
            <a:off x="4435232"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De mensen</a:t>
            </a:r>
          </a:p>
        </p:txBody>
      </p:sp>
      <p:sp>
        <p:nvSpPr>
          <p:cNvPr id="29" name="Rechthoek 28">
            <a:extLst>
              <a:ext uri="{FF2B5EF4-FFF2-40B4-BE49-F238E27FC236}">
                <a16:creationId xmlns:a16="http://schemas.microsoft.com/office/drawing/2014/main" id="{E60680A7-554E-BE6B-6B8A-161BE9CD990A}"/>
              </a:ext>
            </a:extLst>
          </p:cNvPr>
          <p:cNvSpPr/>
          <p:nvPr/>
        </p:nvSpPr>
        <p:spPr>
          <a:xfrm>
            <a:off x="5207977"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Beschouwer</a:t>
            </a:r>
          </a:p>
        </p:txBody>
      </p:sp>
      <p:sp>
        <p:nvSpPr>
          <p:cNvPr id="30" name="Rechthoek 29">
            <a:extLst>
              <a:ext uri="{FF2B5EF4-FFF2-40B4-BE49-F238E27FC236}">
                <a16:creationId xmlns:a16="http://schemas.microsoft.com/office/drawing/2014/main" id="{3805EBC8-C8C6-ABA8-8FE0-DE0E8C8F3081}"/>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26C71530-5139-19CD-E201-56AD1C3D3E97}"/>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659196CF-3226-B01C-5F98-90E2758660C0}"/>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5" name="Tekstvak 4">
            <a:extLst>
              <a:ext uri="{FF2B5EF4-FFF2-40B4-BE49-F238E27FC236}">
                <a16:creationId xmlns:a16="http://schemas.microsoft.com/office/drawing/2014/main" id="{863B61CF-3160-56F8-2394-F0F9AE43FD44}"/>
              </a:ext>
            </a:extLst>
          </p:cNvPr>
          <p:cNvSpPr txBox="1"/>
          <p:nvPr/>
        </p:nvSpPr>
        <p:spPr>
          <a:xfrm>
            <a:off x="662939" y="4658851"/>
            <a:ext cx="3268979" cy="1754326"/>
          </a:xfrm>
          <a:prstGeom prst="rect">
            <a:avLst/>
          </a:prstGeom>
          <a:noFill/>
        </p:spPr>
        <p:txBody>
          <a:bodyPr wrap="square" rtlCol="0">
            <a:spAutoFit/>
          </a:bodyPr>
          <a:lstStyle/>
          <a:p>
            <a:pPr algn="ctr"/>
            <a:r>
              <a:rPr lang="nl-NL" b="1" dirty="0"/>
              <a:t>Politiek</a:t>
            </a:r>
          </a:p>
          <a:p>
            <a:pPr algn="ctr"/>
            <a:r>
              <a:rPr lang="nl-NL" dirty="0"/>
              <a:t>Draag samen met anderen bij aan de versterking van de wisselwerkingen en waardeer de kennis (het vakmanschap) van inwoners en lokale ondernemers</a:t>
            </a:r>
          </a:p>
        </p:txBody>
      </p:sp>
      <p:sp>
        <p:nvSpPr>
          <p:cNvPr id="6" name="Tekstvak 5">
            <a:extLst>
              <a:ext uri="{FF2B5EF4-FFF2-40B4-BE49-F238E27FC236}">
                <a16:creationId xmlns:a16="http://schemas.microsoft.com/office/drawing/2014/main" id="{C3BC68AE-32CA-A6B8-1116-C38F7CE0AD8A}"/>
              </a:ext>
            </a:extLst>
          </p:cNvPr>
          <p:cNvSpPr txBox="1"/>
          <p:nvPr/>
        </p:nvSpPr>
        <p:spPr>
          <a:xfrm>
            <a:off x="8207522" y="4650929"/>
            <a:ext cx="3268979" cy="1477328"/>
          </a:xfrm>
          <a:prstGeom prst="rect">
            <a:avLst/>
          </a:prstGeom>
          <a:noFill/>
        </p:spPr>
        <p:txBody>
          <a:bodyPr wrap="square" rtlCol="0">
            <a:spAutoFit/>
          </a:bodyPr>
          <a:lstStyle/>
          <a:p>
            <a:pPr algn="ctr"/>
            <a:r>
              <a:rPr lang="nl-NL" b="1" dirty="0"/>
              <a:t>Politiek</a:t>
            </a:r>
          </a:p>
          <a:p>
            <a:pPr algn="ctr"/>
            <a:r>
              <a:rPr lang="nl-NL" dirty="0"/>
              <a:t>Conserveer de klaagcultuur van “de anderen hebben de schuld” en geef volop ruimte aan de vrije markt</a:t>
            </a:r>
          </a:p>
        </p:txBody>
      </p:sp>
      <p:sp>
        <p:nvSpPr>
          <p:cNvPr id="12" name="Pijl: links 11">
            <a:extLst>
              <a:ext uri="{FF2B5EF4-FFF2-40B4-BE49-F238E27FC236}">
                <a16:creationId xmlns:a16="http://schemas.microsoft.com/office/drawing/2014/main" id="{8EDC7BF7-465B-896A-4260-BED5D0F64144}"/>
              </a:ext>
            </a:extLst>
          </p:cNvPr>
          <p:cNvSpPr/>
          <p:nvPr/>
        </p:nvSpPr>
        <p:spPr>
          <a:xfrm>
            <a:off x="3714161" y="3457348"/>
            <a:ext cx="4624667" cy="839097"/>
          </a:xfrm>
          <a:prstGeom prst="lef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Het nieuwe progressieve verhaal</a:t>
            </a:r>
          </a:p>
        </p:txBody>
      </p:sp>
      <p:sp>
        <p:nvSpPr>
          <p:cNvPr id="13" name="Rechthoek 12">
            <a:extLst>
              <a:ext uri="{FF2B5EF4-FFF2-40B4-BE49-F238E27FC236}">
                <a16:creationId xmlns:a16="http://schemas.microsoft.com/office/drawing/2014/main" id="{66B45F40-98CD-4CD6-C197-06B1E2F7FE01}"/>
              </a:ext>
            </a:extLst>
          </p:cNvPr>
          <p:cNvSpPr/>
          <p:nvPr/>
        </p:nvSpPr>
        <p:spPr>
          <a:xfrm>
            <a:off x="5688870" y="366629"/>
            <a:ext cx="707245" cy="1446550"/>
          </a:xfrm>
          <a:prstGeom prst="rect">
            <a:avLst/>
          </a:prstGeom>
          <a:noFill/>
        </p:spPr>
        <p:txBody>
          <a:bodyPr wrap="none" lIns="91440" tIns="45720" rIns="91440" bIns="45720">
            <a:spAutoFit/>
          </a:bodyPr>
          <a:lstStyle/>
          <a:p>
            <a:pPr algn="ctr"/>
            <a:r>
              <a:rPr lang="nl-NL"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14" name="Tekstvak 13">
            <a:extLst>
              <a:ext uri="{FF2B5EF4-FFF2-40B4-BE49-F238E27FC236}">
                <a16:creationId xmlns:a16="http://schemas.microsoft.com/office/drawing/2014/main" id="{F1B11347-918B-BD15-294B-5939C4703FCE}"/>
              </a:ext>
            </a:extLst>
          </p:cNvPr>
          <p:cNvSpPr txBox="1"/>
          <p:nvPr/>
        </p:nvSpPr>
        <p:spPr>
          <a:xfrm>
            <a:off x="4435230" y="4650929"/>
            <a:ext cx="3268979" cy="1200329"/>
          </a:xfrm>
          <a:prstGeom prst="rect">
            <a:avLst/>
          </a:prstGeom>
          <a:noFill/>
        </p:spPr>
        <p:txBody>
          <a:bodyPr wrap="square" rtlCol="0">
            <a:spAutoFit/>
          </a:bodyPr>
          <a:lstStyle/>
          <a:p>
            <a:pPr algn="ctr"/>
            <a:r>
              <a:rPr lang="nl-NL" b="1" dirty="0"/>
              <a:t>Wetenschappers + adviseurs</a:t>
            </a:r>
          </a:p>
          <a:p>
            <a:pPr algn="ctr"/>
            <a:r>
              <a:rPr lang="nl-NL" dirty="0"/>
              <a:t>Verklaar wat er gebeurt en voorspel wat gaat gebeuren met behulp van modellen</a:t>
            </a:r>
          </a:p>
        </p:txBody>
      </p:sp>
    </p:spTree>
    <p:extLst>
      <p:ext uri="{BB962C8B-B14F-4D97-AF65-F5344CB8AC3E}">
        <p14:creationId xmlns:p14="http://schemas.microsoft.com/office/powerpoint/2010/main" val="162743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par>
                          <p:cTn id="15" fill="hold">
                            <p:stCondLst>
                              <p:cond delay="500"/>
                            </p:stCondLst>
                            <p:childTnLst>
                              <p:par>
                                <p:cTn id="16" presetID="42" presetClass="entr" presetSubtype="0" fill="hold" grpId="1"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6"/>
                                        </p:tgtEl>
                                        <p:attrNameLst>
                                          <p:attrName>ppt_x</p:attrName>
                                        </p:attrNameLst>
                                      </p:cBhvr>
                                      <p:tavLst>
                                        <p:tav tm="0">
                                          <p:val>
                                            <p:strVal val="ppt_x"/>
                                          </p:val>
                                        </p:tav>
                                        <p:tav tm="100000">
                                          <p:val>
                                            <p:strVal val="ppt_x"/>
                                          </p:val>
                                        </p:tav>
                                      </p:tavLst>
                                    </p:anim>
                                    <p:anim calcmode="lin" valueType="num">
                                      <p:cBhvr additive="base">
                                        <p:cTn id="25" dur="500"/>
                                        <p:tgtEl>
                                          <p:spTgt spid="26"/>
                                        </p:tgtEl>
                                        <p:attrNameLst>
                                          <p:attrName>ppt_y</p:attrName>
                                        </p:attrNameLst>
                                      </p:cBhvr>
                                      <p:tavLst>
                                        <p:tav tm="0">
                                          <p:val>
                                            <p:strVal val="ppt_y"/>
                                          </p:val>
                                        </p:tav>
                                        <p:tav tm="100000">
                                          <p:val>
                                            <p:strVal val="1+ppt_h/2"/>
                                          </p:val>
                                        </p:tav>
                                      </p:tavLst>
                                    </p:anim>
                                    <p:set>
                                      <p:cBhvr>
                                        <p:cTn id="26" dur="1" fill="hold">
                                          <p:stCondLst>
                                            <p:cond delay="499"/>
                                          </p:stCondLst>
                                        </p:cTn>
                                        <p:tgtEl>
                                          <p:spTgt spid="26"/>
                                        </p:tgtEl>
                                        <p:attrNameLst>
                                          <p:attrName>style.visibility</p:attrName>
                                        </p:attrNameLst>
                                      </p:cBhvr>
                                      <p:to>
                                        <p:strVal val="hidden"/>
                                      </p:to>
                                    </p:set>
                                  </p:childTnLst>
                                </p:cTn>
                              </p:par>
                              <p:par>
                                <p:cTn id="27" presetID="2" presetClass="exit" presetSubtype="4" fill="hold" grpId="0" nodeType="withEffect">
                                  <p:stCondLst>
                                    <p:cond delay="0"/>
                                  </p:stCondLst>
                                  <p:childTnLst>
                                    <p:anim calcmode="lin" valueType="num">
                                      <p:cBhvr additive="base">
                                        <p:cTn id="28" dur="500"/>
                                        <p:tgtEl>
                                          <p:spTgt spid="30"/>
                                        </p:tgtEl>
                                        <p:attrNameLst>
                                          <p:attrName>ppt_x</p:attrName>
                                        </p:attrNameLst>
                                      </p:cBhvr>
                                      <p:tavLst>
                                        <p:tav tm="0">
                                          <p:val>
                                            <p:strVal val="ppt_x"/>
                                          </p:val>
                                        </p:tav>
                                        <p:tav tm="100000">
                                          <p:val>
                                            <p:strVal val="ppt_x"/>
                                          </p:val>
                                        </p:tav>
                                      </p:tavLst>
                                    </p:anim>
                                    <p:anim calcmode="lin" valueType="num">
                                      <p:cBhvr additive="base">
                                        <p:cTn id="29" dur="500"/>
                                        <p:tgtEl>
                                          <p:spTgt spid="30"/>
                                        </p:tgtEl>
                                        <p:attrNameLst>
                                          <p:attrName>ppt_y</p:attrName>
                                        </p:attrNameLst>
                                      </p:cBhvr>
                                      <p:tavLst>
                                        <p:tav tm="0">
                                          <p:val>
                                            <p:strVal val="ppt_y"/>
                                          </p:val>
                                        </p:tav>
                                        <p:tav tm="100000">
                                          <p:val>
                                            <p:strVal val="1+ppt_h/2"/>
                                          </p:val>
                                        </p:tav>
                                      </p:tavLst>
                                    </p:anim>
                                    <p:set>
                                      <p:cBhvr>
                                        <p:cTn id="30" dur="1" fill="hold">
                                          <p:stCondLst>
                                            <p:cond delay="499"/>
                                          </p:stCondLst>
                                        </p:cTn>
                                        <p:tgtEl>
                                          <p:spTgt spid="30"/>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xit" presetSubtype="4" fill="hold" grpId="0" nodeType="with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1+ppt_h/2"/>
                                          </p:val>
                                        </p:tav>
                                      </p:tavLst>
                                    </p:anim>
                                    <p:set>
                                      <p:cBhvr>
                                        <p:cTn id="42" dur="1" fill="hold">
                                          <p:stCondLst>
                                            <p:cond delay="499"/>
                                          </p:stCondLst>
                                        </p:cTn>
                                        <p:tgtEl>
                                          <p:spTgt spid="31"/>
                                        </p:tgtEl>
                                        <p:attrNameLst>
                                          <p:attrName>style.visibility</p:attrName>
                                        </p:attrNameLst>
                                      </p:cBhvr>
                                      <p:to>
                                        <p:strVal val="hidden"/>
                                      </p:to>
                                    </p:set>
                                  </p:childTnLst>
                                </p:cTn>
                              </p:par>
                              <p:par>
                                <p:cTn id="43" presetID="2" presetClass="exit" presetSubtype="4" fill="hold" grpId="0" nodeType="with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par>
                                <p:cTn id="47" presetID="2" presetClass="exit" presetSubtype="1" fill="hold" nodeType="withEffect">
                                  <p:stCondLst>
                                    <p:cond delay="0"/>
                                  </p:stCondLst>
                                  <p:childTnLst>
                                    <p:anim calcmode="lin" valueType="num">
                                      <p:cBhvr additive="base">
                                        <p:cTn id="48" dur="500"/>
                                        <p:tgtEl>
                                          <p:spTgt spid="11"/>
                                        </p:tgtEl>
                                        <p:attrNameLst>
                                          <p:attrName>ppt_x</p:attrName>
                                        </p:attrNameLst>
                                      </p:cBhvr>
                                      <p:tavLst>
                                        <p:tav tm="0">
                                          <p:val>
                                            <p:strVal val="ppt_x"/>
                                          </p:val>
                                        </p:tav>
                                        <p:tav tm="100000">
                                          <p:val>
                                            <p:strVal val="ppt_x"/>
                                          </p:val>
                                        </p:tav>
                                      </p:tavLst>
                                    </p:anim>
                                    <p:anim calcmode="lin" valueType="num">
                                      <p:cBhvr additive="base">
                                        <p:cTn id="49" dur="500"/>
                                        <p:tgtEl>
                                          <p:spTgt spid="11"/>
                                        </p:tgtEl>
                                        <p:attrNameLst>
                                          <p:attrName>ppt_y</p:attrName>
                                        </p:attrNameLst>
                                      </p:cBhvr>
                                      <p:tavLst>
                                        <p:tav tm="0">
                                          <p:val>
                                            <p:strVal val="ppt_y"/>
                                          </p:val>
                                        </p:tav>
                                        <p:tav tm="100000">
                                          <p:val>
                                            <p:strVal val="0-ppt_h/2"/>
                                          </p:val>
                                        </p:tav>
                                      </p:tavLst>
                                    </p:anim>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42"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1500"/>
                            </p:stCondLst>
                            <p:childTnLst>
                              <p:par>
                                <p:cTn id="61" presetID="2" presetClass="entr" presetSubtype="1"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8" grpId="0" animBg="1"/>
      <p:bldP spid="31" grpId="0" animBg="1"/>
      <p:bldP spid="5" grpId="0"/>
      <p:bldP spid="5" grpId="1"/>
      <p:bldP spid="6" grpId="0"/>
      <p:bldP spid="12" grpId="0" animBg="1"/>
      <p:bldP spid="12" grpId="1"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Ovaal 8">
            <a:extLst>
              <a:ext uri="{FF2B5EF4-FFF2-40B4-BE49-F238E27FC236}">
                <a16:creationId xmlns:a16="http://schemas.microsoft.com/office/drawing/2014/main" id="{118ED129-1651-F51B-CD53-FD20C4B8325E}"/>
              </a:ext>
            </a:extLst>
          </p:cNvPr>
          <p:cNvSpPr/>
          <p:nvPr/>
        </p:nvSpPr>
        <p:spPr>
          <a:xfrm>
            <a:off x="2899317" y="3686566"/>
            <a:ext cx="1895707" cy="4505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E120E2C2-2C50-ABF8-58E4-39C9FC442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789" y="2275440"/>
            <a:ext cx="4797533" cy="4582560"/>
          </a:xfrm>
          <a:prstGeom prst="rect">
            <a:avLst/>
          </a:prstGeom>
        </p:spPr>
      </p:pic>
      <p:sp>
        <p:nvSpPr>
          <p:cNvPr id="4" name="Tekstvak 3">
            <a:extLst>
              <a:ext uri="{FF2B5EF4-FFF2-40B4-BE49-F238E27FC236}">
                <a16:creationId xmlns:a16="http://schemas.microsoft.com/office/drawing/2014/main" id="{4AA5A75D-88A9-F6F1-F2F8-BA0187217A0C}"/>
              </a:ext>
            </a:extLst>
          </p:cNvPr>
          <p:cNvSpPr txBox="1"/>
          <p:nvPr/>
        </p:nvSpPr>
        <p:spPr>
          <a:xfrm>
            <a:off x="5306212" y="6550223"/>
            <a:ext cx="1585499" cy="307777"/>
          </a:xfrm>
          <a:prstGeom prst="rect">
            <a:avLst/>
          </a:prstGeom>
          <a:noFill/>
        </p:spPr>
        <p:txBody>
          <a:bodyPr wrap="none" rtlCol="0">
            <a:spAutoFit/>
          </a:bodyPr>
          <a:lstStyle/>
          <a:p>
            <a:r>
              <a:rPr lang="nl-NL" sz="1400" dirty="0"/>
              <a:t>Foto: The Guardian</a:t>
            </a:r>
          </a:p>
        </p:txBody>
      </p:sp>
      <p:sp>
        <p:nvSpPr>
          <p:cNvPr id="5" name="Tekstvak 4">
            <a:extLst>
              <a:ext uri="{FF2B5EF4-FFF2-40B4-BE49-F238E27FC236}">
                <a16:creationId xmlns:a16="http://schemas.microsoft.com/office/drawing/2014/main" id="{50E2D0D2-1537-8CC1-C2DC-5EFF1F61C9B8}"/>
              </a:ext>
            </a:extLst>
          </p:cNvPr>
          <p:cNvSpPr txBox="1"/>
          <p:nvPr/>
        </p:nvSpPr>
        <p:spPr>
          <a:xfrm>
            <a:off x="880946" y="858644"/>
            <a:ext cx="4877041" cy="1354217"/>
          </a:xfrm>
          <a:prstGeom prst="rect">
            <a:avLst/>
          </a:prstGeom>
          <a:noFill/>
        </p:spPr>
        <p:txBody>
          <a:bodyPr wrap="none" rtlCol="0">
            <a:spAutoFit/>
          </a:bodyPr>
          <a:lstStyle/>
          <a:p>
            <a:r>
              <a:rPr lang="en-US" sz="3200" b="1" dirty="0"/>
              <a:t>George Monbiot:</a:t>
            </a:r>
          </a:p>
          <a:p>
            <a:r>
              <a:rPr lang="en-US" sz="3200" b="1" dirty="0"/>
              <a:t>Out of the Wreckage (2017)</a:t>
            </a:r>
          </a:p>
          <a:p>
            <a:r>
              <a:rPr lang="en-US" b="0" i="0" dirty="0">
                <a:solidFill>
                  <a:srgbClr val="03031A"/>
                </a:solidFill>
                <a:effectLst/>
                <a:latin typeface="graphik"/>
              </a:rPr>
              <a:t>A New Politics for an Age of Crisis</a:t>
            </a:r>
            <a:endParaRPr lang="en-US" dirty="0"/>
          </a:p>
        </p:txBody>
      </p:sp>
      <p:sp>
        <p:nvSpPr>
          <p:cNvPr id="6" name="Tekstvak 5">
            <a:extLst>
              <a:ext uri="{FF2B5EF4-FFF2-40B4-BE49-F238E27FC236}">
                <a16:creationId xmlns:a16="http://schemas.microsoft.com/office/drawing/2014/main" id="{857D3B73-4523-4D53-4C50-364C3A1D4D84}"/>
              </a:ext>
            </a:extLst>
          </p:cNvPr>
          <p:cNvSpPr txBox="1"/>
          <p:nvPr/>
        </p:nvSpPr>
        <p:spPr>
          <a:xfrm>
            <a:off x="880946" y="2598824"/>
            <a:ext cx="4890891" cy="369332"/>
          </a:xfrm>
          <a:prstGeom prst="rect">
            <a:avLst/>
          </a:prstGeom>
          <a:noFill/>
        </p:spPr>
        <p:txBody>
          <a:bodyPr wrap="none" rtlCol="0">
            <a:spAutoFit/>
          </a:bodyPr>
          <a:lstStyle/>
          <a:p>
            <a:pPr marL="285750" indent="-285750">
              <a:buFont typeface="Arial" panose="020B0604020202020204" pitchFamily="34" charset="0"/>
              <a:buChar char="•"/>
            </a:pPr>
            <a:r>
              <a:rPr lang="nl-NL" dirty="0"/>
              <a:t>Het neoliberalisme levert een ijzersterk verhaal</a:t>
            </a:r>
          </a:p>
        </p:txBody>
      </p:sp>
      <p:sp>
        <p:nvSpPr>
          <p:cNvPr id="7" name="Tekstvak 6">
            <a:extLst>
              <a:ext uri="{FF2B5EF4-FFF2-40B4-BE49-F238E27FC236}">
                <a16:creationId xmlns:a16="http://schemas.microsoft.com/office/drawing/2014/main" id="{42991C99-A302-579D-B2B1-9122E9C9D1FB}"/>
              </a:ext>
            </a:extLst>
          </p:cNvPr>
          <p:cNvSpPr txBox="1"/>
          <p:nvPr/>
        </p:nvSpPr>
        <p:spPr>
          <a:xfrm>
            <a:off x="880946" y="3153846"/>
            <a:ext cx="4047968" cy="369332"/>
          </a:xfrm>
          <a:prstGeom prst="rect">
            <a:avLst/>
          </a:prstGeom>
          <a:noFill/>
        </p:spPr>
        <p:txBody>
          <a:bodyPr wrap="none" rtlCol="0">
            <a:spAutoFit/>
          </a:bodyPr>
          <a:lstStyle/>
          <a:p>
            <a:pPr marL="285750" indent="-285750">
              <a:buFont typeface="Arial" panose="020B0604020202020204" pitchFamily="34" charset="0"/>
              <a:buChar char="•"/>
            </a:pPr>
            <a:r>
              <a:rPr lang="nl-NL" dirty="0"/>
              <a:t>In 2008 is het op de klippen gelopen…</a:t>
            </a:r>
          </a:p>
        </p:txBody>
      </p:sp>
      <p:sp>
        <p:nvSpPr>
          <p:cNvPr id="8" name="Tekstvak 7">
            <a:extLst>
              <a:ext uri="{FF2B5EF4-FFF2-40B4-BE49-F238E27FC236}">
                <a16:creationId xmlns:a16="http://schemas.microsoft.com/office/drawing/2014/main" id="{258B33DA-D914-7480-3B98-198309E625C7}"/>
              </a:ext>
            </a:extLst>
          </p:cNvPr>
          <p:cNvSpPr txBox="1"/>
          <p:nvPr/>
        </p:nvSpPr>
        <p:spPr>
          <a:xfrm>
            <a:off x="880946" y="3721167"/>
            <a:ext cx="5135060" cy="646331"/>
          </a:xfrm>
          <a:prstGeom prst="rect">
            <a:avLst/>
          </a:prstGeom>
          <a:noFill/>
        </p:spPr>
        <p:txBody>
          <a:bodyPr wrap="none" rtlCol="0">
            <a:spAutoFit/>
          </a:bodyPr>
          <a:lstStyle/>
          <a:p>
            <a:pPr marL="285750" indent="-285750">
              <a:buFont typeface="Arial" panose="020B0604020202020204" pitchFamily="34" charset="0"/>
              <a:buChar char="•"/>
            </a:pPr>
            <a:r>
              <a:rPr lang="nl-NL" dirty="0"/>
              <a:t>Maar er was geen alternatief verhaal, dus zijn we</a:t>
            </a:r>
            <a:br>
              <a:rPr lang="nl-NL" dirty="0"/>
            </a:br>
            <a:r>
              <a:rPr lang="nl-NL" dirty="0"/>
              <a:t>ermee doorgegaan …</a:t>
            </a:r>
          </a:p>
        </p:txBody>
      </p:sp>
      <p:sp>
        <p:nvSpPr>
          <p:cNvPr id="2" name="Rechthoek 1">
            <a:extLst>
              <a:ext uri="{FF2B5EF4-FFF2-40B4-BE49-F238E27FC236}">
                <a16:creationId xmlns:a16="http://schemas.microsoft.com/office/drawing/2014/main" id="{64C157F9-E043-A213-685E-3A3ADB67209F}"/>
              </a:ext>
            </a:extLst>
          </p:cNvPr>
          <p:cNvSpPr/>
          <p:nvPr/>
        </p:nvSpPr>
        <p:spPr>
          <a:xfrm>
            <a:off x="3023118" y="2633114"/>
            <a:ext cx="2734869" cy="391634"/>
          </a:xfrm>
          <a:prstGeom prst="rect">
            <a:avLst/>
          </a:prstGeom>
          <a:solidFill>
            <a:srgbClr val="BDD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542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3292C7-CEBC-AD0E-7657-5EA1B63E4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04" y="0"/>
            <a:ext cx="10644591" cy="6858000"/>
          </a:xfrm>
          <a:prstGeom prst="rect">
            <a:avLst/>
          </a:prstGeom>
        </p:spPr>
      </p:pic>
      <p:sp>
        <p:nvSpPr>
          <p:cNvPr id="4" name="Rechthoek 3">
            <a:extLst>
              <a:ext uri="{FF2B5EF4-FFF2-40B4-BE49-F238E27FC236}">
                <a16:creationId xmlns:a16="http://schemas.microsoft.com/office/drawing/2014/main" id="{94B44E64-BDA2-A45A-1212-A0CF81FCA0AB}"/>
              </a:ext>
            </a:extLst>
          </p:cNvPr>
          <p:cNvSpPr/>
          <p:nvPr/>
        </p:nvSpPr>
        <p:spPr>
          <a:xfrm>
            <a:off x="4005821" y="2935705"/>
            <a:ext cx="4180356" cy="986590"/>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nl-NL" dirty="0"/>
              <a:t>Het ‘vangen’ van de werkelijkheid in statistiek en modelberekeningen</a:t>
            </a:r>
          </a:p>
        </p:txBody>
      </p:sp>
    </p:spTree>
    <p:extLst>
      <p:ext uri="{BB962C8B-B14F-4D97-AF65-F5344CB8AC3E}">
        <p14:creationId xmlns:p14="http://schemas.microsoft.com/office/powerpoint/2010/main" val="268843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92EA147-BACE-586A-A698-D01A37266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581" y="673768"/>
            <a:ext cx="3603843" cy="5510463"/>
          </a:xfrm>
          <a:prstGeom prst="rect">
            <a:avLst/>
          </a:prstGeom>
        </p:spPr>
      </p:pic>
      <p:sp>
        <p:nvSpPr>
          <p:cNvPr id="4" name="Tekstvak 3">
            <a:extLst>
              <a:ext uri="{FF2B5EF4-FFF2-40B4-BE49-F238E27FC236}">
                <a16:creationId xmlns:a16="http://schemas.microsoft.com/office/drawing/2014/main" id="{263C729E-7A3E-1E46-EB8B-C36FE4B02977}"/>
              </a:ext>
            </a:extLst>
          </p:cNvPr>
          <p:cNvSpPr txBox="1"/>
          <p:nvPr/>
        </p:nvSpPr>
        <p:spPr>
          <a:xfrm>
            <a:off x="5191812" y="673075"/>
            <a:ext cx="2489079" cy="400110"/>
          </a:xfrm>
          <a:prstGeom prst="rect">
            <a:avLst/>
          </a:prstGeom>
          <a:noFill/>
        </p:spPr>
        <p:txBody>
          <a:bodyPr wrap="none" rtlCol="0">
            <a:spAutoFit/>
          </a:bodyPr>
          <a:lstStyle/>
          <a:p>
            <a:r>
              <a:rPr lang="nl-NL" sz="2000" b="1" dirty="0"/>
              <a:t>Deventer, maart 1993</a:t>
            </a:r>
          </a:p>
        </p:txBody>
      </p:sp>
      <p:sp>
        <p:nvSpPr>
          <p:cNvPr id="2" name="Tekstvak 1">
            <a:extLst>
              <a:ext uri="{FF2B5EF4-FFF2-40B4-BE49-F238E27FC236}">
                <a16:creationId xmlns:a16="http://schemas.microsoft.com/office/drawing/2014/main" id="{D67FC56C-E4B8-21B2-7497-1D6141854FF8}"/>
              </a:ext>
            </a:extLst>
          </p:cNvPr>
          <p:cNvSpPr txBox="1"/>
          <p:nvPr/>
        </p:nvSpPr>
        <p:spPr>
          <a:xfrm>
            <a:off x="5191812" y="1470582"/>
            <a:ext cx="5757607" cy="923330"/>
          </a:xfrm>
          <a:prstGeom prst="rect">
            <a:avLst/>
          </a:prstGeom>
          <a:noFill/>
        </p:spPr>
        <p:txBody>
          <a:bodyPr wrap="square" rtlCol="0">
            <a:spAutoFit/>
          </a:bodyPr>
          <a:lstStyle/>
          <a:p>
            <a:r>
              <a:rPr lang="nl-NL" dirty="0"/>
              <a:t>Met modellen (data + algoritmen) laat je veel buiten beschouwing van wat er écht toe doet bij mensen (zoals liefde, hoop, interesse en verwondering)</a:t>
            </a:r>
          </a:p>
        </p:txBody>
      </p:sp>
      <p:sp>
        <p:nvSpPr>
          <p:cNvPr id="5" name="Ovaal 4">
            <a:extLst>
              <a:ext uri="{FF2B5EF4-FFF2-40B4-BE49-F238E27FC236}">
                <a16:creationId xmlns:a16="http://schemas.microsoft.com/office/drawing/2014/main" id="{2E09996E-2D41-12FB-1D4E-E8403634507F}"/>
              </a:ext>
            </a:extLst>
          </p:cNvPr>
          <p:cNvSpPr/>
          <p:nvPr/>
        </p:nvSpPr>
        <p:spPr>
          <a:xfrm>
            <a:off x="7152039" y="1450947"/>
            <a:ext cx="1456702" cy="4268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B64218F2-8943-D742-B34C-85D8D00CEC6A}"/>
              </a:ext>
            </a:extLst>
          </p:cNvPr>
          <p:cNvSpPr txBox="1"/>
          <p:nvPr/>
        </p:nvSpPr>
        <p:spPr>
          <a:xfrm>
            <a:off x="7680891" y="3128790"/>
            <a:ext cx="1710853" cy="369332"/>
          </a:xfrm>
          <a:prstGeom prst="rect">
            <a:avLst/>
          </a:prstGeom>
          <a:noFill/>
        </p:spPr>
        <p:txBody>
          <a:bodyPr wrap="none" rtlCol="0">
            <a:spAutoFit/>
          </a:bodyPr>
          <a:lstStyle/>
          <a:p>
            <a:r>
              <a:rPr lang="nl-NL" dirty="0"/>
              <a:t>Toeslagenaffaire</a:t>
            </a:r>
          </a:p>
        </p:txBody>
      </p:sp>
      <p:cxnSp>
        <p:nvCxnSpPr>
          <p:cNvPr id="8" name="Rechte verbindingslijn met pijl 7">
            <a:extLst>
              <a:ext uri="{FF2B5EF4-FFF2-40B4-BE49-F238E27FC236}">
                <a16:creationId xmlns:a16="http://schemas.microsoft.com/office/drawing/2014/main" id="{6B14475B-6978-BE70-6149-B5EE9995EC48}"/>
              </a:ext>
            </a:extLst>
          </p:cNvPr>
          <p:cNvCxnSpPr>
            <a:stCxn id="5" idx="4"/>
            <a:endCxn id="6" idx="0"/>
          </p:cNvCxnSpPr>
          <p:nvPr/>
        </p:nvCxnSpPr>
        <p:spPr>
          <a:xfrm>
            <a:off x="7880390" y="1877844"/>
            <a:ext cx="655928" cy="1250946"/>
          </a:xfrm>
          <a:prstGeom prst="straightConnector1">
            <a:avLst/>
          </a:prstGeom>
          <a:ln w="2857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169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B7A975-4AEC-1A1E-F045-FD9264108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96000" cy="6858000"/>
          </a:xfrm>
          <a:prstGeom prst="rect">
            <a:avLst/>
          </a:prstGeom>
        </p:spPr>
      </p:pic>
      <p:pic>
        <p:nvPicPr>
          <p:cNvPr id="5" name="Afbeelding 4">
            <a:extLst>
              <a:ext uri="{FF2B5EF4-FFF2-40B4-BE49-F238E27FC236}">
                <a16:creationId xmlns:a16="http://schemas.microsoft.com/office/drawing/2014/main" id="{37382B31-1539-C174-549B-C976FBEB2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760" y="0"/>
            <a:ext cx="6096000" cy="6858000"/>
          </a:xfrm>
          <a:prstGeom prst="rect">
            <a:avLst/>
          </a:prstGeom>
        </p:spPr>
      </p:pic>
      <p:pic>
        <p:nvPicPr>
          <p:cNvPr id="7" name="Afbeelding 6">
            <a:extLst>
              <a:ext uri="{FF2B5EF4-FFF2-40B4-BE49-F238E27FC236}">
                <a16:creationId xmlns:a16="http://schemas.microsoft.com/office/drawing/2014/main" id="{7487C38A-7A98-2DB0-ACA2-2CD12B15C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303" y="1891200"/>
            <a:ext cx="4108272" cy="3450948"/>
          </a:xfrm>
          <a:prstGeom prst="rect">
            <a:avLst/>
          </a:prstGeom>
        </p:spPr>
      </p:pic>
      <p:pic>
        <p:nvPicPr>
          <p:cNvPr id="9" name="Afbeelding 8">
            <a:extLst>
              <a:ext uri="{FF2B5EF4-FFF2-40B4-BE49-F238E27FC236}">
                <a16:creationId xmlns:a16="http://schemas.microsoft.com/office/drawing/2014/main" id="{155174D1-3D96-604F-C462-6C486EBEB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93124">
            <a:off x="8810263" y="2440639"/>
            <a:ext cx="1345368" cy="1522390"/>
          </a:xfrm>
          <a:prstGeom prst="rect">
            <a:avLst/>
          </a:prstGeom>
        </p:spPr>
      </p:pic>
      <p:cxnSp>
        <p:nvCxnSpPr>
          <p:cNvPr id="11" name="Rechte verbindingslijn met pijl 10">
            <a:extLst>
              <a:ext uri="{FF2B5EF4-FFF2-40B4-BE49-F238E27FC236}">
                <a16:creationId xmlns:a16="http://schemas.microsoft.com/office/drawing/2014/main" id="{723E5091-EC0D-D244-702C-55445CEB736B}"/>
              </a:ext>
            </a:extLst>
          </p:cNvPr>
          <p:cNvCxnSpPr>
            <a:cxnSpLocks/>
          </p:cNvCxnSpPr>
          <p:nvPr/>
        </p:nvCxnSpPr>
        <p:spPr>
          <a:xfrm>
            <a:off x="7027099" y="5619349"/>
            <a:ext cx="4012476" cy="0"/>
          </a:xfrm>
          <a:prstGeom prst="straightConnector1">
            <a:avLst/>
          </a:prstGeom>
          <a:ln w="285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4" name="Rechte verbindingslijn met pijl 13">
            <a:extLst>
              <a:ext uri="{FF2B5EF4-FFF2-40B4-BE49-F238E27FC236}">
                <a16:creationId xmlns:a16="http://schemas.microsoft.com/office/drawing/2014/main" id="{6CFAF3F1-595B-AA70-36B3-AFC0381F4DDA}"/>
              </a:ext>
            </a:extLst>
          </p:cNvPr>
          <p:cNvCxnSpPr/>
          <p:nvPr/>
        </p:nvCxnSpPr>
        <p:spPr>
          <a:xfrm>
            <a:off x="11075670" y="2606040"/>
            <a:ext cx="0" cy="2514600"/>
          </a:xfrm>
          <a:prstGeom prst="straightConnector1">
            <a:avLst/>
          </a:prstGeom>
          <a:ln w="285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5" name="Tekstvak 14">
            <a:extLst>
              <a:ext uri="{FF2B5EF4-FFF2-40B4-BE49-F238E27FC236}">
                <a16:creationId xmlns:a16="http://schemas.microsoft.com/office/drawing/2014/main" id="{6ABAB09D-B704-7B48-040A-22DF81AF6414}"/>
              </a:ext>
            </a:extLst>
          </p:cNvPr>
          <p:cNvSpPr txBox="1"/>
          <p:nvPr/>
        </p:nvSpPr>
        <p:spPr>
          <a:xfrm>
            <a:off x="11100336" y="3552944"/>
            <a:ext cx="779701" cy="369332"/>
          </a:xfrm>
          <a:prstGeom prst="rect">
            <a:avLst/>
          </a:prstGeom>
          <a:noFill/>
        </p:spPr>
        <p:txBody>
          <a:bodyPr wrap="none" rtlCol="0">
            <a:spAutoFit/>
          </a:bodyPr>
          <a:lstStyle/>
          <a:p>
            <a:r>
              <a:rPr lang="nl-NL" b="1" dirty="0"/>
              <a:t>lengte</a:t>
            </a:r>
          </a:p>
        </p:txBody>
      </p:sp>
      <p:sp>
        <p:nvSpPr>
          <p:cNvPr id="16" name="Tekstvak 15">
            <a:extLst>
              <a:ext uri="{FF2B5EF4-FFF2-40B4-BE49-F238E27FC236}">
                <a16:creationId xmlns:a16="http://schemas.microsoft.com/office/drawing/2014/main" id="{28A62094-8B76-027F-6442-7B38ECA0E696}"/>
              </a:ext>
            </a:extLst>
          </p:cNvPr>
          <p:cNvSpPr txBox="1"/>
          <p:nvPr/>
        </p:nvSpPr>
        <p:spPr>
          <a:xfrm>
            <a:off x="8562983" y="5237548"/>
            <a:ext cx="940707" cy="369332"/>
          </a:xfrm>
          <a:prstGeom prst="rect">
            <a:avLst/>
          </a:prstGeom>
          <a:noFill/>
        </p:spPr>
        <p:txBody>
          <a:bodyPr wrap="none" rtlCol="0">
            <a:spAutoFit/>
          </a:bodyPr>
          <a:lstStyle/>
          <a:p>
            <a:r>
              <a:rPr lang="nl-NL" b="1" dirty="0"/>
              <a:t>Breedte</a:t>
            </a:r>
          </a:p>
        </p:txBody>
      </p:sp>
      <p:sp>
        <p:nvSpPr>
          <p:cNvPr id="17" name="Tekstvak 16">
            <a:extLst>
              <a:ext uri="{FF2B5EF4-FFF2-40B4-BE49-F238E27FC236}">
                <a16:creationId xmlns:a16="http://schemas.microsoft.com/office/drawing/2014/main" id="{F34F8A2B-DE55-0F74-A9E3-9E716DBE1643}"/>
              </a:ext>
            </a:extLst>
          </p:cNvPr>
          <p:cNvSpPr txBox="1"/>
          <p:nvPr/>
        </p:nvSpPr>
        <p:spPr>
          <a:xfrm>
            <a:off x="9852005" y="1891200"/>
            <a:ext cx="671979" cy="369332"/>
          </a:xfrm>
          <a:prstGeom prst="rect">
            <a:avLst/>
          </a:prstGeom>
          <a:noFill/>
        </p:spPr>
        <p:txBody>
          <a:bodyPr wrap="none" rtlCol="0">
            <a:spAutoFit/>
          </a:bodyPr>
          <a:lstStyle/>
          <a:p>
            <a:r>
              <a:rPr lang="nl-NL" b="1" dirty="0"/>
              <a:t>kleur</a:t>
            </a:r>
          </a:p>
        </p:txBody>
      </p:sp>
      <p:cxnSp>
        <p:nvCxnSpPr>
          <p:cNvPr id="19" name="Rechte verbindingslijn 18">
            <a:extLst>
              <a:ext uri="{FF2B5EF4-FFF2-40B4-BE49-F238E27FC236}">
                <a16:creationId xmlns:a16="http://schemas.microsoft.com/office/drawing/2014/main" id="{8884C1E5-94BD-AE24-4866-873BFAEE6D4F}"/>
              </a:ext>
            </a:extLst>
          </p:cNvPr>
          <p:cNvCxnSpPr/>
          <p:nvPr/>
        </p:nvCxnSpPr>
        <p:spPr>
          <a:xfrm>
            <a:off x="10172700" y="2274570"/>
            <a:ext cx="228600" cy="66294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 name="Tekstvak 19">
            <a:extLst>
              <a:ext uri="{FF2B5EF4-FFF2-40B4-BE49-F238E27FC236}">
                <a16:creationId xmlns:a16="http://schemas.microsoft.com/office/drawing/2014/main" id="{77858C70-14CC-D2D9-D898-022D5C11F4F8}"/>
              </a:ext>
            </a:extLst>
          </p:cNvPr>
          <p:cNvSpPr txBox="1"/>
          <p:nvPr/>
        </p:nvSpPr>
        <p:spPr>
          <a:xfrm>
            <a:off x="938308" y="388620"/>
            <a:ext cx="4188904" cy="461665"/>
          </a:xfrm>
          <a:prstGeom prst="rect">
            <a:avLst/>
          </a:prstGeom>
          <a:noFill/>
        </p:spPr>
        <p:txBody>
          <a:bodyPr wrap="none" rtlCol="0">
            <a:spAutoFit/>
          </a:bodyPr>
          <a:lstStyle/>
          <a:p>
            <a:r>
              <a:rPr lang="nl-NL" sz="2400" b="1" dirty="0"/>
              <a:t>Vlinder in natuurlijke omgeving</a:t>
            </a:r>
          </a:p>
        </p:txBody>
      </p:sp>
      <p:sp>
        <p:nvSpPr>
          <p:cNvPr id="21" name="Tekstvak 20">
            <a:extLst>
              <a:ext uri="{FF2B5EF4-FFF2-40B4-BE49-F238E27FC236}">
                <a16:creationId xmlns:a16="http://schemas.microsoft.com/office/drawing/2014/main" id="{F5EF2CB3-0A4D-A98F-8032-E92D27819E41}"/>
              </a:ext>
            </a:extLst>
          </p:cNvPr>
          <p:cNvSpPr txBox="1"/>
          <p:nvPr/>
        </p:nvSpPr>
        <p:spPr>
          <a:xfrm>
            <a:off x="7509663" y="388619"/>
            <a:ext cx="3238194" cy="461665"/>
          </a:xfrm>
          <a:prstGeom prst="rect">
            <a:avLst/>
          </a:prstGeom>
          <a:noFill/>
        </p:spPr>
        <p:txBody>
          <a:bodyPr wrap="none" rtlCol="0">
            <a:spAutoFit/>
          </a:bodyPr>
          <a:lstStyle/>
          <a:p>
            <a:r>
              <a:rPr lang="nl-NL" sz="2400" b="1" dirty="0"/>
              <a:t>Vlinder gedetermineerd</a:t>
            </a:r>
          </a:p>
        </p:txBody>
      </p:sp>
      <p:sp>
        <p:nvSpPr>
          <p:cNvPr id="2" name="Rechthoek 1">
            <a:extLst>
              <a:ext uri="{FF2B5EF4-FFF2-40B4-BE49-F238E27FC236}">
                <a16:creationId xmlns:a16="http://schemas.microsoft.com/office/drawing/2014/main" id="{C89BBE1F-0C53-C5D3-5121-A5F6D770EA8C}"/>
              </a:ext>
            </a:extLst>
          </p:cNvPr>
          <p:cNvSpPr/>
          <p:nvPr/>
        </p:nvSpPr>
        <p:spPr>
          <a:xfrm>
            <a:off x="1691495" y="5772096"/>
            <a:ext cx="268252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Complex</a:t>
            </a:r>
          </a:p>
        </p:txBody>
      </p:sp>
      <p:sp>
        <p:nvSpPr>
          <p:cNvPr id="4" name="Rechthoek 3">
            <a:extLst>
              <a:ext uri="{FF2B5EF4-FFF2-40B4-BE49-F238E27FC236}">
                <a16:creationId xmlns:a16="http://schemas.microsoft.com/office/drawing/2014/main" id="{8F5623DC-7F98-D58F-52CF-6D1331264E10}"/>
              </a:ext>
            </a:extLst>
          </p:cNvPr>
          <p:cNvSpPr/>
          <p:nvPr/>
        </p:nvSpPr>
        <p:spPr>
          <a:xfrm>
            <a:off x="7219826" y="5785376"/>
            <a:ext cx="362701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Ingewikkeld</a:t>
            </a:r>
          </a:p>
        </p:txBody>
      </p:sp>
    </p:spTree>
    <p:extLst>
      <p:ext uri="{BB962C8B-B14F-4D97-AF65-F5344CB8AC3E}">
        <p14:creationId xmlns:p14="http://schemas.microsoft.com/office/powerpoint/2010/main" val="35855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D35BBE6-8CA6-9265-7403-3A29257B71DB}"/>
              </a:ext>
            </a:extLst>
          </p:cNvPr>
          <p:cNvSpPr/>
          <p:nvPr/>
        </p:nvSpPr>
        <p:spPr>
          <a:xfrm>
            <a:off x="2453813" y="2016873"/>
            <a:ext cx="2448272" cy="2376264"/>
          </a:xfrm>
          <a:prstGeom prst="rect">
            <a:avLst/>
          </a:prstGeom>
          <a:solidFill>
            <a:srgbClr val="F1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hthoek 2">
            <a:extLst>
              <a:ext uri="{FF2B5EF4-FFF2-40B4-BE49-F238E27FC236}">
                <a16:creationId xmlns:a16="http://schemas.microsoft.com/office/drawing/2014/main" id="{CF505A54-D256-1B0E-E8DF-369CC5D83892}"/>
              </a:ext>
            </a:extLst>
          </p:cNvPr>
          <p:cNvSpPr/>
          <p:nvPr/>
        </p:nvSpPr>
        <p:spPr>
          <a:xfrm>
            <a:off x="7133809" y="2016873"/>
            <a:ext cx="2448272" cy="2376264"/>
          </a:xfrm>
          <a:prstGeom prst="rect">
            <a:avLst/>
          </a:prstGeom>
          <a:solidFill>
            <a:srgbClr val="F1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Ingewikkeld</a:t>
            </a:r>
          </a:p>
        </p:txBody>
      </p:sp>
      <p:sp>
        <p:nvSpPr>
          <p:cNvPr id="4" name="Tekstvak 3">
            <a:extLst>
              <a:ext uri="{FF2B5EF4-FFF2-40B4-BE49-F238E27FC236}">
                <a16:creationId xmlns:a16="http://schemas.microsoft.com/office/drawing/2014/main" id="{673BC52C-3E95-95BD-0FE9-08323D3955AD}"/>
              </a:ext>
            </a:extLst>
          </p:cNvPr>
          <p:cNvSpPr txBox="1"/>
          <p:nvPr/>
        </p:nvSpPr>
        <p:spPr>
          <a:xfrm>
            <a:off x="2531457" y="4836307"/>
            <a:ext cx="2214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ontstaat…</a:t>
            </a:r>
          </a:p>
        </p:txBody>
      </p:sp>
      <p:sp>
        <p:nvSpPr>
          <p:cNvPr id="5" name="Tekstvak 4">
            <a:extLst>
              <a:ext uri="{FF2B5EF4-FFF2-40B4-BE49-F238E27FC236}">
                <a16:creationId xmlns:a16="http://schemas.microsoft.com/office/drawing/2014/main" id="{A4AF141C-F16F-DD16-EB5A-98DEF8345EA7}"/>
              </a:ext>
            </a:extLst>
          </p:cNvPr>
          <p:cNvSpPr txBox="1"/>
          <p:nvPr/>
        </p:nvSpPr>
        <p:spPr>
          <a:xfrm>
            <a:off x="7045773" y="4836308"/>
            <a:ext cx="4389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gemaakt is…  door mensen</a:t>
            </a:r>
          </a:p>
        </p:txBody>
      </p:sp>
      <p:sp>
        <p:nvSpPr>
          <p:cNvPr id="6" name="Rechthoek 5">
            <a:extLst>
              <a:ext uri="{FF2B5EF4-FFF2-40B4-BE49-F238E27FC236}">
                <a16:creationId xmlns:a16="http://schemas.microsoft.com/office/drawing/2014/main" id="{24C92BC7-409F-70F3-AEC7-6950CA7CCD34}"/>
              </a:ext>
            </a:extLst>
          </p:cNvPr>
          <p:cNvSpPr/>
          <p:nvPr/>
        </p:nvSpPr>
        <p:spPr>
          <a:xfrm>
            <a:off x="9444458" y="4817808"/>
            <a:ext cx="1921207" cy="700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6">
            <a:extLst>
              <a:ext uri="{FF2B5EF4-FFF2-40B4-BE49-F238E27FC236}">
                <a16:creationId xmlns:a16="http://schemas.microsoft.com/office/drawing/2014/main" id="{496AA295-C384-0095-3E25-C07F131D0956}"/>
              </a:ext>
            </a:extLst>
          </p:cNvPr>
          <p:cNvSpPr/>
          <p:nvPr/>
        </p:nvSpPr>
        <p:spPr>
          <a:xfrm>
            <a:off x="2278469" y="941405"/>
            <a:ext cx="283282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Complex</a:t>
            </a:r>
          </a:p>
        </p:txBody>
      </p:sp>
      <p:sp>
        <p:nvSpPr>
          <p:cNvPr id="8" name="Rechthoek 7">
            <a:extLst>
              <a:ext uri="{FF2B5EF4-FFF2-40B4-BE49-F238E27FC236}">
                <a16:creationId xmlns:a16="http://schemas.microsoft.com/office/drawing/2014/main" id="{9169AE07-A939-5E00-B00A-E0127CE8CAEC}"/>
              </a:ext>
            </a:extLst>
          </p:cNvPr>
          <p:cNvSpPr/>
          <p:nvPr/>
        </p:nvSpPr>
        <p:spPr>
          <a:xfrm>
            <a:off x="6309556" y="941405"/>
            <a:ext cx="38035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Ingewikkeld</a:t>
            </a:r>
          </a:p>
        </p:txBody>
      </p:sp>
      <p:pic>
        <p:nvPicPr>
          <p:cNvPr id="9" name="Afbeelding 8">
            <a:extLst>
              <a:ext uri="{FF2B5EF4-FFF2-40B4-BE49-F238E27FC236}">
                <a16:creationId xmlns:a16="http://schemas.microsoft.com/office/drawing/2014/main" id="{A5F94D3F-E75A-E06D-C83D-794F5EBCED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8694" y="1758188"/>
            <a:ext cx="2679594" cy="2763241"/>
          </a:xfrm>
          <a:prstGeom prst="rect">
            <a:avLst/>
          </a:prstGeom>
        </p:spPr>
      </p:pic>
      <p:pic>
        <p:nvPicPr>
          <p:cNvPr id="10" name="Afbeelding 9">
            <a:extLst>
              <a:ext uri="{FF2B5EF4-FFF2-40B4-BE49-F238E27FC236}">
                <a16:creationId xmlns:a16="http://schemas.microsoft.com/office/drawing/2014/main" id="{030455DC-DB0F-E0F7-68E5-CC25BC3F93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3809" y="2008030"/>
            <a:ext cx="2448272" cy="2376264"/>
          </a:xfrm>
          <a:prstGeom prst="rect">
            <a:avLst/>
          </a:prstGeom>
        </p:spPr>
      </p:pic>
    </p:spTree>
    <p:extLst>
      <p:ext uri="{BB962C8B-B14F-4D97-AF65-F5344CB8AC3E}">
        <p14:creationId xmlns:p14="http://schemas.microsoft.com/office/powerpoint/2010/main" val="32631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grpId="0" nodeType="click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1+ppt_w/2"/>
                                          </p:val>
                                        </p:tav>
                                      </p:tavLst>
                                    </p:anim>
                                    <p:anim calcmode="lin" valueType="num">
                                      <p:cBhvr additive="base">
                                        <p:cTn id="15" dur="500"/>
                                        <p:tgtEl>
                                          <p:spTgt spid="6"/>
                                        </p:tgtEl>
                                        <p:attrNameLst>
                                          <p:attrName>ppt_y</p:attrName>
                                        </p:attrNameLst>
                                      </p:cBhvr>
                                      <p:tavLst>
                                        <p:tav tm="0">
                                          <p:val>
                                            <p:strVal val="ppt_y"/>
                                          </p:val>
                                        </p:tav>
                                        <p:tav tm="100000">
                                          <p:val>
                                            <p:strVal val="ppt_y"/>
                                          </p:val>
                                        </p:tav>
                                      </p:tavLst>
                                    </p:anim>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30-4-2026</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3698789"/>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98788"/>
            <a:ext cx="12191999" cy="3159211"/>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983479"/>
            <a:ext cx="12192000" cy="1874519"/>
          </a:xfrm>
          <a:prstGeom prst="rect">
            <a:avLst/>
          </a:prstGeom>
        </p:spPr>
      </p:pic>
      <p:graphicFrame>
        <p:nvGraphicFramePr>
          <p:cNvPr id="12" name="Object 11"/>
          <p:cNvGraphicFramePr>
            <a:graphicFrameLocks noChangeAspect="1"/>
          </p:cNvGraphicFramePr>
          <p:nvPr/>
        </p:nvGraphicFramePr>
        <p:xfrm>
          <a:off x="5642919" y="1816484"/>
          <a:ext cx="6904596" cy="2242410"/>
        </p:xfrm>
        <a:graphic>
          <a:graphicData uri="http://schemas.openxmlformats.org/presentationml/2006/ole">
            <mc:AlternateContent xmlns:mc="http://schemas.openxmlformats.org/markup-compatibility/2006">
              <mc:Choice xmlns:v="urn:schemas-microsoft-com:vml" Requires="v">
                <p:oleObj name="Drawing" r:id="rId5" imgW="10382400" imgH="3371760" progId="Presentations.Drawing.17">
                  <p:embed/>
                </p:oleObj>
              </mc:Choice>
              <mc:Fallback>
                <p:oleObj name="Drawing" r:id="rId5" imgW="10382400" imgH="3371760" progId="Presentations.Drawing.17">
                  <p:embed/>
                  <p:pic>
                    <p:nvPicPr>
                      <p:cNvPr id="12" name="Object 11"/>
                      <p:cNvPicPr/>
                      <p:nvPr/>
                    </p:nvPicPr>
                    <p:blipFill>
                      <a:blip r:embed="rId6"/>
                      <a:stretch>
                        <a:fillRect/>
                      </a:stretch>
                    </p:blipFill>
                    <p:spPr>
                      <a:xfrm>
                        <a:off x="5642919" y="1816484"/>
                        <a:ext cx="6904596" cy="224241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355515" y="2163662"/>
          <a:ext cx="7021213" cy="1833072"/>
        </p:xfrm>
        <a:graphic>
          <a:graphicData uri="http://schemas.openxmlformats.org/presentationml/2006/ole">
            <mc:AlternateContent xmlns:mc="http://schemas.openxmlformats.org/markup-compatibility/2006">
              <mc:Choice xmlns:v="urn:schemas-microsoft-com:vml" Requires="v">
                <p:oleObj name="Drawing" r:id="rId7" imgW="10382400" imgH="3371760" progId="Presentations.Drawing.17">
                  <p:embed/>
                </p:oleObj>
              </mc:Choice>
              <mc:Fallback>
                <p:oleObj name="Drawing" r:id="rId7" imgW="10382400" imgH="3371760" progId="Presentations.Drawing.17">
                  <p:embed/>
                  <p:pic>
                    <p:nvPicPr>
                      <p:cNvPr id="14" name="Object 13"/>
                      <p:cNvPicPr/>
                      <p:nvPr/>
                    </p:nvPicPr>
                    <p:blipFill>
                      <a:blip r:embed="rId8"/>
                      <a:stretch>
                        <a:fillRect/>
                      </a:stretch>
                    </p:blipFill>
                    <p:spPr>
                      <a:xfrm>
                        <a:off x="-355515" y="2163662"/>
                        <a:ext cx="7021213" cy="1833072"/>
                      </a:xfrm>
                      <a:prstGeom prst="rect">
                        <a:avLst/>
                      </a:prstGeom>
                    </p:spPr>
                  </p:pic>
                </p:oleObj>
              </mc:Fallback>
            </mc:AlternateContent>
          </a:graphicData>
        </a:graphic>
      </p:graphicFrame>
      <p:pic>
        <p:nvPicPr>
          <p:cNvPr id="16" name="Afbeelding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1583" y="3080198"/>
            <a:ext cx="2109630" cy="1433359"/>
          </a:xfrm>
          <a:prstGeom prst="rect">
            <a:avLst/>
          </a:prstGeom>
        </p:spPr>
      </p:pic>
      <p:sp>
        <p:nvSpPr>
          <p:cNvPr id="11" name="Rechthoek 10"/>
          <p:cNvSpPr/>
          <p:nvPr/>
        </p:nvSpPr>
        <p:spPr>
          <a:xfrm>
            <a:off x="0" y="6244281"/>
            <a:ext cx="12191999" cy="632046"/>
          </a:xfrm>
          <a:prstGeom prst="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Rechthoek 8"/>
          <p:cNvSpPr/>
          <p:nvPr/>
        </p:nvSpPr>
        <p:spPr>
          <a:xfrm>
            <a:off x="7950029" y="5362470"/>
            <a:ext cx="230660" cy="55399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Afgeronde rechthoek 9"/>
          <p:cNvSpPr/>
          <p:nvPr/>
        </p:nvSpPr>
        <p:spPr>
          <a:xfrm>
            <a:off x="7109769" y="4564813"/>
            <a:ext cx="1911179" cy="8666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Verboden gazon te betreden</a:t>
            </a:r>
          </a:p>
        </p:txBody>
      </p:sp>
      <p:grpSp>
        <p:nvGrpSpPr>
          <p:cNvPr id="18" name="Groep 17"/>
          <p:cNvGrpSpPr/>
          <p:nvPr/>
        </p:nvGrpSpPr>
        <p:grpSpPr>
          <a:xfrm>
            <a:off x="349621" y="131635"/>
            <a:ext cx="11280615" cy="769540"/>
            <a:chOff x="640595" y="131635"/>
            <a:chExt cx="11525368" cy="769540"/>
          </a:xfrm>
        </p:grpSpPr>
        <p:sp>
          <p:nvSpPr>
            <p:cNvPr id="15" name="Rechthoek 14"/>
            <p:cNvSpPr/>
            <p:nvPr/>
          </p:nvSpPr>
          <p:spPr>
            <a:xfrm>
              <a:off x="8965210"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17" name="Rechthoek 16"/>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19" name="Rechthoek 18"/>
          <p:cNvSpPr/>
          <p:nvPr/>
        </p:nvSpPr>
        <p:spPr>
          <a:xfrm>
            <a:off x="9711835" y="1022799"/>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Inrichting van het gebied</a:t>
            </a:r>
          </a:p>
        </p:txBody>
      </p:sp>
      <p:sp>
        <p:nvSpPr>
          <p:cNvPr id="20" name="Rechthoek 19"/>
          <p:cNvSpPr/>
          <p:nvPr/>
        </p:nvSpPr>
        <p:spPr>
          <a:xfrm>
            <a:off x="475220" y="1022799"/>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De situatie</a:t>
            </a:r>
          </a:p>
        </p:txBody>
      </p:sp>
      <p:sp>
        <p:nvSpPr>
          <p:cNvPr id="21" name="Rechthoek 20"/>
          <p:cNvSpPr/>
          <p:nvPr/>
        </p:nvSpPr>
        <p:spPr>
          <a:xfrm>
            <a:off x="9711835" y="191038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Het bordje</a:t>
            </a:r>
          </a:p>
        </p:txBody>
      </p:sp>
      <p:sp>
        <p:nvSpPr>
          <p:cNvPr id="22" name="Rechthoek 21"/>
          <p:cNvSpPr/>
          <p:nvPr/>
        </p:nvSpPr>
        <p:spPr>
          <a:xfrm>
            <a:off x="475219" y="190534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De beslissing</a:t>
            </a:r>
          </a:p>
        </p:txBody>
      </p:sp>
      <p:sp>
        <p:nvSpPr>
          <p:cNvPr id="23" name="Afgeronde rechthoek 22"/>
          <p:cNvSpPr/>
          <p:nvPr/>
        </p:nvSpPr>
        <p:spPr>
          <a:xfrm>
            <a:off x="6612482" y="4546485"/>
            <a:ext cx="2935874" cy="8940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Verboden gazon te betreden, tenzij je een mensenleven wilt redden</a:t>
            </a:r>
          </a:p>
        </p:txBody>
      </p:sp>
      <p:sp>
        <p:nvSpPr>
          <p:cNvPr id="24" name="Rechthoek 23"/>
          <p:cNvSpPr/>
          <p:nvPr/>
        </p:nvSpPr>
        <p:spPr>
          <a:xfrm>
            <a:off x="9711835" y="2796730"/>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Aanpassen regels</a:t>
            </a:r>
          </a:p>
        </p:txBody>
      </p:sp>
      <p:cxnSp>
        <p:nvCxnSpPr>
          <p:cNvPr id="26" name="Rechte verbindingslijn met pijl 25"/>
          <p:cNvCxnSpPr>
            <a:stCxn id="22" idx="3"/>
            <a:endCxn id="24" idx="1"/>
          </p:cNvCxnSpPr>
          <p:nvPr/>
        </p:nvCxnSpPr>
        <p:spPr>
          <a:xfrm>
            <a:off x="2242722" y="2262018"/>
            <a:ext cx="7469113" cy="891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Afgeronde rechthoek 26"/>
          <p:cNvSpPr/>
          <p:nvPr/>
        </p:nvSpPr>
        <p:spPr>
          <a:xfrm>
            <a:off x="6612482" y="4139228"/>
            <a:ext cx="2935874" cy="14192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Verboden gazon te betreden, tenzij je een mensenleven wilt redden, of een zoogdier langer dan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outerShdw blurRad="38100" dist="38100" dir="2700000" algn="tl">
                    <a:srgbClr val="000000">
                      <a:alpha val="43137"/>
                    </a:srgbClr>
                  </a:outerShdw>
                </a:effectLst>
                <a:uLnTx/>
                <a:uFillTx/>
                <a:latin typeface="Corbel" panose="020B0503020204020204"/>
                <a:ea typeface="+mn-ea"/>
                <a:cs typeface="+mn-cs"/>
              </a:rPr>
              <a:t>30 centimeter</a:t>
            </a:r>
          </a:p>
        </p:txBody>
      </p:sp>
      <p:sp>
        <p:nvSpPr>
          <p:cNvPr id="28" name="Rechthoek 27"/>
          <p:cNvSpPr/>
          <p:nvPr/>
        </p:nvSpPr>
        <p:spPr>
          <a:xfrm>
            <a:off x="9711834" y="372224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Lengtescanner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zoogdieren</a:t>
            </a:r>
          </a:p>
        </p:txBody>
      </p:sp>
      <p:sp>
        <p:nvSpPr>
          <p:cNvPr id="29" name="Wolkvormige toelichting 28"/>
          <p:cNvSpPr/>
          <p:nvPr/>
        </p:nvSpPr>
        <p:spPr>
          <a:xfrm>
            <a:off x="1887653" y="3232800"/>
            <a:ext cx="2567860" cy="870467"/>
          </a:xfrm>
          <a:prstGeom prst="cloudCallout">
            <a:avLst>
              <a:gd name="adj1" fmla="val -18511"/>
              <a:gd name="adj2" fmla="val 2256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rPr>
              <a:t>Dilemma</a:t>
            </a:r>
          </a:p>
        </p:txBody>
      </p:sp>
      <p:graphicFrame>
        <p:nvGraphicFramePr>
          <p:cNvPr id="38" name="Object 37"/>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11" imgW="3772080" imgH="2800440" progId="Presentations.Drawing.17">
                  <p:embed/>
                </p:oleObj>
              </mc:Choice>
              <mc:Fallback>
                <p:oleObj name="Drawing" r:id="rId11" imgW="3772080" imgH="2800440" progId="Presentations.Drawing.17">
                  <p:embed/>
                  <p:pic>
                    <p:nvPicPr>
                      <p:cNvPr id="38" name="Object 37"/>
                      <p:cNvPicPr/>
                      <p:nvPr/>
                    </p:nvPicPr>
                    <p:blipFill>
                      <a:blip r:embed="rId12"/>
                      <a:stretch>
                        <a:fillRect/>
                      </a:stretch>
                    </p:blipFill>
                    <p:spPr>
                      <a:xfrm>
                        <a:off x="1420292" y="4139228"/>
                        <a:ext cx="3771900" cy="2800350"/>
                      </a:xfrm>
                      <a:prstGeom prst="rect">
                        <a:avLst/>
                      </a:prstGeom>
                    </p:spPr>
                  </p:pic>
                </p:oleObj>
              </mc:Fallback>
            </mc:AlternateContent>
          </a:graphicData>
        </a:graphic>
      </p:graphicFrame>
    </p:spTree>
    <p:extLst>
      <p:ext uri="{BB962C8B-B14F-4D97-AF65-F5344CB8AC3E}">
        <p14:creationId xmlns:p14="http://schemas.microsoft.com/office/powerpoint/2010/main" val="195360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1+#ppt_w/2"/>
                                          </p:val>
                                        </p:tav>
                                        <p:tav tm="100000">
                                          <p:val>
                                            <p:strVal val="#ppt_x"/>
                                          </p:val>
                                        </p:tav>
                                      </p:tavLst>
                                    </p:anim>
                                    <p:anim calcmode="lin" valueType="num">
                                      <p:cBhvr additive="base">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1+#ppt_w/2"/>
                                          </p:val>
                                        </p:tav>
                                        <p:tav tm="100000">
                                          <p:val>
                                            <p:strVal val="#ppt_x"/>
                                          </p:val>
                                        </p:tav>
                                      </p:tavLst>
                                    </p:anim>
                                    <p:anim calcmode="lin" valueType="num">
                                      <p:cBhvr additive="base">
                                        <p:cTn id="48" dur="500" fill="hold"/>
                                        <p:tgtEl>
                                          <p:spTgt spid="24"/>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xit" presetSubtype="0" fill="hold" grpId="1"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1+#ppt_w/2"/>
                                          </p:val>
                                        </p:tav>
                                        <p:tav tm="100000">
                                          <p:val>
                                            <p:strVal val="#ppt_x"/>
                                          </p:val>
                                        </p:tav>
                                      </p:tavLst>
                                    </p:anim>
                                    <p:anim calcmode="lin" valueType="num">
                                      <p:cBhvr additive="base">
                                        <p:cTn id="6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7" grpId="0" animBg="1"/>
      <p:bldP spid="28" grpId="0" animBg="1"/>
      <p:bldP spid="29" grpId="0" animBg="1"/>
      <p:bldP spid="2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4E0C8D5-7AEB-8188-8460-7E61A7C64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4" y="-96422"/>
            <a:ext cx="11590986" cy="7076601"/>
          </a:xfrm>
          <a:prstGeom prst="rect">
            <a:avLst/>
          </a:prstGeom>
        </p:spPr>
      </p:pic>
      <p:sp>
        <p:nvSpPr>
          <p:cNvPr id="4" name="Rechthoek 3">
            <a:extLst>
              <a:ext uri="{FF2B5EF4-FFF2-40B4-BE49-F238E27FC236}">
                <a16:creationId xmlns:a16="http://schemas.microsoft.com/office/drawing/2014/main" id="{C5E505A4-77FA-BFFB-5953-A31ABBE32EC2}"/>
              </a:ext>
            </a:extLst>
          </p:cNvPr>
          <p:cNvSpPr/>
          <p:nvPr/>
        </p:nvSpPr>
        <p:spPr>
          <a:xfrm>
            <a:off x="3113903" y="123568"/>
            <a:ext cx="5857102" cy="1581664"/>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mn-ea"/>
                <a:cs typeface="+mn-cs"/>
              </a:rPr>
              <a:t>Pure ingewikkeldheid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Bron: Volkskrant 4 december 2018</a:t>
            </a:r>
            <a:r>
              <a:rPr kumimoji="0" lang="nl-NL"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024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1">
            <a:extLst>
              <a:ext uri="{FF2B5EF4-FFF2-40B4-BE49-F238E27FC236}">
                <a16:creationId xmlns:a16="http://schemas.microsoft.com/office/drawing/2014/main" id="{24C77475-DCB0-7D1A-73D4-C7383DD05E22}"/>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Simplisties Verbond (1974):</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3A1A77BB-9313-38D8-35C8-005FEE157ECF}"/>
              </a:ext>
            </a:extLst>
          </p:cNvPr>
          <p:cNvSpPr txBox="1"/>
          <p:nvPr/>
        </p:nvSpPr>
        <p:spPr>
          <a:xfrm>
            <a:off x="640080" y="2992169"/>
            <a:ext cx="4476669" cy="332066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“Men onderscheidt ontwikkelingslanden, ontwikkelde landen en ingewikkelde landen. Daarvan is Nederland één van de aller ingewikkeldste landen.”</a:t>
            </a:r>
          </a:p>
        </p:txBody>
      </p:sp>
      <p:pic>
        <p:nvPicPr>
          <p:cNvPr id="3" name="Afbeelding 2" descr="Afbeelding met kleding, Menselijk gezicht, persoon, person&#10;&#10;Door AI gegenereerde inhoud is mogelijk onjuist.">
            <a:extLst>
              <a:ext uri="{FF2B5EF4-FFF2-40B4-BE49-F238E27FC236}">
                <a16:creationId xmlns:a16="http://schemas.microsoft.com/office/drawing/2014/main" id="{69BDEE62-2543-664C-30CF-EE4E4E2663C1}"/>
              </a:ext>
            </a:extLst>
          </p:cNvPr>
          <p:cNvPicPr>
            <a:picLocks noChangeAspect="1"/>
          </p:cNvPicPr>
          <p:nvPr/>
        </p:nvPicPr>
        <p:blipFill>
          <a:blip r:embed="rId2" cstate="email">
            <a:extLst>
              <a:ext uri="{28A0092B-C50C-407E-A947-70E740481C1C}">
                <a14:useLocalDpi xmlns:a14="http://schemas.microsoft.com/office/drawing/2010/main"/>
              </a:ext>
            </a:extLst>
          </a:blip>
          <a:srcRect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60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FACD0D-2B57-06AE-23BB-C3EE31FD2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2A4A3F4E-2100-FACB-C29F-F217E38C31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3107" y="3080198"/>
            <a:ext cx="2109630" cy="1433359"/>
          </a:xfrm>
          <a:prstGeom prst="rect">
            <a:avLst/>
          </a:prstGeom>
        </p:spPr>
      </p:pic>
      <p:sp>
        <p:nvSpPr>
          <p:cNvPr id="6" name="Rechthoek 5">
            <a:extLst>
              <a:ext uri="{FF2B5EF4-FFF2-40B4-BE49-F238E27FC236}">
                <a16:creationId xmlns:a16="http://schemas.microsoft.com/office/drawing/2014/main" id="{DA360305-82FB-EC04-3ED4-A79D5A8FCD06}"/>
              </a:ext>
            </a:extLst>
          </p:cNvPr>
          <p:cNvSpPr/>
          <p:nvPr/>
        </p:nvSpPr>
        <p:spPr>
          <a:xfrm>
            <a:off x="4137377" y="2435429"/>
            <a:ext cx="2109630" cy="6447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4D3E2F"/>
                </a:solidFill>
                <a:effectLst/>
                <a:uLnTx/>
                <a:uFillTx/>
                <a:latin typeface="Corbel" panose="020B0503020204020204"/>
                <a:ea typeface="+mn-ea"/>
                <a:cs typeface="+mn-cs"/>
              </a:rPr>
              <a:t>Reddingsactie</a:t>
            </a:r>
          </a:p>
        </p:txBody>
      </p:sp>
      <p:sp>
        <p:nvSpPr>
          <p:cNvPr id="2" name="Pijl: links/rechts 1">
            <a:extLst>
              <a:ext uri="{FF2B5EF4-FFF2-40B4-BE49-F238E27FC236}">
                <a16:creationId xmlns:a16="http://schemas.microsoft.com/office/drawing/2014/main" id="{E0B57DA8-0B61-AE39-EA64-2A33C0C7235C}"/>
              </a:ext>
            </a:extLst>
          </p:cNvPr>
          <p:cNvSpPr/>
          <p:nvPr/>
        </p:nvSpPr>
        <p:spPr>
          <a:xfrm>
            <a:off x="1101687" y="3533058"/>
            <a:ext cx="4263527" cy="1167788"/>
          </a:xfrm>
          <a:prstGeom prst="lef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Wisselwerking</a:t>
            </a:r>
          </a:p>
        </p:txBody>
      </p:sp>
      <p:graphicFrame>
        <p:nvGraphicFramePr>
          <p:cNvPr id="5" name="Object 4">
            <a:extLst>
              <a:ext uri="{FF2B5EF4-FFF2-40B4-BE49-F238E27FC236}">
                <a16:creationId xmlns:a16="http://schemas.microsoft.com/office/drawing/2014/main" id="{5580B360-015F-9700-7ED0-37BDD23610A3}"/>
              </a:ext>
            </a:extLst>
          </p:cNvPr>
          <p:cNvGraphicFramePr>
            <a:graphicFrameLocks noChangeAspect="1"/>
          </p:cNvGraphicFramePr>
          <p:nvPr/>
        </p:nvGraphicFramePr>
        <p:xfrm>
          <a:off x="1420292" y="4139228"/>
          <a:ext cx="3771900" cy="2800350"/>
        </p:xfrm>
        <a:graphic>
          <a:graphicData uri="http://schemas.openxmlformats.org/presentationml/2006/ole">
            <mc:AlternateContent xmlns:mc="http://schemas.openxmlformats.org/markup-compatibility/2006">
              <mc:Choice xmlns:v="urn:schemas-microsoft-com:vml" Requires="v">
                <p:oleObj name="Drawing" r:id="rId4" imgW="3772080" imgH="2800440" progId="Presentations.Drawing.17">
                  <p:embed/>
                </p:oleObj>
              </mc:Choice>
              <mc:Fallback>
                <p:oleObj name="Drawing" r:id="rId4" imgW="3772080" imgH="2800440" progId="Presentations.Drawing.17">
                  <p:embed/>
                  <p:pic>
                    <p:nvPicPr>
                      <p:cNvPr id="5" name="Object 4">
                        <a:extLst>
                          <a:ext uri="{FF2B5EF4-FFF2-40B4-BE49-F238E27FC236}">
                            <a16:creationId xmlns:a16="http://schemas.microsoft.com/office/drawing/2014/main" id="{5580B360-015F-9700-7ED0-37BDD23610A3}"/>
                          </a:ext>
                        </a:extLst>
                      </p:cNvPr>
                      <p:cNvPicPr/>
                      <p:nvPr/>
                    </p:nvPicPr>
                    <p:blipFill>
                      <a:blip r:embed="rId5"/>
                      <a:stretch>
                        <a:fillRect/>
                      </a:stretch>
                    </p:blipFill>
                    <p:spPr>
                      <a:xfrm>
                        <a:off x="1420292" y="4139228"/>
                        <a:ext cx="3771900" cy="2800350"/>
                      </a:xfrm>
                      <a:prstGeom prst="rect">
                        <a:avLst/>
                      </a:prstGeom>
                    </p:spPr>
                  </p:pic>
                </p:oleObj>
              </mc:Fallback>
            </mc:AlternateContent>
          </a:graphicData>
        </a:graphic>
      </p:graphicFrame>
      <p:cxnSp>
        <p:nvCxnSpPr>
          <p:cNvPr id="11" name="Rechte verbindingslijn met pijl 10">
            <a:extLst>
              <a:ext uri="{FF2B5EF4-FFF2-40B4-BE49-F238E27FC236}">
                <a16:creationId xmlns:a16="http://schemas.microsoft.com/office/drawing/2014/main" id="{7FD4F070-D015-26DB-8F3E-5961750A42E2}"/>
              </a:ext>
            </a:extLst>
          </p:cNvPr>
          <p:cNvCxnSpPr>
            <a:stCxn id="2" idx="1"/>
            <a:endCxn id="6" idx="2"/>
          </p:cNvCxnSpPr>
          <p:nvPr/>
        </p:nvCxnSpPr>
        <p:spPr>
          <a:xfrm flipV="1">
            <a:off x="3233451" y="3080198"/>
            <a:ext cx="1958741" cy="744807"/>
          </a:xfrm>
          <a:prstGeom prst="straightConnector1">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Rechthoek: afgeronde hoeken 8">
            <a:extLst>
              <a:ext uri="{FF2B5EF4-FFF2-40B4-BE49-F238E27FC236}">
                <a16:creationId xmlns:a16="http://schemas.microsoft.com/office/drawing/2014/main" id="{AF92DACE-3679-759A-6D35-B748BAE8F9EC}"/>
              </a:ext>
            </a:extLst>
          </p:cNvPr>
          <p:cNvSpPr/>
          <p:nvPr/>
        </p:nvSpPr>
        <p:spPr>
          <a:xfrm>
            <a:off x="7042842" y="4513557"/>
            <a:ext cx="2058129" cy="994358"/>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nl-NL" sz="2400" dirty="0"/>
              <a:t>Waarden-afweging</a:t>
            </a:r>
          </a:p>
        </p:txBody>
      </p:sp>
    </p:spTree>
    <p:extLst>
      <p:ext uri="{BB962C8B-B14F-4D97-AF65-F5344CB8AC3E}">
        <p14:creationId xmlns:p14="http://schemas.microsoft.com/office/powerpoint/2010/main" val="29383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shuis, generator, apparaat&#10;&#10;Door AI gegenereerde inhoud is mogelijk onjuist.">
            <a:extLst>
              <a:ext uri="{FF2B5EF4-FFF2-40B4-BE49-F238E27FC236}">
                <a16:creationId xmlns:a16="http://schemas.microsoft.com/office/drawing/2014/main" id="{2406110C-1B55-AEAC-9FC9-16604332B7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grpSp>
        <p:nvGrpSpPr>
          <p:cNvPr id="4" name="Groep 3">
            <a:extLst>
              <a:ext uri="{FF2B5EF4-FFF2-40B4-BE49-F238E27FC236}">
                <a16:creationId xmlns:a16="http://schemas.microsoft.com/office/drawing/2014/main" id="{69A4B45C-DED6-0891-B1DB-FEA0022DDF91}"/>
              </a:ext>
            </a:extLst>
          </p:cNvPr>
          <p:cNvGrpSpPr/>
          <p:nvPr/>
        </p:nvGrpSpPr>
        <p:grpSpPr>
          <a:xfrm>
            <a:off x="349621" y="131635"/>
            <a:ext cx="11280617" cy="769540"/>
            <a:chOff x="640595" y="131635"/>
            <a:chExt cx="11525372" cy="769540"/>
          </a:xfrm>
        </p:grpSpPr>
        <p:sp>
          <p:nvSpPr>
            <p:cNvPr id="5" name="Rechthoek 4">
              <a:extLst>
                <a:ext uri="{FF2B5EF4-FFF2-40B4-BE49-F238E27FC236}">
                  <a16:creationId xmlns:a16="http://schemas.microsoft.com/office/drawing/2014/main" id="{0FA54C68-DE8C-B42F-C514-EF3F93B02028}"/>
                </a:ext>
              </a:extLst>
            </p:cNvPr>
            <p:cNvSpPr/>
            <p:nvPr/>
          </p:nvSpPr>
          <p:spPr>
            <a:xfrm>
              <a:off x="8965214" y="131635"/>
              <a:ext cx="320075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Ingewikkeld</a:t>
              </a:r>
            </a:p>
          </p:txBody>
        </p:sp>
        <p:sp>
          <p:nvSpPr>
            <p:cNvPr id="6" name="Rechthoek 5">
              <a:extLst>
                <a:ext uri="{FF2B5EF4-FFF2-40B4-BE49-F238E27FC236}">
                  <a16:creationId xmlns:a16="http://schemas.microsoft.com/office/drawing/2014/main" id="{79EFCC4D-13DA-8E95-1BFD-59B3FAEA85F5}"/>
                </a:ext>
              </a:extLst>
            </p:cNvPr>
            <p:cNvSpPr/>
            <p:nvPr/>
          </p:nvSpPr>
          <p:spPr>
            <a:xfrm>
              <a:off x="640595" y="131734"/>
              <a:ext cx="234551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Complex</a:t>
              </a:r>
            </a:p>
          </p:txBody>
        </p:sp>
      </p:grpSp>
      <p:sp>
        <p:nvSpPr>
          <p:cNvPr id="7" name="Rechthoek 6">
            <a:extLst>
              <a:ext uri="{FF2B5EF4-FFF2-40B4-BE49-F238E27FC236}">
                <a16:creationId xmlns:a16="http://schemas.microsoft.com/office/drawing/2014/main" id="{4504876F-1C11-DF64-4371-2EC74ED50535}"/>
              </a:ext>
            </a:extLst>
          </p:cNvPr>
          <p:cNvSpPr/>
          <p:nvPr/>
        </p:nvSpPr>
        <p:spPr>
          <a:xfrm>
            <a:off x="9711835" y="1022799"/>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Generiek</a:t>
            </a:r>
            <a:b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b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beleid</a:t>
            </a:r>
          </a:p>
        </p:txBody>
      </p:sp>
      <p:sp>
        <p:nvSpPr>
          <p:cNvPr id="8" name="Rechthoek 7">
            <a:extLst>
              <a:ext uri="{FF2B5EF4-FFF2-40B4-BE49-F238E27FC236}">
                <a16:creationId xmlns:a16="http://schemas.microsoft.com/office/drawing/2014/main" id="{AFBF6A2F-96D8-56AE-E1BD-B09131717454}"/>
              </a:ext>
            </a:extLst>
          </p:cNvPr>
          <p:cNvSpPr/>
          <p:nvPr/>
        </p:nvSpPr>
        <p:spPr>
          <a:xfrm>
            <a:off x="9711835" y="191038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Normen</a:t>
            </a:r>
          </a:p>
        </p:txBody>
      </p:sp>
      <p:sp>
        <p:nvSpPr>
          <p:cNvPr id="9" name="Rechthoek 8">
            <a:extLst>
              <a:ext uri="{FF2B5EF4-FFF2-40B4-BE49-F238E27FC236}">
                <a16:creationId xmlns:a16="http://schemas.microsoft.com/office/drawing/2014/main" id="{D4F7C487-6135-367A-67B5-670ACD0FAD91}"/>
              </a:ext>
            </a:extLst>
          </p:cNvPr>
          <p:cNvSpPr/>
          <p:nvPr/>
        </p:nvSpPr>
        <p:spPr>
          <a:xfrm>
            <a:off x="9711835" y="2796730"/>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Regels</a:t>
            </a:r>
          </a:p>
        </p:txBody>
      </p:sp>
      <p:sp>
        <p:nvSpPr>
          <p:cNvPr id="10" name="Rechthoek 9">
            <a:extLst>
              <a:ext uri="{FF2B5EF4-FFF2-40B4-BE49-F238E27FC236}">
                <a16:creationId xmlns:a16="http://schemas.microsoft.com/office/drawing/2014/main" id="{07EFAE80-0C8F-344B-9E80-2F89732F4A11}"/>
              </a:ext>
            </a:extLst>
          </p:cNvPr>
          <p:cNvSpPr/>
          <p:nvPr/>
        </p:nvSpPr>
        <p:spPr>
          <a:xfrm>
            <a:off x="9711834" y="372224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Protocollen</a:t>
            </a:r>
          </a:p>
        </p:txBody>
      </p:sp>
      <p:sp>
        <p:nvSpPr>
          <p:cNvPr id="11" name="Rechthoek 10">
            <a:extLst>
              <a:ext uri="{FF2B5EF4-FFF2-40B4-BE49-F238E27FC236}">
                <a16:creationId xmlns:a16="http://schemas.microsoft.com/office/drawing/2014/main" id="{C85646FB-47AF-EF19-9083-F9C2592D2095}"/>
              </a:ext>
            </a:extLst>
          </p:cNvPr>
          <p:cNvSpPr/>
          <p:nvPr/>
        </p:nvSpPr>
        <p:spPr>
          <a:xfrm>
            <a:off x="9711834" y="460859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Procedures</a:t>
            </a:r>
          </a:p>
        </p:txBody>
      </p:sp>
      <p:sp>
        <p:nvSpPr>
          <p:cNvPr id="12" name="Rechthoek 11">
            <a:extLst>
              <a:ext uri="{FF2B5EF4-FFF2-40B4-BE49-F238E27FC236}">
                <a16:creationId xmlns:a16="http://schemas.microsoft.com/office/drawing/2014/main" id="{F9BD5C04-E40A-525D-6DEF-434DCF7C20D4}"/>
              </a:ext>
            </a:extLst>
          </p:cNvPr>
          <p:cNvSpPr/>
          <p:nvPr/>
        </p:nvSpPr>
        <p:spPr>
          <a:xfrm>
            <a:off x="9711833" y="549494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Et cetera</a:t>
            </a:r>
          </a:p>
        </p:txBody>
      </p:sp>
      <p:sp>
        <p:nvSpPr>
          <p:cNvPr id="15" name="Rechthoek 14">
            <a:extLst>
              <a:ext uri="{FF2B5EF4-FFF2-40B4-BE49-F238E27FC236}">
                <a16:creationId xmlns:a16="http://schemas.microsoft.com/office/drawing/2014/main" id="{CF0379BC-18A9-C3C8-096F-79A20C36397F}"/>
              </a:ext>
            </a:extLst>
          </p:cNvPr>
          <p:cNvSpPr/>
          <p:nvPr/>
        </p:nvSpPr>
        <p:spPr>
          <a:xfrm>
            <a:off x="349621" y="2809561"/>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Wisselwerking</a:t>
            </a:r>
          </a:p>
        </p:txBody>
      </p:sp>
      <p:sp>
        <p:nvSpPr>
          <p:cNvPr id="16" name="Rechthoek 15">
            <a:extLst>
              <a:ext uri="{FF2B5EF4-FFF2-40B4-BE49-F238E27FC236}">
                <a16:creationId xmlns:a16="http://schemas.microsoft.com/office/drawing/2014/main" id="{E3BD059E-9758-7BB6-DAB1-BA747A3847AA}"/>
              </a:ext>
            </a:extLst>
          </p:cNvPr>
          <p:cNvSpPr/>
          <p:nvPr/>
        </p:nvSpPr>
        <p:spPr>
          <a:xfrm>
            <a:off x="349621" y="372224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Waarden-afweging</a:t>
            </a:r>
          </a:p>
        </p:txBody>
      </p:sp>
      <p:pic>
        <p:nvPicPr>
          <p:cNvPr id="13" name="Afbeelding 12">
            <a:extLst>
              <a:ext uri="{FF2B5EF4-FFF2-40B4-BE49-F238E27FC236}">
                <a16:creationId xmlns:a16="http://schemas.microsoft.com/office/drawing/2014/main" id="{BE045E22-A8F3-EDDC-10BB-A81010171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0139">
            <a:off x="1444756" y="1245696"/>
            <a:ext cx="8253271" cy="4657212"/>
          </a:xfrm>
          <a:prstGeom prst="rect">
            <a:avLst/>
          </a:prstGeom>
        </p:spPr>
      </p:pic>
      <p:pic>
        <p:nvPicPr>
          <p:cNvPr id="14" name="Afbeelding 13" descr="Afbeelding met Graphics, grafische vormgeving, ontwerp&#10;&#10;Door AI gegenereerde inhoud is mogelijk onjuist.">
            <a:extLst>
              <a:ext uri="{FF2B5EF4-FFF2-40B4-BE49-F238E27FC236}">
                <a16:creationId xmlns:a16="http://schemas.microsoft.com/office/drawing/2014/main" id="{266240B9-FC9C-37F7-231C-A24BC8CD33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0970" y="3722248"/>
            <a:ext cx="1103889" cy="496498"/>
          </a:xfrm>
          <a:prstGeom prst="rect">
            <a:avLst/>
          </a:prstGeom>
        </p:spPr>
      </p:pic>
    </p:spTree>
    <p:extLst>
      <p:ext uri="{BB962C8B-B14F-4D97-AF65-F5344CB8AC3E}">
        <p14:creationId xmlns:p14="http://schemas.microsoft.com/office/powerpoint/2010/main" val="16937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B5DFA-A410-BD96-7E24-DCB6F02B4C5F}"/>
            </a:ext>
          </a:extLst>
        </p:cNvPr>
        <p:cNvGrpSpPr/>
        <p:nvPr/>
      </p:nvGrpSpPr>
      <p:grpSpPr>
        <a:xfrm>
          <a:off x="0" y="0"/>
          <a:ext cx="0" cy="0"/>
          <a:chOff x="0" y="0"/>
          <a:chExt cx="0" cy="0"/>
        </a:xfrm>
      </p:grpSpPr>
      <p:pic>
        <p:nvPicPr>
          <p:cNvPr id="3" name="Afbeelding 2" descr="Afbeelding met gras, buitenshuis, generator, apparaat&#10;&#10;Door AI gegenereerde inhoud is mogelijk onjuist.">
            <a:extLst>
              <a:ext uri="{FF2B5EF4-FFF2-40B4-BE49-F238E27FC236}">
                <a16:creationId xmlns:a16="http://schemas.microsoft.com/office/drawing/2014/main" id="{EB3CE88E-A9EB-2A69-4399-2DEDF49F20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grpSp>
        <p:nvGrpSpPr>
          <p:cNvPr id="4" name="Groep 3">
            <a:extLst>
              <a:ext uri="{FF2B5EF4-FFF2-40B4-BE49-F238E27FC236}">
                <a16:creationId xmlns:a16="http://schemas.microsoft.com/office/drawing/2014/main" id="{9AF10174-A056-D4A3-FF60-E3B7EAD81C4F}"/>
              </a:ext>
            </a:extLst>
          </p:cNvPr>
          <p:cNvGrpSpPr/>
          <p:nvPr/>
        </p:nvGrpSpPr>
        <p:grpSpPr>
          <a:xfrm>
            <a:off x="240624" y="131635"/>
            <a:ext cx="11355703" cy="769441"/>
            <a:chOff x="529233" y="131635"/>
            <a:chExt cx="11602087" cy="769441"/>
          </a:xfrm>
        </p:grpSpPr>
        <p:sp>
          <p:nvSpPr>
            <p:cNvPr id="5" name="Rechthoek 4">
              <a:extLst>
                <a:ext uri="{FF2B5EF4-FFF2-40B4-BE49-F238E27FC236}">
                  <a16:creationId xmlns:a16="http://schemas.microsoft.com/office/drawing/2014/main" id="{833550C3-7CE3-EF4A-8106-5533FB2EC007}"/>
                </a:ext>
              </a:extLst>
            </p:cNvPr>
            <p:cNvSpPr/>
            <p:nvPr/>
          </p:nvSpPr>
          <p:spPr>
            <a:xfrm>
              <a:off x="9087795" y="131635"/>
              <a:ext cx="3043525"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Koude data</a:t>
              </a:r>
            </a:p>
          </p:txBody>
        </p:sp>
        <p:sp>
          <p:nvSpPr>
            <p:cNvPr id="6" name="Rechthoek 5">
              <a:extLst>
                <a:ext uri="{FF2B5EF4-FFF2-40B4-BE49-F238E27FC236}">
                  <a16:creationId xmlns:a16="http://schemas.microsoft.com/office/drawing/2014/main" id="{E04D53B7-E1B7-BE1E-47E4-B89F8C47BFE6}"/>
                </a:ext>
              </a:extLst>
            </p:cNvPr>
            <p:cNvSpPr/>
            <p:nvPr/>
          </p:nvSpPr>
          <p:spPr>
            <a:xfrm>
              <a:off x="529233" y="131635"/>
              <a:ext cx="324969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9B4F0">
                        <a:lumMod val="60000"/>
                        <a:lumOff val="40000"/>
                      </a:srgbClr>
                    </a:outerShdw>
                  </a:effectLst>
                  <a:uLnTx/>
                  <a:uFillTx/>
                  <a:latin typeface="Corbel" panose="020B0503020204020204"/>
                  <a:ea typeface="+mn-ea"/>
                  <a:cs typeface="+mn-cs"/>
                </a:rPr>
                <a:t>Warme data</a:t>
              </a:r>
            </a:p>
          </p:txBody>
        </p:sp>
      </p:grpSp>
      <p:sp>
        <p:nvSpPr>
          <p:cNvPr id="7" name="Rechthoek 6">
            <a:extLst>
              <a:ext uri="{FF2B5EF4-FFF2-40B4-BE49-F238E27FC236}">
                <a16:creationId xmlns:a16="http://schemas.microsoft.com/office/drawing/2014/main" id="{2F48BB61-B304-A435-53C1-4A331E9CC076}"/>
              </a:ext>
            </a:extLst>
          </p:cNvPr>
          <p:cNvSpPr/>
          <p:nvPr/>
        </p:nvSpPr>
        <p:spPr>
          <a:xfrm>
            <a:off x="9711835" y="1022799"/>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Tiphoogte</a:t>
            </a:r>
          </a:p>
        </p:txBody>
      </p:sp>
      <p:sp>
        <p:nvSpPr>
          <p:cNvPr id="8" name="Rechthoek 7">
            <a:extLst>
              <a:ext uri="{FF2B5EF4-FFF2-40B4-BE49-F238E27FC236}">
                <a16:creationId xmlns:a16="http://schemas.microsoft.com/office/drawing/2014/main" id="{24327C09-FD04-1B49-2EA8-B010DCFBC25E}"/>
              </a:ext>
            </a:extLst>
          </p:cNvPr>
          <p:cNvSpPr/>
          <p:nvPr/>
        </p:nvSpPr>
        <p:spPr>
          <a:xfrm>
            <a:off x="9711835" y="1910382"/>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KWh</a:t>
            </a:r>
          </a:p>
        </p:txBody>
      </p:sp>
      <p:sp>
        <p:nvSpPr>
          <p:cNvPr id="9" name="Rechthoek 8">
            <a:extLst>
              <a:ext uri="{FF2B5EF4-FFF2-40B4-BE49-F238E27FC236}">
                <a16:creationId xmlns:a16="http://schemas.microsoft.com/office/drawing/2014/main" id="{2C615756-040F-1724-E81D-E5C95385996D}"/>
              </a:ext>
            </a:extLst>
          </p:cNvPr>
          <p:cNvSpPr/>
          <p:nvPr/>
        </p:nvSpPr>
        <p:spPr>
          <a:xfrm>
            <a:off x="9711835" y="2796730"/>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Euro’s</a:t>
            </a:r>
          </a:p>
        </p:txBody>
      </p:sp>
      <p:sp>
        <p:nvSpPr>
          <p:cNvPr id="10" name="Rechthoek 9">
            <a:extLst>
              <a:ext uri="{FF2B5EF4-FFF2-40B4-BE49-F238E27FC236}">
                <a16:creationId xmlns:a16="http://schemas.microsoft.com/office/drawing/2014/main" id="{3473E662-E08C-7B16-3BEC-A3C99671563F}"/>
              </a:ext>
            </a:extLst>
          </p:cNvPr>
          <p:cNvSpPr/>
          <p:nvPr/>
        </p:nvSpPr>
        <p:spPr>
          <a:xfrm>
            <a:off x="9711834" y="372224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Aantal leden</a:t>
            </a:r>
          </a:p>
        </p:txBody>
      </p:sp>
      <p:sp>
        <p:nvSpPr>
          <p:cNvPr id="11" name="Rechthoek 10">
            <a:extLst>
              <a:ext uri="{FF2B5EF4-FFF2-40B4-BE49-F238E27FC236}">
                <a16:creationId xmlns:a16="http://schemas.microsoft.com/office/drawing/2014/main" id="{0D2CDCC2-0B44-E4F0-0B09-C6DC6332B6F7}"/>
              </a:ext>
            </a:extLst>
          </p:cNvPr>
          <p:cNvSpPr/>
          <p:nvPr/>
        </p:nvSpPr>
        <p:spPr>
          <a:xfrm>
            <a:off x="9711834" y="4608596"/>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Afstand tot bebouwing</a:t>
            </a:r>
          </a:p>
        </p:txBody>
      </p:sp>
      <p:sp>
        <p:nvSpPr>
          <p:cNvPr id="12" name="Rechthoek 11">
            <a:extLst>
              <a:ext uri="{FF2B5EF4-FFF2-40B4-BE49-F238E27FC236}">
                <a16:creationId xmlns:a16="http://schemas.microsoft.com/office/drawing/2014/main" id="{3D4EA1DF-FB0B-A771-EB5F-5F49C4B53E43}"/>
              </a:ext>
            </a:extLst>
          </p:cNvPr>
          <p:cNvSpPr/>
          <p:nvPr/>
        </p:nvSpPr>
        <p:spPr>
          <a:xfrm>
            <a:off x="9711833" y="5494944"/>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dB(A)</a:t>
            </a:r>
          </a:p>
        </p:txBody>
      </p:sp>
      <p:sp>
        <p:nvSpPr>
          <p:cNvPr id="15" name="Rechthoek 14">
            <a:extLst>
              <a:ext uri="{FF2B5EF4-FFF2-40B4-BE49-F238E27FC236}">
                <a16:creationId xmlns:a16="http://schemas.microsoft.com/office/drawing/2014/main" id="{A77AA730-3F7F-88E2-5E91-519B3CF12687}"/>
              </a:ext>
            </a:extLst>
          </p:cNvPr>
          <p:cNvSpPr/>
          <p:nvPr/>
        </p:nvSpPr>
        <p:spPr>
          <a:xfrm>
            <a:off x="349621" y="2809561"/>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Ervaringen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solidFill>
                  <a:srgbClr val="4D3E2F"/>
                </a:solidFill>
                <a:latin typeface="Corbel" panose="020B0503020204020204"/>
              </a:rPr>
              <a:t>(verhalen)</a:t>
            </a:r>
            <a:endPar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16" name="Rechthoek 15">
            <a:extLst>
              <a:ext uri="{FF2B5EF4-FFF2-40B4-BE49-F238E27FC236}">
                <a16:creationId xmlns:a16="http://schemas.microsoft.com/office/drawing/2014/main" id="{5C9076DB-86FF-F53B-562A-CA514DD3253B}"/>
              </a:ext>
            </a:extLst>
          </p:cNvPr>
          <p:cNvSpPr/>
          <p:nvPr/>
        </p:nvSpPr>
        <p:spPr>
          <a:xfrm>
            <a:off x="349621" y="3722248"/>
            <a:ext cx="1767503" cy="7133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Waarden</a:t>
            </a:r>
          </a:p>
        </p:txBody>
      </p:sp>
      <p:cxnSp>
        <p:nvCxnSpPr>
          <p:cNvPr id="13" name="Rechte verbindingslijn 12">
            <a:extLst>
              <a:ext uri="{FF2B5EF4-FFF2-40B4-BE49-F238E27FC236}">
                <a16:creationId xmlns:a16="http://schemas.microsoft.com/office/drawing/2014/main" id="{BB75E3A5-F0C9-7C99-D453-6F57365A7115}"/>
              </a:ext>
            </a:extLst>
          </p:cNvPr>
          <p:cNvCxnSpPr>
            <a:cxnSpLocks/>
          </p:cNvCxnSpPr>
          <p:nvPr/>
        </p:nvCxnSpPr>
        <p:spPr>
          <a:xfrm flipH="1" flipV="1">
            <a:off x="9111727" y="1022799"/>
            <a:ext cx="10758" cy="5270425"/>
          </a:xfrm>
          <a:prstGeom prst="line">
            <a:avLst/>
          </a:prstGeom>
          <a:ln w="38100">
            <a:solidFill>
              <a:srgbClr val="FFC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EEE9223C-2DC2-CA11-5AB4-4CD6BF7F7D16}"/>
              </a:ext>
            </a:extLst>
          </p:cNvPr>
          <p:cNvCxnSpPr/>
          <p:nvPr/>
        </p:nvCxnSpPr>
        <p:spPr>
          <a:xfrm flipH="1">
            <a:off x="8617435" y="3522912"/>
            <a:ext cx="505050" cy="0"/>
          </a:xfrm>
          <a:prstGeom prst="straightConnector1">
            <a:avLst/>
          </a:prstGeom>
          <a:ln w="28575">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8" name="Rechthoek 17">
            <a:extLst>
              <a:ext uri="{FF2B5EF4-FFF2-40B4-BE49-F238E27FC236}">
                <a16:creationId xmlns:a16="http://schemas.microsoft.com/office/drawing/2014/main" id="{61C482E3-75E3-A217-2352-B8D03AD7221B}"/>
              </a:ext>
            </a:extLst>
          </p:cNvPr>
          <p:cNvSpPr/>
          <p:nvPr/>
        </p:nvSpPr>
        <p:spPr>
          <a:xfrm>
            <a:off x="7044506" y="3022687"/>
            <a:ext cx="1562172" cy="10004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NL" dirty="0"/>
              <a:t>Kun je in algoritmen</a:t>
            </a:r>
          </a:p>
          <a:p>
            <a:pPr algn="ctr"/>
            <a:r>
              <a:rPr lang="nl-NL" dirty="0"/>
              <a:t>stoppen</a:t>
            </a:r>
          </a:p>
        </p:txBody>
      </p:sp>
    </p:spTree>
    <p:extLst>
      <p:ext uri="{BB962C8B-B14F-4D97-AF65-F5344CB8AC3E}">
        <p14:creationId xmlns:p14="http://schemas.microsoft.com/office/powerpoint/2010/main" val="365214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99692A-8F7C-71B8-C6F6-0FF63B781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8120" y="1255510"/>
            <a:ext cx="2920862" cy="2095719"/>
          </a:xfrm>
          <a:prstGeom prst="rect">
            <a:avLst/>
          </a:prstGeom>
        </p:spPr>
      </p:pic>
      <p:sp>
        <p:nvSpPr>
          <p:cNvPr id="2" name="Tekstvak 1">
            <a:extLst>
              <a:ext uri="{FF2B5EF4-FFF2-40B4-BE49-F238E27FC236}">
                <a16:creationId xmlns:a16="http://schemas.microsoft.com/office/drawing/2014/main" id="{878E94DE-80D8-5BD5-596C-2F25D725CEC5}"/>
              </a:ext>
            </a:extLst>
          </p:cNvPr>
          <p:cNvSpPr txBox="1"/>
          <p:nvPr/>
        </p:nvSpPr>
        <p:spPr>
          <a:xfrm>
            <a:off x="1017270" y="258074"/>
            <a:ext cx="4419158" cy="461665"/>
          </a:xfrm>
          <a:prstGeom prst="rect">
            <a:avLst/>
          </a:prstGeom>
          <a:noFill/>
        </p:spPr>
        <p:txBody>
          <a:bodyPr wrap="none" rtlCol="0">
            <a:spAutoFit/>
          </a:bodyPr>
          <a:lstStyle/>
          <a:p>
            <a:r>
              <a:rPr lang="nl-NL" sz="2400" b="1" dirty="0"/>
              <a:t>Wat is een goed politiek verhaal?</a:t>
            </a:r>
          </a:p>
        </p:txBody>
      </p:sp>
      <p:sp>
        <p:nvSpPr>
          <p:cNvPr id="4" name="Tekstvak 3">
            <a:extLst>
              <a:ext uri="{FF2B5EF4-FFF2-40B4-BE49-F238E27FC236}">
                <a16:creationId xmlns:a16="http://schemas.microsoft.com/office/drawing/2014/main" id="{59A5D6A6-6FA2-544A-E6FD-51786D05C92E}"/>
              </a:ext>
            </a:extLst>
          </p:cNvPr>
          <p:cNvSpPr txBox="1"/>
          <p:nvPr/>
        </p:nvSpPr>
        <p:spPr>
          <a:xfrm>
            <a:off x="1017270" y="922755"/>
            <a:ext cx="5749010" cy="1200329"/>
          </a:xfrm>
          <a:prstGeom prst="rect">
            <a:avLst/>
          </a:prstGeom>
          <a:noFill/>
        </p:spPr>
        <p:txBody>
          <a:bodyPr wrap="none" rtlCol="0">
            <a:spAutoFit/>
          </a:bodyPr>
          <a:lstStyle/>
          <a:p>
            <a:pPr marL="285750" indent="-285750">
              <a:buFont typeface="Arial" panose="020B0604020202020204" pitchFamily="34" charset="0"/>
              <a:buChar char="•"/>
            </a:pPr>
            <a:r>
              <a:rPr lang="nl-NL" sz="2400" dirty="0"/>
              <a:t>Refereert aan historie en/of lokale context</a:t>
            </a:r>
          </a:p>
          <a:p>
            <a:pPr marL="285750" indent="-285750">
              <a:buFont typeface="Arial" panose="020B0604020202020204" pitchFamily="34" charset="0"/>
              <a:buChar char="•"/>
            </a:pPr>
            <a:r>
              <a:rPr lang="nl-NL" sz="2400" dirty="0"/>
              <a:t>Sluit aan op beleving van de toehoorder</a:t>
            </a:r>
          </a:p>
          <a:p>
            <a:pPr marL="285750" indent="-285750">
              <a:buFont typeface="Arial" panose="020B0604020202020204" pitchFamily="34" charset="0"/>
              <a:buChar char="•"/>
            </a:pPr>
            <a:r>
              <a:rPr lang="nl-NL" sz="2400" dirty="0"/>
              <a:t>Biedt een heldere oplossingsrichting</a:t>
            </a:r>
          </a:p>
        </p:txBody>
      </p:sp>
      <p:pic>
        <p:nvPicPr>
          <p:cNvPr id="9" name="Afbeelding 8">
            <a:extLst>
              <a:ext uri="{FF2B5EF4-FFF2-40B4-BE49-F238E27FC236}">
                <a16:creationId xmlns:a16="http://schemas.microsoft.com/office/drawing/2014/main" id="{393CD94B-5847-D7A4-812A-A3C47BFF641A}"/>
              </a:ext>
            </a:extLst>
          </p:cNvPr>
          <p:cNvPicPr>
            <a:picLocks noChangeAspect="1"/>
          </p:cNvPicPr>
          <p:nvPr/>
        </p:nvPicPr>
        <p:blipFill>
          <a:blip r:embed="rId3"/>
          <a:stretch>
            <a:fillRect/>
          </a:stretch>
        </p:blipFill>
        <p:spPr>
          <a:xfrm>
            <a:off x="4550543" y="2151204"/>
            <a:ext cx="3197578" cy="4448722"/>
          </a:xfrm>
          <a:prstGeom prst="rect">
            <a:avLst/>
          </a:prstGeom>
        </p:spPr>
      </p:pic>
      <p:pic>
        <p:nvPicPr>
          <p:cNvPr id="10" name="Afbeelding 9">
            <a:extLst>
              <a:ext uri="{FF2B5EF4-FFF2-40B4-BE49-F238E27FC236}">
                <a16:creationId xmlns:a16="http://schemas.microsoft.com/office/drawing/2014/main" id="{D98483FF-29A5-60D1-73B2-0EEF73533EB2}"/>
              </a:ext>
            </a:extLst>
          </p:cNvPr>
          <p:cNvPicPr>
            <a:picLocks noChangeAspect="1"/>
          </p:cNvPicPr>
          <p:nvPr/>
        </p:nvPicPr>
        <p:blipFill>
          <a:blip r:embed="rId3"/>
          <a:stretch>
            <a:fillRect/>
          </a:stretch>
        </p:blipFill>
        <p:spPr>
          <a:xfrm>
            <a:off x="8083816" y="2151204"/>
            <a:ext cx="3197578" cy="4448722"/>
          </a:xfrm>
          <a:prstGeom prst="rect">
            <a:avLst/>
          </a:prstGeom>
        </p:spPr>
      </p:pic>
      <p:pic>
        <p:nvPicPr>
          <p:cNvPr id="11" name="Afbeelding 10">
            <a:extLst>
              <a:ext uri="{FF2B5EF4-FFF2-40B4-BE49-F238E27FC236}">
                <a16:creationId xmlns:a16="http://schemas.microsoft.com/office/drawing/2014/main" id="{1EF5EF4E-E3A4-3C3E-85C3-0EC226E47157}"/>
              </a:ext>
            </a:extLst>
          </p:cNvPr>
          <p:cNvPicPr>
            <a:picLocks noChangeAspect="1"/>
          </p:cNvPicPr>
          <p:nvPr/>
        </p:nvPicPr>
        <p:blipFill>
          <a:blip r:embed="rId3"/>
          <a:stretch>
            <a:fillRect/>
          </a:stretch>
        </p:blipFill>
        <p:spPr>
          <a:xfrm>
            <a:off x="1017270" y="2151204"/>
            <a:ext cx="3197578" cy="4448722"/>
          </a:xfrm>
          <a:prstGeom prst="rect">
            <a:avLst/>
          </a:prstGeom>
        </p:spPr>
      </p:pic>
      <p:sp>
        <p:nvSpPr>
          <p:cNvPr id="12" name="Tekstvak 11">
            <a:extLst>
              <a:ext uri="{FF2B5EF4-FFF2-40B4-BE49-F238E27FC236}">
                <a16:creationId xmlns:a16="http://schemas.microsoft.com/office/drawing/2014/main" id="{64FF431D-CEC9-EB3D-739D-9152323DA998}"/>
              </a:ext>
            </a:extLst>
          </p:cNvPr>
          <p:cNvSpPr txBox="1"/>
          <p:nvPr/>
        </p:nvSpPr>
        <p:spPr>
          <a:xfrm>
            <a:off x="4836059" y="2915319"/>
            <a:ext cx="2626545" cy="3693319"/>
          </a:xfrm>
          <a:prstGeom prst="rect">
            <a:avLst/>
          </a:prstGeom>
          <a:noFill/>
        </p:spPr>
        <p:txBody>
          <a:bodyPr wrap="square" rtlCol="0">
            <a:spAutoFit/>
          </a:bodyPr>
          <a:lstStyle/>
          <a:p>
            <a:r>
              <a:rPr lang="nl-NL" b="1" dirty="0"/>
              <a:t>Neoliberaal verhaal</a:t>
            </a:r>
          </a:p>
          <a:p>
            <a:pPr marL="285750" indent="-285750">
              <a:buFont typeface="Arial" panose="020B0604020202020204" pitchFamily="34" charset="0"/>
              <a:buChar char="•"/>
            </a:pPr>
            <a:r>
              <a:rPr lang="nl-NL" dirty="0"/>
              <a:t>Ervaringen geven aan dat bedrijven veel efficiënter werken dan de overheid</a:t>
            </a:r>
          </a:p>
          <a:p>
            <a:pPr marL="285750" indent="-285750">
              <a:buFont typeface="Arial" panose="020B0604020202020204" pitchFamily="34" charset="0"/>
              <a:buChar char="•"/>
            </a:pPr>
            <a:r>
              <a:rPr lang="nl-NL" dirty="0"/>
              <a:t>De burger is daarvan de dupe</a:t>
            </a:r>
          </a:p>
          <a:p>
            <a:pPr marL="285750" indent="-285750">
              <a:buFont typeface="Arial" panose="020B0604020202020204" pitchFamily="34" charset="0"/>
              <a:buChar char="•"/>
            </a:pPr>
            <a:r>
              <a:rPr lang="nl-NL" dirty="0"/>
              <a:t>Dus overheid: trek je terug en geef volop ruimte aan de vrije markt</a:t>
            </a:r>
          </a:p>
          <a:p>
            <a:pPr marL="285750" indent="-285750">
              <a:buFont typeface="Arial" panose="020B0604020202020204" pitchFamily="34" charset="0"/>
              <a:buChar char="•"/>
            </a:pPr>
            <a:r>
              <a:rPr lang="nl-NL" dirty="0"/>
              <a:t>Dan komt alles goed</a:t>
            </a:r>
          </a:p>
          <a:p>
            <a:pPr marL="285750" indent="-285750">
              <a:buFont typeface="Arial" panose="020B0604020202020204" pitchFamily="34" charset="0"/>
              <a:buChar char="•"/>
            </a:pPr>
            <a:endParaRPr lang="nl-NL" dirty="0"/>
          </a:p>
        </p:txBody>
      </p:sp>
      <p:sp>
        <p:nvSpPr>
          <p:cNvPr id="13" name="Tekstvak 12">
            <a:extLst>
              <a:ext uri="{FF2B5EF4-FFF2-40B4-BE49-F238E27FC236}">
                <a16:creationId xmlns:a16="http://schemas.microsoft.com/office/drawing/2014/main" id="{D6E4A854-5F6F-CCCA-CBDA-9FD0DE8ED835}"/>
              </a:ext>
            </a:extLst>
          </p:cNvPr>
          <p:cNvSpPr txBox="1"/>
          <p:nvPr/>
        </p:nvSpPr>
        <p:spPr>
          <a:xfrm>
            <a:off x="8369332" y="2915316"/>
            <a:ext cx="2626545" cy="3970318"/>
          </a:xfrm>
          <a:prstGeom prst="rect">
            <a:avLst/>
          </a:prstGeom>
          <a:noFill/>
        </p:spPr>
        <p:txBody>
          <a:bodyPr wrap="square" rtlCol="0">
            <a:spAutoFit/>
          </a:bodyPr>
          <a:lstStyle/>
          <a:p>
            <a:r>
              <a:rPr lang="nl-NL" b="1" dirty="0"/>
              <a:t>Conservatief verhaal</a:t>
            </a:r>
          </a:p>
          <a:p>
            <a:pPr marL="285750" indent="-285750">
              <a:buFont typeface="Arial" panose="020B0604020202020204" pitchFamily="34" charset="0"/>
              <a:buChar char="•"/>
            </a:pPr>
            <a:r>
              <a:rPr lang="nl-NL" dirty="0"/>
              <a:t>Vroeger was alles beter</a:t>
            </a:r>
          </a:p>
          <a:p>
            <a:pPr marL="285750" indent="-285750">
              <a:buFont typeface="Arial" panose="020B0604020202020204" pitchFamily="34" charset="0"/>
              <a:buChar char="•"/>
            </a:pPr>
            <a:r>
              <a:rPr lang="nl-NL" dirty="0"/>
              <a:t>Jouw problemen zijn gevolg van </a:t>
            </a:r>
            <a:r>
              <a:rPr lang="nl-NL" dirty="0" err="1"/>
              <a:t>veranderin-gen</a:t>
            </a:r>
            <a:r>
              <a:rPr lang="nl-NL" dirty="0"/>
              <a:t> door anderen:</a:t>
            </a:r>
          </a:p>
          <a:p>
            <a:pPr marL="742950" lvl="1" indent="-285750">
              <a:buFont typeface="Arial" panose="020B0604020202020204" pitchFamily="34" charset="0"/>
              <a:buChar char="•"/>
            </a:pPr>
            <a:r>
              <a:rPr lang="nl-NL" dirty="0"/>
              <a:t>Buitenlanders</a:t>
            </a:r>
          </a:p>
          <a:p>
            <a:pPr marL="742950" lvl="1" indent="-285750">
              <a:buFont typeface="Arial" panose="020B0604020202020204" pitchFamily="34" charset="0"/>
              <a:buChar char="•"/>
            </a:pPr>
            <a:r>
              <a:rPr lang="nl-NL" dirty="0"/>
              <a:t>Klimaatactivisten</a:t>
            </a:r>
          </a:p>
          <a:p>
            <a:pPr marL="742950" lvl="1" indent="-285750">
              <a:buFont typeface="Arial" panose="020B0604020202020204" pitchFamily="34" charset="0"/>
              <a:buChar char="•"/>
            </a:pPr>
            <a:r>
              <a:rPr lang="nl-NL" dirty="0"/>
              <a:t>De linkse elite</a:t>
            </a:r>
          </a:p>
          <a:p>
            <a:pPr marL="742950" lvl="1" indent="-285750">
              <a:buFont typeface="Arial" panose="020B0604020202020204" pitchFamily="34" charset="0"/>
              <a:buChar char="•"/>
            </a:pPr>
            <a:r>
              <a:rPr lang="nl-NL" dirty="0"/>
              <a:t>…</a:t>
            </a:r>
          </a:p>
          <a:p>
            <a:pPr marL="285750" indent="-285750">
              <a:buFont typeface="Arial" panose="020B0604020202020204" pitchFamily="34" charset="0"/>
              <a:buChar char="•"/>
            </a:pPr>
            <a:r>
              <a:rPr lang="nl-NL" dirty="0"/>
              <a:t>Dus: terug naar oude normen en waarden</a:t>
            </a:r>
          </a:p>
          <a:p>
            <a:pPr marL="285750"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NL" dirty="0"/>
          </a:p>
        </p:txBody>
      </p:sp>
      <p:sp>
        <p:nvSpPr>
          <p:cNvPr id="14" name="Pijl: links/rechts 13">
            <a:extLst>
              <a:ext uri="{FF2B5EF4-FFF2-40B4-BE49-F238E27FC236}">
                <a16:creationId xmlns:a16="http://schemas.microsoft.com/office/drawing/2014/main" id="{8A4C935A-8F97-A8BD-5644-F5F22BC9295E}"/>
              </a:ext>
            </a:extLst>
          </p:cNvPr>
          <p:cNvSpPr/>
          <p:nvPr/>
        </p:nvSpPr>
        <p:spPr>
          <a:xfrm>
            <a:off x="7132320" y="4184728"/>
            <a:ext cx="1533287" cy="1140311"/>
          </a:xfrm>
          <a:prstGeom prst="leftRightArrow">
            <a:avLst>
              <a:gd name="adj1" fmla="val 50000"/>
              <a:gd name="adj2" fmla="val 3046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Versterken elkaar</a:t>
            </a:r>
          </a:p>
        </p:txBody>
      </p:sp>
      <p:sp>
        <p:nvSpPr>
          <p:cNvPr id="15" name="Tekstvak 14">
            <a:extLst>
              <a:ext uri="{FF2B5EF4-FFF2-40B4-BE49-F238E27FC236}">
                <a16:creationId xmlns:a16="http://schemas.microsoft.com/office/drawing/2014/main" id="{2BF52B60-8BC5-43BC-0679-453AFA4CE2C1}"/>
              </a:ext>
            </a:extLst>
          </p:cNvPr>
          <p:cNvSpPr txBox="1"/>
          <p:nvPr/>
        </p:nvSpPr>
        <p:spPr>
          <a:xfrm>
            <a:off x="1302786" y="2906607"/>
            <a:ext cx="2626545" cy="3416320"/>
          </a:xfrm>
          <a:prstGeom prst="rect">
            <a:avLst/>
          </a:prstGeom>
          <a:noFill/>
        </p:spPr>
        <p:txBody>
          <a:bodyPr wrap="square" rtlCol="0">
            <a:spAutoFit/>
          </a:bodyPr>
          <a:lstStyle/>
          <a:p>
            <a:r>
              <a:rPr lang="nl-NL" b="1" dirty="0"/>
              <a:t>Progressief verhaal?</a:t>
            </a:r>
          </a:p>
          <a:p>
            <a:pPr marL="285750" indent="-285750">
              <a:buFont typeface="Arial" panose="020B0604020202020204" pitchFamily="34" charset="0"/>
              <a:buChar char="•"/>
            </a:pPr>
            <a:r>
              <a:rPr lang="nl-NL" dirty="0"/>
              <a:t>Meer huizen om in te wonen</a:t>
            </a:r>
          </a:p>
          <a:p>
            <a:pPr marL="285750" indent="-285750">
              <a:buFont typeface="Arial" panose="020B0604020202020204" pitchFamily="34" charset="0"/>
              <a:buChar char="•"/>
            </a:pPr>
            <a:r>
              <a:rPr lang="nl-NL" dirty="0"/>
              <a:t>Strijd voor een groene toekomst</a:t>
            </a:r>
          </a:p>
          <a:p>
            <a:pPr marL="285750" indent="-285750">
              <a:buFont typeface="Arial" panose="020B0604020202020204" pitchFamily="34" charset="0"/>
              <a:buChar char="•"/>
            </a:pPr>
            <a:r>
              <a:rPr lang="nl-NL" dirty="0"/>
              <a:t>Een inkomen waarmee je vooruitkomt</a:t>
            </a:r>
          </a:p>
          <a:p>
            <a:pPr marL="285750" indent="-285750">
              <a:buFont typeface="Arial" panose="020B0604020202020204" pitchFamily="34" charset="0"/>
              <a:buChar char="•"/>
            </a:pPr>
            <a:r>
              <a:rPr lang="nl-NL" dirty="0"/>
              <a:t>Leiderschap dat Nederland beschermt</a:t>
            </a:r>
          </a:p>
          <a:p>
            <a:pPr marL="285750" indent="-285750">
              <a:buFont typeface="Arial" panose="020B0604020202020204" pitchFamily="34" charset="0"/>
              <a:buChar char="•"/>
            </a:pPr>
            <a:r>
              <a:rPr lang="nl-NL" dirty="0"/>
              <a:t>De basis op orde</a:t>
            </a:r>
          </a:p>
          <a:p>
            <a:pPr marL="285750" indent="-285750">
              <a:buFont typeface="Arial" panose="020B0604020202020204" pitchFamily="34" charset="0"/>
              <a:buChar char="•"/>
            </a:pPr>
            <a:r>
              <a:rPr lang="nl-NL" dirty="0"/>
              <a:t>Dus: groener en socialer</a:t>
            </a:r>
          </a:p>
        </p:txBody>
      </p:sp>
      <p:sp>
        <p:nvSpPr>
          <p:cNvPr id="19" name="Rechthoek: afgeronde hoeken 18">
            <a:extLst>
              <a:ext uri="{FF2B5EF4-FFF2-40B4-BE49-F238E27FC236}">
                <a16:creationId xmlns:a16="http://schemas.microsoft.com/office/drawing/2014/main" id="{726C74D6-297E-0323-D196-6554CC07D615}"/>
              </a:ext>
            </a:extLst>
          </p:cNvPr>
          <p:cNvSpPr/>
          <p:nvPr/>
        </p:nvSpPr>
        <p:spPr>
          <a:xfrm rot="19804032">
            <a:off x="744179" y="3947131"/>
            <a:ext cx="3648089" cy="1037406"/>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Geen verhaal</a:t>
            </a:r>
          </a:p>
        </p:txBody>
      </p:sp>
      <p:pic>
        <p:nvPicPr>
          <p:cNvPr id="20" name="Afbeelding 19">
            <a:extLst>
              <a:ext uri="{FF2B5EF4-FFF2-40B4-BE49-F238E27FC236}">
                <a16:creationId xmlns:a16="http://schemas.microsoft.com/office/drawing/2014/main" id="{253B080A-2E75-712F-6396-4A2AEAB52F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86557">
            <a:off x="720329" y="2118691"/>
            <a:ext cx="3800410" cy="3769131"/>
          </a:xfrm>
          <a:prstGeom prst="rect">
            <a:avLst/>
          </a:prstGeom>
        </p:spPr>
      </p:pic>
      <p:sp>
        <p:nvSpPr>
          <p:cNvPr id="6" name="Tekstvak 5">
            <a:extLst>
              <a:ext uri="{FF2B5EF4-FFF2-40B4-BE49-F238E27FC236}">
                <a16:creationId xmlns:a16="http://schemas.microsoft.com/office/drawing/2014/main" id="{D631F852-3559-5DEA-1F6E-6A0A8CEE0732}"/>
              </a:ext>
            </a:extLst>
          </p:cNvPr>
          <p:cNvSpPr txBox="1"/>
          <p:nvPr/>
        </p:nvSpPr>
        <p:spPr>
          <a:xfrm>
            <a:off x="9336598" y="984318"/>
            <a:ext cx="1630575" cy="523220"/>
          </a:xfrm>
          <a:prstGeom prst="rect">
            <a:avLst/>
          </a:prstGeom>
          <a:noFill/>
        </p:spPr>
        <p:txBody>
          <a:bodyPr wrap="none" rtlCol="0">
            <a:spAutoFit/>
          </a:bodyPr>
          <a:lstStyle/>
          <a:p>
            <a:pPr algn="ctr"/>
            <a:r>
              <a:rPr lang="nl-NL" sz="1400" dirty="0"/>
              <a:t>1 mei lezing 2025</a:t>
            </a:r>
          </a:p>
          <a:p>
            <a:pPr algn="ctr"/>
            <a:r>
              <a:rPr lang="nl-NL" sz="1400" dirty="0"/>
              <a:t>door Mirjam de Rijk</a:t>
            </a:r>
          </a:p>
        </p:txBody>
      </p:sp>
    </p:spTree>
    <p:extLst>
      <p:ext uri="{BB962C8B-B14F-4D97-AF65-F5344CB8AC3E}">
        <p14:creationId xmlns:p14="http://schemas.microsoft.com/office/powerpoint/2010/main" val="178490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1000" fill="hold"/>
                                        <p:tgtEl>
                                          <p:spTgt spid="20"/>
                                        </p:tgtEl>
                                        <p:attrNameLst>
                                          <p:attrName>ppt_x</p:attrName>
                                        </p:attrNameLst>
                                      </p:cBhvr>
                                      <p:tavLst>
                                        <p:tav tm="0">
                                          <p:val>
                                            <p:strVal val="#ppt_x"/>
                                          </p:val>
                                        </p:tav>
                                        <p:tav tm="100000">
                                          <p:val>
                                            <p:strVal val="#ppt_x"/>
                                          </p:val>
                                        </p:tav>
                                      </p:tavLst>
                                    </p:anim>
                                    <p:anim calcmode="lin" valueType="num">
                                      <p:cBhvr additive="base">
                                        <p:cTn id="62" dur="10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par>
                          <p:cTn id="66" fill="hold">
                            <p:stCondLst>
                              <p:cond delay="1000"/>
                            </p:stCondLst>
                            <p:childTnLst>
                              <p:par>
                                <p:cTn id="67" presetID="2" presetClass="exit" presetSubtype="1" fill="hold" nodeType="afterEffect">
                                  <p:stCondLst>
                                    <p:cond delay="0"/>
                                  </p:stCondLst>
                                  <p:childTnLst>
                                    <p:anim calcmode="lin" valueType="num">
                                      <p:cBhvr additive="base">
                                        <p:cTn id="68" dur="1000"/>
                                        <p:tgtEl>
                                          <p:spTgt spid="20"/>
                                        </p:tgtEl>
                                        <p:attrNameLst>
                                          <p:attrName>ppt_x</p:attrName>
                                        </p:attrNameLst>
                                      </p:cBhvr>
                                      <p:tavLst>
                                        <p:tav tm="0">
                                          <p:val>
                                            <p:strVal val="ppt_x"/>
                                          </p:val>
                                        </p:tav>
                                        <p:tav tm="100000">
                                          <p:val>
                                            <p:strVal val="ppt_x"/>
                                          </p:val>
                                        </p:tav>
                                      </p:tavLst>
                                    </p:anim>
                                    <p:anim calcmode="lin" valueType="num">
                                      <p:cBhvr additive="base">
                                        <p:cTn id="69" dur="1000"/>
                                        <p:tgtEl>
                                          <p:spTgt spid="20"/>
                                        </p:tgtEl>
                                        <p:attrNameLst>
                                          <p:attrName>ppt_y</p:attrName>
                                        </p:attrNameLst>
                                      </p:cBhvr>
                                      <p:tavLst>
                                        <p:tav tm="0">
                                          <p:val>
                                            <p:strVal val="ppt_y"/>
                                          </p:val>
                                        </p:tav>
                                        <p:tav tm="100000">
                                          <p:val>
                                            <p:strVal val="0-ppt_h/2"/>
                                          </p:val>
                                        </p:tav>
                                      </p:tavLst>
                                    </p:anim>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9"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0160-F7BF-7497-CB58-035DEB81F61B}"/>
            </a:ext>
          </a:extLst>
        </p:cNvPr>
        <p:cNvGrpSpPr/>
        <p:nvPr/>
      </p:nvGrpSpPr>
      <p:grpSpPr>
        <a:xfrm>
          <a:off x="0" y="0"/>
          <a:ext cx="0" cy="0"/>
          <a:chOff x="0" y="0"/>
          <a:chExt cx="0" cy="0"/>
        </a:xfrm>
      </p:grpSpPr>
      <p:sp>
        <p:nvSpPr>
          <p:cNvPr id="8" name="Rechthoek 7">
            <a:extLst>
              <a:ext uri="{FF2B5EF4-FFF2-40B4-BE49-F238E27FC236}">
                <a16:creationId xmlns:a16="http://schemas.microsoft.com/office/drawing/2014/main" id="{F27E4F81-2371-73DD-8D41-DFFFAB54E52D}"/>
              </a:ext>
            </a:extLst>
          </p:cNvPr>
          <p:cNvSpPr/>
          <p:nvPr/>
        </p:nvSpPr>
        <p:spPr>
          <a:xfrm>
            <a:off x="1874264" y="83104"/>
            <a:ext cx="8162618" cy="463950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E6A6C814-CFDC-63E4-8268-95830F0A93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4813" y="784103"/>
            <a:ext cx="3406905" cy="3700499"/>
          </a:xfrm>
          <a:prstGeom prst="rect">
            <a:avLst/>
          </a:prstGeom>
        </p:spPr>
      </p:pic>
      <p:sp>
        <p:nvSpPr>
          <p:cNvPr id="7" name="Rechthoek 6">
            <a:extLst>
              <a:ext uri="{FF2B5EF4-FFF2-40B4-BE49-F238E27FC236}">
                <a16:creationId xmlns:a16="http://schemas.microsoft.com/office/drawing/2014/main" id="{F742BFC2-195D-CC2C-649B-037EE2055976}"/>
              </a:ext>
            </a:extLst>
          </p:cNvPr>
          <p:cNvSpPr/>
          <p:nvPr/>
        </p:nvSpPr>
        <p:spPr>
          <a:xfrm>
            <a:off x="6013525" y="1021980"/>
            <a:ext cx="217836" cy="666975"/>
          </a:xfrm>
          <a:prstGeom prst="rect">
            <a:avLst/>
          </a:prstGeom>
          <a:solidFill>
            <a:srgbClr val="F8B3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4" name="Afbeelding 13">
            <a:extLst>
              <a:ext uri="{FF2B5EF4-FFF2-40B4-BE49-F238E27FC236}">
                <a16:creationId xmlns:a16="http://schemas.microsoft.com/office/drawing/2014/main" id="{BF15EE61-0003-3157-E972-319452417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4294" y="-72227"/>
            <a:ext cx="1973359" cy="3371659"/>
          </a:xfrm>
          <a:prstGeom prst="rect">
            <a:avLst/>
          </a:prstGeom>
        </p:spPr>
      </p:pic>
      <p:pic>
        <p:nvPicPr>
          <p:cNvPr id="16" name="Afbeelding 15">
            <a:extLst>
              <a:ext uri="{FF2B5EF4-FFF2-40B4-BE49-F238E27FC236}">
                <a16:creationId xmlns:a16="http://schemas.microsoft.com/office/drawing/2014/main" id="{EC1EB13D-3C71-EB92-FC92-C9BF93750B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0910" y="1876257"/>
            <a:ext cx="1973359" cy="3371659"/>
          </a:xfrm>
          <a:prstGeom prst="rect">
            <a:avLst/>
          </a:prstGeom>
        </p:spPr>
      </p:pic>
      <p:pic>
        <p:nvPicPr>
          <p:cNvPr id="11" name="Afbeelding 10">
            <a:extLst>
              <a:ext uri="{FF2B5EF4-FFF2-40B4-BE49-F238E27FC236}">
                <a16:creationId xmlns:a16="http://schemas.microsoft.com/office/drawing/2014/main" id="{7421DFE2-3791-69AD-F304-9F0D6E1189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03927">
            <a:off x="3259658" y="684912"/>
            <a:ext cx="5806849" cy="1016199"/>
          </a:xfrm>
          <a:prstGeom prst="rect">
            <a:avLst/>
          </a:prstGeom>
        </p:spPr>
      </p:pic>
      <p:sp>
        <p:nvSpPr>
          <p:cNvPr id="15" name="Tekstvak 14">
            <a:extLst>
              <a:ext uri="{FF2B5EF4-FFF2-40B4-BE49-F238E27FC236}">
                <a16:creationId xmlns:a16="http://schemas.microsoft.com/office/drawing/2014/main" id="{CCE92551-B546-9C4F-370D-F65D6B434D27}"/>
              </a:ext>
            </a:extLst>
          </p:cNvPr>
          <p:cNvSpPr txBox="1"/>
          <p:nvPr/>
        </p:nvSpPr>
        <p:spPr>
          <a:xfrm>
            <a:off x="7666956" y="3664470"/>
            <a:ext cx="8021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Koude</a:t>
            </a:r>
            <a:b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b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data</a:t>
            </a:r>
          </a:p>
        </p:txBody>
      </p:sp>
      <p:sp>
        <p:nvSpPr>
          <p:cNvPr id="2" name="Tekstvak 1">
            <a:extLst>
              <a:ext uri="{FF2B5EF4-FFF2-40B4-BE49-F238E27FC236}">
                <a16:creationId xmlns:a16="http://schemas.microsoft.com/office/drawing/2014/main" id="{38E05710-7139-AA11-2AEF-B69931338827}"/>
              </a:ext>
            </a:extLst>
          </p:cNvPr>
          <p:cNvSpPr txBox="1"/>
          <p:nvPr/>
        </p:nvSpPr>
        <p:spPr>
          <a:xfrm>
            <a:off x="3694345" y="1715774"/>
            <a:ext cx="8851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Warme</a:t>
            </a:r>
            <a:b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b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data</a:t>
            </a:r>
          </a:p>
        </p:txBody>
      </p:sp>
      <p:pic>
        <p:nvPicPr>
          <p:cNvPr id="4" name="Afbeelding 3">
            <a:extLst>
              <a:ext uri="{FF2B5EF4-FFF2-40B4-BE49-F238E27FC236}">
                <a16:creationId xmlns:a16="http://schemas.microsoft.com/office/drawing/2014/main" id="{16B690D4-AB70-6486-B544-F8FCC6C964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350"/>
            <a:ext cx="12192000" cy="6858000"/>
          </a:xfrm>
          <a:prstGeom prst="rect">
            <a:avLst/>
          </a:prstGeom>
        </p:spPr>
      </p:pic>
      <p:sp>
        <p:nvSpPr>
          <p:cNvPr id="5" name="Rechthoek 4">
            <a:extLst>
              <a:ext uri="{FF2B5EF4-FFF2-40B4-BE49-F238E27FC236}">
                <a16:creationId xmlns:a16="http://schemas.microsoft.com/office/drawing/2014/main" id="{AEF7530E-1628-9582-40A4-7089C2F33A9A}"/>
              </a:ext>
            </a:extLst>
          </p:cNvPr>
          <p:cNvSpPr/>
          <p:nvPr/>
        </p:nvSpPr>
        <p:spPr>
          <a:xfrm>
            <a:off x="5130300" y="4722479"/>
            <a:ext cx="1984285" cy="725189"/>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4D3E2F"/>
                </a:solidFill>
                <a:effectLst/>
                <a:uLnTx/>
                <a:uFillTx/>
                <a:latin typeface="Corbel" panose="020B0503020204020204"/>
                <a:ea typeface="+mn-ea"/>
                <a:cs typeface="+mn-cs"/>
              </a:rPr>
              <a:t>Ingewikkeld</a:t>
            </a:r>
          </a:p>
        </p:txBody>
      </p:sp>
    </p:spTree>
    <p:extLst>
      <p:ext uri="{BB962C8B-B14F-4D97-AF65-F5344CB8AC3E}">
        <p14:creationId xmlns:p14="http://schemas.microsoft.com/office/powerpoint/2010/main" val="32854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2743-B58D-C76B-9026-3E8C8F701A51}"/>
            </a:ext>
          </a:extLst>
        </p:cNvPr>
        <p:cNvGrpSpPr/>
        <p:nvPr/>
      </p:nvGrpSpPr>
      <p:grpSpPr>
        <a:xfrm>
          <a:off x="0" y="0"/>
          <a:ext cx="0" cy="0"/>
          <a:chOff x="0" y="0"/>
          <a:chExt cx="0" cy="0"/>
        </a:xfrm>
      </p:grpSpPr>
      <p:sp>
        <p:nvSpPr>
          <p:cNvPr id="8" name="Rechthoek 7">
            <a:extLst>
              <a:ext uri="{FF2B5EF4-FFF2-40B4-BE49-F238E27FC236}">
                <a16:creationId xmlns:a16="http://schemas.microsoft.com/office/drawing/2014/main" id="{7FA0180E-ED2F-9B14-22D1-211B812C8CAF}"/>
              </a:ext>
            </a:extLst>
          </p:cNvPr>
          <p:cNvSpPr/>
          <p:nvPr/>
        </p:nvSpPr>
        <p:spPr>
          <a:xfrm>
            <a:off x="1874264" y="83104"/>
            <a:ext cx="8162618" cy="463950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3C3751E6-E097-592B-8D9E-C6DE46492C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4813" y="784103"/>
            <a:ext cx="3406905" cy="3700499"/>
          </a:xfrm>
          <a:prstGeom prst="rect">
            <a:avLst/>
          </a:prstGeom>
        </p:spPr>
      </p:pic>
      <p:sp>
        <p:nvSpPr>
          <p:cNvPr id="7" name="Rechthoek 6">
            <a:extLst>
              <a:ext uri="{FF2B5EF4-FFF2-40B4-BE49-F238E27FC236}">
                <a16:creationId xmlns:a16="http://schemas.microsoft.com/office/drawing/2014/main" id="{E11D7A08-1B58-C4EF-ED2E-84410BD622E0}"/>
              </a:ext>
            </a:extLst>
          </p:cNvPr>
          <p:cNvSpPr/>
          <p:nvPr/>
        </p:nvSpPr>
        <p:spPr>
          <a:xfrm>
            <a:off x="6013525" y="1021980"/>
            <a:ext cx="217836" cy="666975"/>
          </a:xfrm>
          <a:prstGeom prst="rect">
            <a:avLst/>
          </a:prstGeom>
          <a:solidFill>
            <a:srgbClr val="F8B3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4" name="Afbeelding 13">
            <a:extLst>
              <a:ext uri="{FF2B5EF4-FFF2-40B4-BE49-F238E27FC236}">
                <a16:creationId xmlns:a16="http://schemas.microsoft.com/office/drawing/2014/main" id="{671B1AD3-A3A8-2152-59D6-F9D2970F84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0913" y="924882"/>
            <a:ext cx="1973359" cy="3371659"/>
          </a:xfrm>
          <a:prstGeom prst="rect">
            <a:avLst/>
          </a:prstGeom>
        </p:spPr>
      </p:pic>
      <p:pic>
        <p:nvPicPr>
          <p:cNvPr id="16" name="Afbeelding 15">
            <a:extLst>
              <a:ext uri="{FF2B5EF4-FFF2-40B4-BE49-F238E27FC236}">
                <a16:creationId xmlns:a16="http://schemas.microsoft.com/office/drawing/2014/main" id="{E6FD0025-E62E-CCD9-2F6D-3C553905D0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9436" y="914128"/>
            <a:ext cx="1973359" cy="3371659"/>
          </a:xfrm>
          <a:prstGeom prst="rect">
            <a:avLst/>
          </a:prstGeom>
        </p:spPr>
      </p:pic>
      <p:pic>
        <p:nvPicPr>
          <p:cNvPr id="11" name="Afbeelding 10">
            <a:extLst>
              <a:ext uri="{FF2B5EF4-FFF2-40B4-BE49-F238E27FC236}">
                <a16:creationId xmlns:a16="http://schemas.microsoft.com/office/drawing/2014/main" id="{5170995E-8AFF-A03A-7566-EADF30780B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4849" y="694272"/>
            <a:ext cx="5806849" cy="1016199"/>
          </a:xfrm>
          <a:prstGeom prst="rect">
            <a:avLst/>
          </a:prstGeom>
        </p:spPr>
      </p:pic>
      <p:sp>
        <p:nvSpPr>
          <p:cNvPr id="2" name="Tekstvak 1">
            <a:extLst>
              <a:ext uri="{FF2B5EF4-FFF2-40B4-BE49-F238E27FC236}">
                <a16:creationId xmlns:a16="http://schemas.microsoft.com/office/drawing/2014/main" id="{664F12D1-4DDA-B77B-36E0-34481DFF1FDC}"/>
              </a:ext>
            </a:extLst>
          </p:cNvPr>
          <p:cNvSpPr txBox="1"/>
          <p:nvPr/>
        </p:nvSpPr>
        <p:spPr>
          <a:xfrm>
            <a:off x="3582582" y="2703841"/>
            <a:ext cx="8851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Warme</a:t>
            </a:r>
            <a:b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b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data</a:t>
            </a:r>
          </a:p>
        </p:txBody>
      </p:sp>
      <p:sp>
        <p:nvSpPr>
          <p:cNvPr id="3" name="Tekstvak 2">
            <a:extLst>
              <a:ext uri="{FF2B5EF4-FFF2-40B4-BE49-F238E27FC236}">
                <a16:creationId xmlns:a16="http://schemas.microsoft.com/office/drawing/2014/main" id="{2BB02543-B6D8-F7A1-0A47-8E3CEB936010}"/>
              </a:ext>
            </a:extLst>
          </p:cNvPr>
          <p:cNvSpPr txBox="1"/>
          <p:nvPr/>
        </p:nvSpPr>
        <p:spPr>
          <a:xfrm>
            <a:off x="7890475" y="2709299"/>
            <a:ext cx="8021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Koude</a:t>
            </a:r>
            <a:b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br>
            <a:r>
              <a:rPr kumimoji="0" lang="nl-NL" sz="1800" b="0" i="0" u="none" strike="noStrike" kern="1200" cap="none" spc="0" normalizeH="0" baseline="0" noProof="0" dirty="0">
                <a:ln>
                  <a:noFill/>
                </a:ln>
                <a:solidFill>
                  <a:srgbClr val="4D3E2F"/>
                </a:solidFill>
                <a:effectLst/>
                <a:uLnTx/>
                <a:uFillTx/>
                <a:latin typeface="Corbel" panose="020B0503020204020204"/>
                <a:ea typeface="+mn-ea"/>
                <a:cs typeface="+mn-cs"/>
              </a:rPr>
              <a:t>data</a:t>
            </a:r>
          </a:p>
        </p:txBody>
      </p:sp>
      <p:pic>
        <p:nvPicPr>
          <p:cNvPr id="4" name="Afbeelding 3">
            <a:extLst>
              <a:ext uri="{FF2B5EF4-FFF2-40B4-BE49-F238E27FC236}">
                <a16:creationId xmlns:a16="http://schemas.microsoft.com/office/drawing/2014/main" id="{7C1D3C4D-401D-61C4-6531-F42D186B57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
            <a:ext cx="12192000" cy="6858000"/>
          </a:xfrm>
          <a:prstGeom prst="rect">
            <a:avLst/>
          </a:prstGeom>
        </p:spPr>
      </p:pic>
      <p:sp>
        <p:nvSpPr>
          <p:cNvPr id="10" name="Rechthoek 9">
            <a:extLst>
              <a:ext uri="{FF2B5EF4-FFF2-40B4-BE49-F238E27FC236}">
                <a16:creationId xmlns:a16="http://schemas.microsoft.com/office/drawing/2014/main" id="{0C9CD797-8376-0AED-DB9D-6B081CFB2243}"/>
              </a:ext>
            </a:extLst>
          </p:cNvPr>
          <p:cNvSpPr/>
          <p:nvPr/>
        </p:nvSpPr>
        <p:spPr>
          <a:xfrm>
            <a:off x="5130300" y="4722479"/>
            <a:ext cx="1984285" cy="725189"/>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4D3E2F"/>
                </a:solidFill>
                <a:effectLst/>
                <a:uLnTx/>
                <a:uFillTx/>
                <a:latin typeface="Corbel" panose="020B0503020204020204"/>
                <a:ea typeface="+mn-ea"/>
                <a:cs typeface="+mn-cs"/>
              </a:rPr>
              <a:t>Verbinding met “wij”</a:t>
            </a:r>
          </a:p>
        </p:txBody>
      </p:sp>
    </p:spTree>
    <p:extLst>
      <p:ext uri="{BB962C8B-B14F-4D97-AF65-F5344CB8AC3E}">
        <p14:creationId xmlns:p14="http://schemas.microsoft.com/office/powerpoint/2010/main" val="313639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CFAD885-674F-5CA0-BF45-28B275503707}"/>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A8541611-879E-EF48-8B9A-20DF580AA093}"/>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27" name="Rechthoek 26">
            <a:extLst>
              <a:ext uri="{FF2B5EF4-FFF2-40B4-BE49-F238E27FC236}">
                <a16:creationId xmlns:a16="http://schemas.microsoft.com/office/drawing/2014/main" id="{DB00A219-4EEF-3CCB-64ED-5450F8DC1E84}"/>
              </a:ext>
            </a:extLst>
          </p:cNvPr>
          <p:cNvSpPr/>
          <p:nvPr/>
        </p:nvSpPr>
        <p:spPr>
          <a:xfrm>
            <a:off x="4435232"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De mensen</a:t>
            </a:r>
          </a:p>
        </p:txBody>
      </p:sp>
      <p:sp>
        <p:nvSpPr>
          <p:cNvPr id="29" name="Rechthoek 28">
            <a:extLst>
              <a:ext uri="{FF2B5EF4-FFF2-40B4-BE49-F238E27FC236}">
                <a16:creationId xmlns:a16="http://schemas.microsoft.com/office/drawing/2014/main" id="{FBF15F36-60BB-1D75-7A28-D3DC047A28DF}"/>
              </a:ext>
            </a:extLst>
          </p:cNvPr>
          <p:cNvSpPr/>
          <p:nvPr/>
        </p:nvSpPr>
        <p:spPr>
          <a:xfrm>
            <a:off x="5207977"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Beschouwer</a:t>
            </a:r>
          </a:p>
        </p:txBody>
      </p:sp>
      <p:sp>
        <p:nvSpPr>
          <p:cNvPr id="30" name="Rechthoek 29">
            <a:extLst>
              <a:ext uri="{FF2B5EF4-FFF2-40B4-BE49-F238E27FC236}">
                <a16:creationId xmlns:a16="http://schemas.microsoft.com/office/drawing/2014/main" id="{549C8A30-2B37-3A70-CF83-A181F745B515}"/>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98A7CB1D-6929-477C-0B72-0BC2FD164DA5}"/>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341883C1-41A5-89A1-33B0-3BE1DFCC310C}"/>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5" name="Tekstvak 4">
            <a:extLst>
              <a:ext uri="{FF2B5EF4-FFF2-40B4-BE49-F238E27FC236}">
                <a16:creationId xmlns:a16="http://schemas.microsoft.com/office/drawing/2014/main" id="{05CEF32A-E401-95E2-2382-6FE5EF0FD8E1}"/>
              </a:ext>
            </a:extLst>
          </p:cNvPr>
          <p:cNvSpPr txBox="1"/>
          <p:nvPr/>
        </p:nvSpPr>
        <p:spPr>
          <a:xfrm>
            <a:off x="662939" y="4658851"/>
            <a:ext cx="326897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Politiek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Draag samen met anderen bij aan de versterking van de wisselwerkingen en waardeer de kennis (het vakmanschap) van inwoners en lokale ondernemers</a:t>
            </a:r>
          </a:p>
        </p:txBody>
      </p:sp>
      <p:sp>
        <p:nvSpPr>
          <p:cNvPr id="6" name="Tekstvak 5">
            <a:extLst>
              <a:ext uri="{FF2B5EF4-FFF2-40B4-BE49-F238E27FC236}">
                <a16:creationId xmlns:a16="http://schemas.microsoft.com/office/drawing/2014/main" id="{F669EAFB-8C08-B43F-CE9B-D729DCF57205}"/>
              </a:ext>
            </a:extLst>
          </p:cNvPr>
          <p:cNvSpPr txBox="1"/>
          <p:nvPr/>
        </p:nvSpPr>
        <p:spPr>
          <a:xfrm>
            <a:off x="8207522" y="4650929"/>
            <a:ext cx="326897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Politiek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Conserveer de klaagcultuur van “de anderen hebben de schuld” en geef volop ruimte aan de vrije markt</a:t>
            </a:r>
          </a:p>
        </p:txBody>
      </p:sp>
      <p:pic>
        <p:nvPicPr>
          <p:cNvPr id="7" name="Afbeelding 6">
            <a:extLst>
              <a:ext uri="{FF2B5EF4-FFF2-40B4-BE49-F238E27FC236}">
                <a16:creationId xmlns:a16="http://schemas.microsoft.com/office/drawing/2014/main" id="{3A9C3AE2-15A3-5038-E360-B00C1C655CAB}"/>
              </a:ext>
            </a:extLst>
          </p:cNvPr>
          <p:cNvPicPr>
            <a:picLocks noChangeAspect="1"/>
          </p:cNvPicPr>
          <p:nvPr/>
        </p:nvPicPr>
        <p:blipFill>
          <a:blip r:embed="rId2"/>
          <a:stretch>
            <a:fillRect/>
          </a:stretch>
        </p:blipFill>
        <p:spPr>
          <a:xfrm>
            <a:off x="4485671" y="3378938"/>
            <a:ext cx="3442070" cy="3367933"/>
          </a:xfrm>
          <a:prstGeom prst="rect">
            <a:avLst/>
          </a:prstGeom>
        </p:spPr>
      </p:pic>
      <p:pic>
        <p:nvPicPr>
          <p:cNvPr id="10" name="Afbeelding 9">
            <a:extLst>
              <a:ext uri="{FF2B5EF4-FFF2-40B4-BE49-F238E27FC236}">
                <a16:creationId xmlns:a16="http://schemas.microsoft.com/office/drawing/2014/main" id="{7FC2F2C3-6A88-5EAB-9BF6-70E27A821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27" y="2052128"/>
            <a:ext cx="609863" cy="2359852"/>
          </a:xfrm>
          <a:prstGeom prst="rect">
            <a:avLst/>
          </a:prstGeom>
        </p:spPr>
      </p:pic>
    </p:spTree>
    <p:extLst>
      <p:ext uri="{BB962C8B-B14F-4D97-AF65-F5344CB8AC3E}">
        <p14:creationId xmlns:p14="http://schemas.microsoft.com/office/powerpoint/2010/main" val="132518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FD9B6DF-2620-A908-4F6F-A79E5A300148}"/>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6C464EF0-B19C-A750-DFD2-DDA2130C2550}"/>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27" name="Rechthoek 26">
            <a:extLst>
              <a:ext uri="{FF2B5EF4-FFF2-40B4-BE49-F238E27FC236}">
                <a16:creationId xmlns:a16="http://schemas.microsoft.com/office/drawing/2014/main" id="{30979103-1973-65F6-D1F3-C56B5C7DF467}"/>
              </a:ext>
            </a:extLst>
          </p:cNvPr>
          <p:cNvSpPr/>
          <p:nvPr/>
        </p:nvSpPr>
        <p:spPr>
          <a:xfrm>
            <a:off x="4435232"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De mensen</a:t>
            </a:r>
          </a:p>
        </p:txBody>
      </p:sp>
      <p:sp>
        <p:nvSpPr>
          <p:cNvPr id="29" name="Rechthoek 28">
            <a:extLst>
              <a:ext uri="{FF2B5EF4-FFF2-40B4-BE49-F238E27FC236}">
                <a16:creationId xmlns:a16="http://schemas.microsoft.com/office/drawing/2014/main" id="{654FE849-5135-AFB5-505F-8E69AB4F7B3E}"/>
              </a:ext>
            </a:extLst>
          </p:cNvPr>
          <p:cNvSpPr/>
          <p:nvPr/>
        </p:nvSpPr>
        <p:spPr>
          <a:xfrm>
            <a:off x="5207977"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Beschouwer</a:t>
            </a:r>
          </a:p>
        </p:txBody>
      </p:sp>
      <p:sp>
        <p:nvSpPr>
          <p:cNvPr id="30" name="Rechthoek 29">
            <a:extLst>
              <a:ext uri="{FF2B5EF4-FFF2-40B4-BE49-F238E27FC236}">
                <a16:creationId xmlns:a16="http://schemas.microsoft.com/office/drawing/2014/main" id="{0899C71E-18AA-617D-3323-ACE364957B8A}"/>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290759DE-5B92-8B18-87AC-D7AE586FCF76}"/>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7C19A4E0-5AF5-BA1E-F046-ECA8E36F9D36}"/>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5" name="Tekstvak 4">
            <a:extLst>
              <a:ext uri="{FF2B5EF4-FFF2-40B4-BE49-F238E27FC236}">
                <a16:creationId xmlns:a16="http://schemas.microsoft.com/office/drawing/2014/main" id="{22741ACE-2F7F-98DB-6BFF-E40E70FFBE86}"/>
              </a:ext>
            </a:extLst>
          </p:cNvPr>
          <p:cNvSpPr txBox="1"/>
          <p:nvPr/>
        </p:nvSpPr>
        <p:spPr>
          <a:xfrm>
            <a:off x="662939" y="4658851"/>
            <a:ext cx="326897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Politiek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Draag samen met anderen bij aan de versterking van de wisselwerkingen en waardeer de kennis (het vakmanschap) van inwoners en lokale ondernemers</a:t>
            </a:r>
          </a:p>
        </p:txBody>
      </p:sp>
      <p:sp>
        <p:nvSpPr>
          <p:cNvPr id="6" name="Tekstvak 5">
            <a:extLst>
              <a:ext uri="{FF2B5EF4-FFF2-40B4-BE49-F238E27FC236}">
                <a16:creationId xmlns:a16="http://schemas.microsoft.com/office/drawing/2014/main" id="{B95C4BC8-97AE-C778-F053-37AFABC04DDD}"/>
              </a:ext>
            </a:extLst>
          </p:cNvPr>
          <p:cNvSpPr txBox="1"/>
          <p:nvPr/>
        </p:nvSpPr>
        <p:spPr>
          <a:xfrm>
            <a:off x="8207522" y="4650929"/>
            <a:ext cx="326897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Politiek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Conserveer de klaagcultuur van “de anderen hebben de schuld” en geef volop ruimte aan de vrije markt</a:t>
            </a:r>
          </a:p>
        </p:txBody>
      </p:sp>
      <p:pic>
        <p:nvPicPr>
          <p:cNvPr id="11" name="Afbeelding 10">
            <a:extLst>
              <a:ext uri="{FF2B5EF4-FFF2-40B4-BE49-F238E27FC236}">
                <a16:creationId xmlns:a16="http://schemas.microsoft.com/office/drawing/2014/main" id="{29454AC9-9DF3-48A2-9F76-32BB5CDBC12E}"/>
              </a:ext>
            </a:extLst>
          </p:cNvPr>
          <p:cNvPicPr>
            <a:picLocks noChangeAspect="1"/>
          </p:cNvPicPr>
          <p:nvPr/>
        </p:nvPicPr>
        <p:blipFill>
          <a:blip r:embed="rId2"/>
          <a:stretch>
            <a:fillRect/>
          </a:stretch>
        </p:blipFill>
        <p:spPr>
          <a:xfrm>
            <a:off x="4411076" y="4095264"/>
            <a:ext cx="3687637" cy="2209740"/>
          </a:xfrm>
          <a:prstGeom prst="rect">
            <a:avLst/>
          </a:prstGeom>
        </p:spPr>
      </p:pic>
      <p:pic>
        <p:nvPicPr>
          <p:cNvPr id="2" name="Afbeelding 1">
            <a:extLst>
              <a:ext uri="{FF2B5EF4-FFF2-40B4-BE49-F238E27FC236}">
                <a16:creationId xmlns:a16="http://schemas.microsoft.com/office/drawing/2014/main" id="{BED6A287-F0AB-9673-4ED0-3AD7BEB21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927" y="2052128"/>
            <a:ext cx="609863" cy="2359852"/>
          </a:xfrm>
          <a:prstGeom prst="rect">
            <a:avLst/>
          </a:prstGeom>
        </p:spPr>
      </p:pic>
      <p:sp>
        <p:nvSpPr>
          <p:cNvPr id="3" name="Pijl: links 2">
            <a:extLst>
              <a:ext uri="{FF2B5EF4-FFF2-40B4-BE49-F238E27FC236}">
                <a16:creationId xmlns:a16="http://schemas.microsoft.com/office/drawing/2014/main" id="{75B1E77C-A794-0585-F1A0-9135518B94AA}"/>
              </a:ext>
            </a:extLst>
          </p:cNvPr>
          <p:cNvSpPr/>
          <p:nvPr/>
        </p:nvSpPr>
        <p:spPr>
          <a:xfrm>
            <a:off x="3595415" y="3359243"/>
            <a:ext cx="4675426" cy="839097"/>
          </a:xfrm>
          <a:prstGeom prst="lef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Het nieuwe progressieve verhaal</a:t>
            </a:r>
          </a:p>
        </p:txBody>
      </p:sp>
    </p:spTree>
    <p:extLst>
      <p:ext uri="{BB962C8B-B14F-4D97-AF65-F5344CB8AC3E}">
        <p14:creationId xmlns:p14="http://schemas.microsoft.com/office/powerpoint/2010/main" val="122757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afterEffect">
                                  <p:stCondLst>
                                    <p:cond delay="0"/>
                                  </p:stCondLst>
                                  <p:childTnLst>
                                    <p:animEffect transition="out" filter="wipe(up)">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94E1362-0C65-7873-C482-29D80E15391A}"/>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D02CA9E4-BEAC-FD4A-24A6-5E2A1736E276}"/>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Gebied</a:t>
            </a:r>
          </a:p>
        </p:txBody>
      </p:sp>
      <p:sp>
        <p:nvSpPr>
          <p:cNvPr id="8" name="Rechthoek 7">
            <a:extLst>
              <a:ext uri="{FF2B5EF4-FFF2-40B4-BE49-F238E27FC236}">
                <a16:creationId xmlns:a16="http://schemas.microsoft.com/office/drawing/2014/main" id="{69C1F03A-279E-822E-9F2C-216F46010B88}"/>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Gebied</a:t>
            </a:r>
          </a:p>
        </p:txBody>
      </p:sp>
      <p:sp>
        <p:nvSpPr>
          <p:cNvPr id="31" name="Rechthoek 30">
            <a:extLst>
              <a:ext uri="{FF2B5EF4-FFF2-40B4-BE49-F238E27FC236}">
                <a16:creationId xmlns:a16="http://schemas.microsoft.com/office/drawing/2014/main" id="{0BCD69A0-C28C-2660-A9B7-F54694CAFC43}"/>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2" name="Rechthoek 1">
            <a:extLst>
              <a:ext uri="{FF2B5EF4-FFF2-40B4-BE49-F238E27FC236}">
                <a16:creationId xmlns:a16="http://schemas.microsoft.com/office/drawing/2014/main" id="{73E1DA7F-2154-E5C3-9354-478A22DD136B}"/>
              </a:ext>
            </a:extLst>
          </p:cNvPr>
          <p:cNvSpPr/>
          <p:nvPr/>
        </p:nvSpPr>
        <p:spPr>
          <a:xfrm>
            <a:off x="3307864" y="337257"/>
            <a:ext cx="5576271" cy="923330"/>
          </a:xfrm>
          <a:prstGeom prst="rect">
            <a:avLst/>
          </a:prstGeom>
          <a:noFill/>
        </p:spPr>
        <p:txBody>
          <a:bodyPr wrap="none" lIns="91440" tIns="45720" rIns="91440" bIns="45720">
            <a:spAutoFit/>
          </a:bodyPr>
          <a:lstStyle/>
          <a:p>
            <a:pPr algn="ctr"/>
            <a:r>
              <a:rPr lang="nl-NL" sz="5400" b="0" cap="none" spc="0" dirty="0">
                <a:ln w="0"/>
                <a:solidFill>
                  <a:schemeClr val="tx1"/>
                </a:solidFill>
                <a:effectLst>
                  <a:outerShdw blurRad="38100" dist="19050" dir="2700000" algn="tl" rotWithShape="0">
                    <a:schemeClr val="dk1">
                      <a:alpha val="40000"/>
                    </a:schemeClr>
                  </a:outerShdw>
                </a:effectLst>
              </a:rPr>
              <a:t>Macro-economisch</a:t>
            </a:r>
          </a:p>
        </p:txBody>
      </p:sp>
      <p:sp>
        <p:nvSpPr>
          <p:cNvPr id="4" name="Pijl: gebogen 3">
            <a:extLst>
              <a:ext uri="{FF2B5EF4-FFF2-40B4-BE49-F238E27FC236}">
                <a16:creationId xmlns:a16="http://schemas.microsoft.com/office/drawing/2014/main" id="{CF1D1D96-F19B-D8F4-AC6D-A3CE9BF37EB6}"/>
              </a:ext>
            </a:extLst>
          </p:cNvPr>
          <p:cNvSpPr/>
          <p:nvPr/>
        </p:nvSpPr>
        <p:spPr>
          <a:xfrm rot="10800000">
            <a:off x="8260083" y="3912124"/>
            <a:ext cx="1131258" cy="1668544"/>
          </a:xfrm>
          <a:prstGeom prst="bentArrow">
            <a:avLst>
              <a:gd name="adj1" fmla="val 25000"/>
              <a:gd name="adj2" fmla="val 30870"/>
              <a:gd name="adj3" fmla="val 25000"/>
              <a:gd name="adj4" fmla="val 4375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l-NL">
              <a:solidFill>
                <a:schemeClr val="tx1"/>
              </a:solidFill>
            </a:endParaRPr>
          </a:p>
        </p:txBody>
      </p:sp>
      <p:sp>
        <p:nvSpPr>
          <p:cNvPr id="7" name="Pijl: gebogen 6">
            <a:extLst>
              <a:ext uri="{FF2B5EF4-FFF2-40B4-BE49-F238E27FC236}">
                <a16:creationId xmlns:a16="http://schemas.microsoft.com/office/drawing/2014/main" id="{A1984027-B524-4F60-51D6-C253BC1BF6A0}"/>
              </a:ext>
            </a:extLst>
          </p:cNvPr>
          <p:cNvSpPr/>
          <p:nvPr/>
        </p:nvSpPr>
        <p:spPr>
          <a:xfrm rot="10800000" flipH="1">
            <a:off x="10290207" y="3912125"/>
            <a:ext cx="1186294" cy="1668544"/>
          </a:xfrm>
          <a:prstGeom prst="bentArrow">
            <a:avLst>
              <a:gd name="adj1" fmla="val 25000"/>
              <a:gd name="adj2" fmla="val 30870"/>
              <a:gd name="adj3" fmla="val 25000"/>
              <a:gd name="adj4" fmla="val 4375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l-NL">
              <a:solidFill>
                <a:schemeClr val="tx1"/>
              </a:solidFill>
            </a:endParaRPr>
          </a:p>
        </p:txBody>
      </p:sp>
      <p:sp>
        <p:nvSpPr>
          <p:cNvPr id="9" name="Tekstvak 8">
            <a:extLst>
              <a:ext uri="{FF2B5EF4-FFF2-40B4-BE49-F238E27FC236}">
                <a16:creationId xmlns:a16="http://schemas.microsoft.com/office/drawing/2014/main" id="{04F6C036-ED70-F0BE-DE0F-1830B302974B}"/>
              </a:ext>
            </a:extLst>
          </p:cNvPr>
          <p:cNvSpPr txBox="1"/>
          <p:nvPr/>
        </p:nvSpPr>
        <p:spPr>
          <a:xfrm>
            <a:off x="9066035" y="4420096"/>
            <a:ext cx="340158" cy="461665"/>
          </a:xfrm>
          <a:prstGeom prst="rect">
            <a:avLst/>
          </a:prstGeom>
          <a:noFill/>
        </p:spPr>
        <p:txBody>
          <a:bodyPr wrap="none" rtlCol="0">
            <a:spAutoFit/>
          </a:bodyPr>
          <a:lstStyle/>
          <a:p>
            <a:r>
              <a:rPr lang="nl-NL" sz="2400" dirty="0"/>
              <a:t>€</a:t>
            </a:r>
          </a:p>
        </p:txBody>
      </p:sp>
      <p:sp>
        <p:nvSpPr>
          <p:cNvPr id="10" name="Tekstvak 9">
            <a:extLst>
              <a:ext uri="{FF2B5EF4-FFF2-40B4-BE49-F238E27FC236}">
                <a16:creationId xmlns:a16="http://schemas.microsoft.com/office/drawing/2014/main" id="{F9819F17-1B40-FEEC-DC37-72749757D902}"/>
              </a:ext>
            </a:extLst>
          </p:cNvPr>
          <p:cNvSpPr txBox="1"/>
          <p:nvPr/>
        </p:nvSpPr>
        <p:spPr>
          <a:xfrm>
            <a:off x="10266187" y="4420096"/>
            <a:ext cx="340158" cy="461665"/>
          </a:xfrm>
          <a:prstGeom prst="rect">
            <a:avLst/>
          </a:prstGeom>
          <a:noFill/>
        </p:spPr>
        <p:txBody>
          <a:bodyPr wrap="none" rtlCol="0">
            <a:spAutoFit/>
          </a:bodyPr>
          <a:lstStyle/>
          <a:p>
            <a:r>
              <a:rPr lang="nl-NL" sz="2400" dirty="0"/>
              <a:t>€</a:t>
            </a:r>
          </a:p>
        </p:txBody>
      </p:sp>
      <p:sp>
        <p:nvSpPr>
          <p:cNvPr id="20" name="Rechthoek 19">
            <a:extLst>
              <a:ext uri="{FF2B5EF4-FFF2-40B4-BE49-F238E27FC236}">
                <a16:creationId xmlns:a16="http://schemas.microsoft.com/office/drawing/2014/main" id="{3C144E69-186D-000A-71F5-E0849F826E4A}"/>
              </a:ext>
            </a:extLst>
          </p:cNvPr>
          <p:cNvSpPr/>
          <p:nvPr/>
        </p:nvSpPr>
        <p:spPr>
          <a:xfrm>
            <a:off x="666341" y="2050702"/>
            <a:ext cx="3268979" cy="23598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Gebiedswaarden</a:t>
            </a:r>
          </a:p>
        </p:txBody>
      </p:sp>
      <p:sp>
        <p:nvSpPr>
          <p:cNvPr id="15" name="Pijl: gekromd links 14">
            <a:extLst>
              <a:ext uri="{FF2B5EF4-FFF2-40B4-BE49-F238E27FC236}">
                <a16:creationId xmlns:a16="http://schemas.microsoft.com/office/drawing/2014/main" id="{E7273193-EB6D-E5FD-21FE-A617110C5068}"/>
              </a:ext>
            </a:extLst>
          </p:cNvPr>
          <p:cNvSpPr/>
          <p:nvPr/>
        </p:nvSpPr>
        <p:spPr>
          <a:xfrm rot="10800000">
            <a:off x="798839" y="3637498"/>
            <a:ext cx="1452282" cy="1244263"/>
          </a:xfrm>
          <a:prstGeom prst="curvedLeftArrow">
            <a:avLst/>
          </a:prstGeom>
          <a:solidFill>
            <a:srgbClr val="FFC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kstvak 15">
            <a:extLst>
              <a:ext uri="{FF2B5EF4-FFF2-40B4-BE49-F238E27FC236}">
                <a16:creationId xmlns:a16="http://schemas.microsoft.com/office/drawing/2014/main" id="{086A646F-8D95-F330-9A47-37CAA71FEA14}"/>
              </a:ext>
            </a:extLst>
          </p:cNvPr>
          <p:cNvSpPr txBox="1"/>
          <p:nvPr/>
        </p:nvSpPr>
        <p:spPr>
          <a:xfrm>
            <a:off x="1438613" y="3754932"/>
            <a:ext cx="340158" cy="461665"/>
          </a:xfrm>
          <a:prstGeom prst="rect">
            <a:avLst/>
          </a:prstGeom>
          <a:noFill/>
        </p:spPr>
        <p:txBody>
          <a:bodyPr wrap="none" rtlCol="0">
            <a:spAutoFit/>
          </a:bodyPr>
          <a:lstStyle/>
          <a:p>
            <a:r>
              <a:rPr lang="nl-NL" sz="2400" dirty="0"/>
              <a:t>€</a:t>
            </a:r>
          </a:p>
        </p:txBody>
      </p:sp>
      <p:sp>
        <p:nvSpPr>
          <p:cNvPr id="19" name="Pijl: gekromd rechts 18">
            <a:extLst>
              <a:ext uri="{FF2B5EF4-FFF2-40B4-BE49-F238E27FC236}">
                <a16:creationId xmlns:a16="http://schemas.microsoft.com/office/drawing/2014/main" id="{B699F0E6-13DD-A0F4-EF40-5C7A85B4D760}"/>
              </a:ext>
            </a:extLst>
          </p:cNvPr>
          <p:cNvSpPr/>
          <p:nvPr/>
        </p:nvSpPr>
        <p:spPr>
          <a:xfrm flipH="1">
            <a:off x="2365379" y="3784670"/>
            <a:ext cx="1452281" cy="1254620"/>
          </a:xfrm>
          <a:prstGeom prst="curvedRightArrow">
            <a:avLst/>
          </a:prstGeom>
          <a:solidFill>
            <a:srgbClr val="FFC6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Tekstvak 16">
            <a:extLst>
              <a:ext uri="{FF2B5EF4-FFF2-40B4-BE49-F238E27FC236}">
                <a16:creationId xmlns:a16="http://schemas.microsoft.com/office/drawing/2014/main" id="{0397A0EC-8B6F-F508-BA60-F113430C9B68}"/>
              </a:ext>
            </a:extLst>
          </p:cNvPr>
          <p:cNvSpPr txBox="1"/>
          <p:nvPr/>
        </p:nvSpPr>
        <p:spPr>
          <a:xfrm>
            <a:off x="2785807" y="4453780"/>
            <a:ext cx="340158" cy="461665"/>
          </a:xfrm>
          <a:prstGeom prst="rect">
            <a:avLst/>
          </a:prstGeom>
          <a:noFill/>
        </p:spPr>
        <p:txBody>
          <a:bodyPr wrap="none" rtlCol="0">
            <a:spAutoFit/>
          </a:bodyPr>
          <a:lstStyle/>
          <a:p>
            <a:r>
              <a:rPr lang="nl-NL" sz="2400" dirty="0"/>
              <a:t>€</a:t>
            </a:r>
          </a:p>
        </p:txBody>
      </p:sp>
      <p:sp>
        <p:nvSpPr>
          <p:cNvPr id="30" name="Rechthoek 29">
            <a:extLst>
              <a:ext uri="{FF2B5EF4-FFF2-40B4-BE49-F238E27FC236}">
                <a16:creationId xmlns:a16="http://schemas.microsoft.com/office/drawing/2014/main" id="{B7BEAC22-D6DE-2FB7-7C08-B4836DDDBF51}"/>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Tree>
    <p:extLst>
      <p:ext uri="{BB962C8B-B14F-4D97-AF65-F5344CB8AC3E}">
        <p14:creationId xmlns:p14="http://schemas.microsoft.com/office/powerpoint/2010/main" val="19667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10" grpId="0"/>
      <p:bldP spid="20" grpId="0" animBg="1"/>
      <p:bldP spid="15" grpId="0" animBg="1"/>
      <p:bldP spid="16" grpId="0"/>
      <p:bldP spid="19"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5984B9-D484-AAD6-F5B7-27C4582DA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ballon: ovaal 3">
            <a:extLst>
              <a:ext uri="{FF2B5EF4-FFF2-40B4-BE49-F238E27FC236}">
                <a16:creationId xmlns:a16="http://schemas.microsoft.com/office/drawing/2014/main" id="{4F4DEC04-5F44-A68B-7767-769BA51E56D9}"/>
              </a:ext>
            </a:extLst>
          </p:cNvPr>
          <p:cNvSpPr/>
          <p:nvPr/>
        </p:nvSpPr>
        <p:spPr>
          <a:xfrm>
            <a:off x="4812632" y="372979"/>
            <a:ext cx="2827421" cy="1600200"/>
          </a:xfrm>
          <a:prstGeom prst="wedgeEllipseCallout">
            <a:avLst>
              <a:gd name="adj1" fmla="val -60450"/>
              <a:gd name="adj2" fmla="val 3607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Waar te beginnen?</a:t>
            </a:r>
          </a:p>
        </p:txBody>
      </p:sp>
      <p:sp>
        <p:nvSpPr>
          <p:cNvPr id="5" name="Gedachtewolkje: wolk 4">
            <a:extLst>
              <a:ext uri="{FF2B5EF4-FFF2-40B4-BE49-F238E27FC236}">
                <a16:creationId xmlns:a16="http://schemas.microsoft.com/office/drawing/2014/main" id="{617637AC-BB2D-695D-FCCA-9E2165964E98}"/>
              </a:ext>
            </a:extLst>
          </p:cNvPr>
          <p:cNvSpPr/>
          <p:nvPr/>
        </p:nvSpPr>
        <p:spPr>
          <a:xfrm>
            <a:off x="9669780" y="1973179"/>
            <a:ext cx="2194560" cy="1760220"/>
          </a:xfrm>
          <a:prstGeom prst="cloudCallout">
            <a:avLst>
              <a:gd name="adj1" fmla="val -55209"/>
              <a:gd name="adj2" fmla="val -6217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Daar waar het al is</a:t>
            </a:r>
          </a:p>
        </p:txBody>
      </p:sp>
    </p:spTree>
    <p:extLst>
      <p:ext uri="{BB962C8B-B14F-4D97-AF65-F5344CB8AC3E}">
        <p14:creationId xmlns:p14="http://schemas.microsoft.com/office/powerpoint/2010/main" val="155213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E8DDF5-D6A3-19E5-4A21-490EB039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
        <p:nvSpPr>
          <p:cNvPr id="4" name="Rechthoek 3">
            <a:extLst>
              <a:ext uri="{FF2B5EF4-FFF2-40B4-BE49-F238E27FC236}">
                <a16:creationId xmlns:a16="http://schemas.microsoft.com/office/drawing/2014/main" id="{E0917520-AE5B-1B4F-73EC-0F9F6D1E2F60}"/>
              </a:ext>
            </a:extLst>
          </p:cNvPr>
          <p:cNvSpPr/>
          <p:nvPr/>
        </p:nvSpPr>
        <p:spPr>
          <a:xfrm>
            <a:off x="4063242" y="5381732"/>
            <a:ext cx="5046468" cy="1239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bg1"/>
                </a:solidFill>
              </a:rPr>
              <a:t>Netl, 4 – 7 april 2024</a:t>
            </a:r>
          </a:p>
          <a:p>
            <a:pPr algn="ctr"/>
            <a:r>
              <a:rPr lang="nl-NL" sz="2000" dirty="0">
                <a:solidFill>
                  <a:schemeClr val="bg1"/>
                </a:solidFill>
              </a:rPr>
              <a:t>Vertegenwoordigers van inwonersinitiatieven uit geheel Nederland</a:t>
            </a:r>
          </a:p>
        </p:txBody>
      </p:sp>
    </p:spTree>
    <p:extLst>
      <p:ext uri="{BB962C8B-B14F-4D97-AF65-F5344CB8AC3E}">
        <p14:creationId xmlns:p14="http://schemas.microsoft.com/office/powerpoint/2010/main" val="22243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FB985B7-B3E3-AC5D-913A-422590F67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80" y="329052"/>
            <a:ext cx="4295040" cy="1441692"/>
          </a:xfrm>
          <a:prstGeom prst="rect">
            <a:avLst/>
          </a:prstGeom>
        </p:spPr>
      </p:pic>
      <p:sp>
        <p:nvSpPr>
          <p:cNvPr id="4" name="Rechthoek: afgeronde hoeken 3">
            <a:extLst>
              <a:ext uri="{FF2B5EF4-FFF2-40B4-BE49-F238E27FC236}">
                <a16:creationId xmlns:a16="http://schemas.microsoft.com/office/drawing/2014/main" id="{9BBB9204-4FEE-2BFE-265E-AD2BA06CBBDE}"/>
              </a:ext>
            </a:extLst>
          </p:cNvPr>
          <p:cNvSpPr/>
          <p:nvPr/>
        </p:nvSpPr>
        <p:spPr>
          <a:xfrm>
            <a:off x="1461058" y="2403060"/>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Klooster&amp;Buren</a:t>
            </a:r>
            <a:endParaRPr lang="nl-NL" dirty="0"/>
          </a:p>
        </p:txBody>
      </p:sp>
      <p:sp>
        <p:nvSpPr>
          <p:cNvPr id="7" name="Rechthoek: afgeronde hoeken 6">
            <a:extLst>
              <a:ext uri="{FF2B5EF4-FFF2-40B4-BE49-F238E27FC236}">
                <a16:creationId xmlns:a16="http://schemas.microsoft.com/office/drawing/2014/main" id="{E1DD68D3-F2C2-F1D8-5110-5C1A072E4F1C}"/>
              </a:ext>
            </a:extLst>
          </p:cNvPr>
          <p:cNvSpPr/>
          <p:nvPr/>
        </p:nvSpPr>
        <p:spPr>
          <a:xfrm>
            <a:off x="3863364" y="3404462"/>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De Rieshoek</a:t>
            </a:r>
            <a:br>
              <a:rPr lang="nl-NL" dirty="0"/>
            </a:br>
            <a:r>
              <a:rPr lang="nl-NL" dirty="0"/>
              <a:t>(Noordlaren)</a:t>
            </a:r>
          </a:p>
        </p:txBody>
      </p:sp>
      <p:sp>
        <p:nvSpPr>
          <p:cNvPr id="8" name="Rechthoek: afgeronde hoeken 7">
            <a:extLst>
              <a:ext uri="{FF2B5EF4-FFF2-40B4-BE49-F238E27FC236}">
                <a16:creationId xmlns:a16="http://schemas.microsoft.com/office/drawing/2014/main" id="{6CFB05A5-B3FC-C86E-BBAF-E20C9FC2CF46}"/>
              </a:ext>
            </a:extLst>
          </p:cNvPr>
          <p:cNvSpPr/>
          <p:nvPr/>
        </p:nvSpPr>
        <p:spPr>
          <a:xfrm>
            <a:off x="386237" y="3088624"/>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Grolloo Zorgt</a:t>
            </a:r>
          </a:p>
        </p:txBody>
      </p:sp>
      <p:sp>
        <p:nvSpPr>
          <p:cNvPr id="9" name="Rechthoek: afgeronde hoeken 8">
            <a:extLst>
              <a:ext uri="{FF2B5EF4-FFF2-40B4-BE49-F238E27FC236}">
                <a16:creationId xmlns:a16="http://schemas.microsoft.com/office/drawing/2014/main" id="{173F4F4B-5ABD-B905-FDFB-A98FBAAE14A8}"/>
              </a:ext>
            </a:extLst>
          </p:cNvPr>
          <p:cNvSpPr/>
          <p:nvPr/>
        </p:nvSpPr>
        <p:spPr>
          <a:xfrm>
            <a:off x="6221552" y="3934186"/>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Gasselternijeveen</a:t>
            </a:r>
            <a:endParaRPr lang="nl-NL" dirty="0"/>
          </a:p>
        </p:txBody>
      </p:sp>
      <p:sp>
        <p:nvSpPr>
          <p:cNvPr id="10" name="Rechthoek: afgeronde hoeken 9">
            <a:extLst>
              <a:ext uri="{FF2B5EF4-FFF2-40B4-BE49-F238E27FC236}">
                <a16:creationId xmlns:a16="http://schemas.microsoft.com/office/drawing/2014/main" id="{7EF9E813-2DCB-2ADC-4F14-458418E99757}"/>
              </a:ext>
            </a:extLst>
          </p:cNvPr>
          <p:cNvSpPr/>
          <p:nvPr/>
        </p:nvSpPr>
        <p:spPr>
          <a:xfrm>
            <a:off x="1510411" y="5145989"/>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Borgweer (Vledder)</a:t>
            </a:r>
          </a:p>
        </p:txBody>
      </p:sp>
      <p:sp>
        <p:nvSpPr>
          <p:cNvPr id="11" name="Rechthoek: afgeronde hoeken 10">
            <a:extLst>
              <a:ext uri="{FF2B5EF4-FFF2-40B4-BE49-F238E27FC236}">
                <a16:creationId xmlns:a16="http://schemas.microsoft.com/office/drawing/2014/main" id="{F0B157AE-2FE5-A0F4-59E8-61C6BD8D6F70}"/>
              </a:ext>
            </a:extLst>
          </p:cNvPr>
          <p:cNvSpPr/>
          <p:nvPr/>
        </p:nvSpPr>
        <p:spPr>
          <a:xfrm>
            <a:off x="6498279" y="2619628"/>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TOER</a:t>
            </a:r>
          </a:p>
          <a:p>
            <a:pPr algn="ctr"/>
            <a:r>
              <a:rPr lang="nl-NL" dirty="0"/>
              <a:t>(Tzum)</a:t>
            </a:r>
          </a:p>
        </p:txBody>
      </p:sp>
      <p:sp>
        <p:nvSpPr>
          <p:cNvPr id="12" name="Rechthoek: afgeronde hoeken 11">
            <a:extLst>
              <a:ext uri="{FF2B5EF4-FFF2-40B4-BE49-F238E27FC236}">
                <a16:creationId xmlns:a16="http://schemas.microsoft.com/office/drawing/2014/main" id="{D3026498-14F2-9B65-3570-6E6D7E69B8F3}"/>
              </a:ext>
            </a:extLst>
          </p:cNvPr>
          <p:cNvSpPr/>
          <p:nvPr/>
        </p:nvSpPr>
        <p:spPr>
          <a:xfrm>
            <a:off x="6330167" y="5407266"/>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ZorgVrijstaat</a:t>
            </a:r>
            <a:endParaRPr lang="nl-NL" dirty="0"/>
          </a:p>
          <a:p>
            <a:pPr algn="ctr"/>
            <a:r>
              <a:rPr lang="nl-NL" dirty="0"/>
              <a:t>(Rotterdam)</a:t>
            </a:r>
          </a:p>
        </p:txBody>
      </p:sp>
      <p:sp>
        <p:nvSpPr>
          <p:cNvPr id="13" name="Rechthoek: afgeronde hoeken 12">
            <a:extLst>
              <a:ext uri="{FF2B5EF4-FFF2-40B4-BE49-F238E27FC236}">
                <a16:creationId xmlns:a16="http://schemas.microsoft.com/office/drawing/2014/main" id="{8C3EC1AC-FF9E-48AF-3DB4-E3357512F1FD}"/>
              </a:ext>
            </a:extLst>
          </p:cNvPr>
          <p:cNvSpPr/>
          <p:nvPr/>
        </p:nvSpPr>
        <p:spPr>
          <a:xfrm>
            <a:off x="8447395" y="1643663"/>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Austerlitz Zorgt</a:t>
            </a:r>
          </a:p>
        </p:txBody>
      </p:sp>
      <p:sp>
        <p:nvSpPr>
          <p:cNvPr id="14" name="Rechthoek: afgeronde hoeken 13">
            <a:extLst>
              <a:ext uri="{FF2B5EF4-FFF2-40B4-BE49-F238E27FC236}">
                <a16:creationId xmlns:a16="http://schemas.microsoft.com/office/drawing/2014/main" id="{0B1B2C73-360D-0B90-8BC2-DCFB258FC14A}"/>
              </a:ext>
            </a:extLst>
          </p:cNvPr>
          <p:cNvSpPr/>
          <p:nvPr/>
        </p:nvSpPr>
        <p:spPr>
          <a:xfrm>
            <a:off x="9229448" y="3667691"/>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Brummen Zorgt</a:t>
            </a:r>
          </a:p>
        </p:txBody>
      </p:sp>
      <p:sp>
        <p:nvSpPr>
          <p:cNvPr id="15" name="Rechthoek: afgeronde hoeken 14">
            <a:extLst>
              <a:ext uri="{FF2B5EF4-FFF2-40B4-BE49-F238E27FC236}">
                <a16:creationId xmlns:a16="http://schemas.microsoft.com/office/drawing/2014/main" id="{31E6658F-F0DD-E937-8CAE-1098907C5CC8}"/>
              </a:ext>
            </a:extLst>
          </p:cNvPr>
          <p:cNvSpPr/>
          <p:nvPr/>
        </p:nvSpPr>
        <p:spPr>
          <a:xfrm>
            <a:off x="2582895" y="4405863"/>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Het Dagelijks Bestaan</a:t>
            </a:r>
            <a:br>
              <a:rPr lang="nl-NL" dirty="0"/>
            </a:br>
            <a:r>
              <a:rPr lang="nl-NL" dirty="0"/>
              <a:t>(Zutphen)</a:t>
            </a:r>
          </a:p>
        </p:txBody>
      </p:sp>
      <p:sp>
        <p:nvSpPr>
          <p:cNvPr id="16" name="Rechthoek: afgeronde hoeken 15">
            <a:extLst>
              <a:ext uri="{FF2B5EF4-FFF2-40B4-BE49-F238E27FC236}">
                <a16:creationId xmlns:a16="http://schemas.microsoft.com/office/drawing/2014/main" id="{24A291A4-6D48-1FB1-67FB-CCD23FF85CB6}"/>
              </a:ext>
            </a:extLst>
          </p:cNvPr>
          <p:cNvSpPr/>
          <p:nvPr/>
        </p:nvSpPr>
        <p:spPr>
          <a:xfrm>
            <a:off x="4396102" y="1687159"/>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Sancta</a:t>
            </a:r>
            <a:r>
              <a:rPr lang="nl-NL" dirty="0"/>
              <a:t> Maria</a:t>
            </a:r>
            <a:br>
              <a:rPr lang="nl-NL" dirty="0"/>
            </a:br>
            <a:r>
              <a:rPr lang="nl-NL" dirty="0"/>
              <a:t>(Nijmegen)</a:t>
            </a:r>
          </a:p>
        </p:txBody>
      </p:sp>
      <p:sp>
        <p:nvSpPr>
          <p:cNvPr id="17" name="Rechthoek: afgeronde hoeken 16">
            <a:extLst>
              <a:ext uri="{FF2B5EF4-FFF2-40B4-BE49-F238E27FC236}">
                <a16:creationId xmlns:a16="http://schemas.microsoft.com/office/drawing/2014/main" id="{B498CCFD-EB7B-C251-05DF-0BABBBAA83B8}"/>
              </a:ext>
            </a:extLst>
          </p:cNvPr>
          <p:cNvSpPr/>
          <p:nvPr/>
        </p:nvSpPr>
        <p:spPr>
          <a:xfrm>
            <a:off x="8677221" y="4776903"/>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Het 8</a:t>
            </a:r>
            <a:r>
              <a:rPr lang="nl-NL" baseline="30000" dirty="0"/>
              <a:t>ste</a:t>
            </a:r>
            <a:r>
              <a:rPr lang="nl-NL" dirty="0"/>
              <a:t> Werk</a:t>
            </a:r>
            <a:br>
              <a:rPr lang="nl-NL" dirty="0"/>
            </a:br>
            <a:r>
              <a:rPr lang="nl-NL" dirty="0"/>
              <a:t>(Kampen)</a:t>
            </a:r>
          </a:p>
        </p:txBody>
      </p:sp>
      <p:sp>
        <p:nvSpPr>
          <p:cNvPr id="18" name="Rechthoek: afgeronde hoeken 17">
            <a:extLst>
              <a:ext uri="{FF2B5EF4-FFF2-40B4-BE49-F238E27FC236}">
                <a16:creationId xmlns:a16="http://schemas.microsoft.com/office/drawing/2014/main" id="{2EF4FED8-1812-FC2C-AB3A-400E21DB53D7}"/>
              </a:ext>
            </a:extLst>
          </p:cNvPr>
          <p:cNvSpPr/>
          <p:nvPr/>
        </p:nvSpPr>
        <p:spPr>
          <a:xfrm>
            <a:off x="557249" y="1294824"/>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err="1"/>
              <a:t>Wongema</a:t>
            </a:r>
            <a:br>
              <a:rPr lang="nl-NL" dirty="0"/>
            </a:br>
            <a:r>
              <a:rPr lang="nl-NL" dirty="0"/>
              <a:t>(Hornhuizen)</a:t>
            </a:r>
          </a:p>
        </p:txBody>
      </p:sp>
      <p:sp>
        <p:nvSpPr>
          <p:cNvPr id="19" name="Rechthoek: afgeronde hoeken 18">
            <a:extLst>
              <a:ext uri="{FF2B5EF4-FFF2-40B4-BE49-F238E27FC236}">
                <a16:creationId xmlns:a16="http://schemas.microsoft.com/office/drawing/2014/main" id="{718F5DF2-E8AB-68FB-5E0F-6F76F1C0E0EE}"/>
              </a:ext>
            </a:extLst>
          </p:cNvPr>
          <p:cNvSpPr/>
          <p:nvPr/>
        </p:nvSpPr>
        <p:spPr>
          <a:xfrm>
            <a:off x="557248" y="5868874"/>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Wedde dat het lukt</a:t>
            </a:r>
          </a:p>
        </p:txBody>
      </p:sp>
      <p:sp>
        <p:nvSpPr>
          <p:cNvPr id="20" name="Rechthoek: afgeronde hoeken 19">
            <a:extLst>
              <a:ext uri="{FF2B5EF4-FFF2-40B4-BE49-F238E27FC236}">
                <a16:creationId xmlns:a16="http://schemas.microsoft.com/office/drawing/2014/main" id="{AFB18D5F-1685-59F8-D6D0-99CAA7F2688C}"/>
              </a:ext>
            </a:extLst>
          </p:cNvPr>
          <p:cNvSpPr/>
          <p:nvPr/>
        </p:nvSpPr>
        <p:spPr>
          <a:xfrm>
            <a:off x="9061336" y="3012045"/>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De </a:t>
            </a:r>
            <a:r>
              <a:rPr lang="nl-NL" dirty="0" err="1"/>
              <a:t>Holm</a:t>
            </a:r>
            <a:endParaRPr lang="nl-NL" dirty="0"/>
          </a:p>
          <a:p>
            <a:pPr algn="ctr"/>
            <a:r>
              <a:rPr lang="nl-NL" dirty="0"/>
              <a:t>(Den Andel)</a:t>
            </a:r>
          </a:p>
        </p:txBody>
      </p:sp>
      <p:sp>
        <p:nvSpPr>
          <p:cNvPr id="21" name="Rechthoek: afgeronde hoeken 20">
            <a:extLst>
              <a:ext uri="{FF2B5EF4-FFF2-40B4-BE49-F238E27FC236}">
                <a16:creationId xmlns:a16="http://schemas.microsoft.com/office/drawing/2014/main" id="{CBC897F0-F52E-4B56-7088-4FFC89F3615B}"/>
              </a:ext>
            </a:extLst>
          </p:cNvPr>
          <p:cNvSpPr/>
          <p:nvPr/>
        </p:nvSpPr>
        <p:spPr>
          <a:xfrm>
            <a:off x="5020963" y="4744074"/>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De Eemstuin</a:t>
            </a:r>
          </a:p>
        </p:txBody>
      </p:sp>
      <p:sp>
        <p:nvSpPr>
          <p:cNvPr id="22" name="Rechthoek: afgeronde hoeken 21">
            <a:extLst>
              <a:ext uri="{FF2B5EF4-FFF2-40B4-BE49-F238E27FC236}">
                <a16:creationId xmlns:a16="http://schemas.microsoft.com/office/drawing/2014/main" id="{17AF4096-AA21-0825-82A2-F3F973ABC196}"/>
              </a:ext>
            </a:extLst>
          </p:cNvPr>
          <p:cNvSpPr/>
          <p:nvPr/>
        </p:nvSpPr>
        <p:spPr>
          <a:xfrm>
            <a:off x="3886648" y="5743523"/>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Coöperatie Woldwijk</a:t>
            </a:r>
          </a:p>
        </p:txBody>
      </p:sp>
      <p:sp>
        <p:nvSpPr>
          <p:cNvPr id="23" name="Rechthoek: afgeronde hoeken 22">
            <a:extLst>
              <a:ext uri="{FF2B5EF4-FFF2-40B4-BE49-F238E27FC236}">
                <a16:creationId xmlns:a16="http://schemas.microsoft.com/office/drawing/2014/main" id="{44BFE1EF-B7B9-7FBB-2122-46B0F301C6A4}"/>
              </a:ext>
            </a:extLst>
          </p:cNvPr>
          <p:cNvSpPr/>
          <p:nvPr/>
        </p:nvSpPr>
        <p:spPr>
          <a:xfrm>
            <a:off x="1155479" y="3684931"/>
            <a:ext cx="2731169" cy="7381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Plaats de Wereld</a:t>
            </a:r>
          </a:p>
          <a:p>
            <a:pPr algn="ctr"/>
            <a:r>
              <a:rPr lang="nl-NL" dirty="0"/>
              <a:t>(Vries)</a:t>
            </a:r>
          </a:p>
        </p:txBody>
      </p:sp>
      <p:sp>
        <p:nvSpPr>
          <p:cNvPr id="24" name="Rechthoek: afgeronde hoeken 23">
            <a:extLst>
              <a:ext uri="{FF2B5EF4-FFF2-40B4-BE49-F238E27FC236}">
                <a16:creationId xmlns:a16="http://schemas.microsoft.com/office/drawing/2014/main" id="{0F97BE85-6E88-7CEA-3C4C-1A82304738F3}"/>
              </a:ext>
            </a:extLst>
          </p:cNvPr>
          <p:cNvSpPr/>
          <p:nvPr/>
        </p:nvSpPr>
        <p:spPr>
          <a:xfrm>
            <a:off x="8773686" y="5905479"/>
            <a:ext cx="2731169" cy="738173"/>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Et cetera</a:t>
            </a:r>
          </a:p>
        </p:txBody>
      </p:sp>
    </p:spTree>
    <p:extLst>
      <p:ext uri="{BB962C8B-B14F-4D97-AF65-F5344CB8AC3E}">
        <p14:creationId xmlns:p14="http://schemas.microsoft.com/office/powerpoint/2010/main" val="138147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ppt_x"/>
                                          </p:val>
                                        </p:tav>
                                        <p:tav tm="100000">
                                          <p:val>
                                            <p:strVal val="#ppt_x"/>
                                          </p:val>
                                        </p:tav>
                                      </p:tavLst>
                                    </p:anim>
                                    <p:anim calcmode="lin" valueType="num">
                                      <p:cBhvr additive="base">
                                        <p:cTn id="23" dur="25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50" fill="hold"/>
                                        <p:tgtEl>
                                          <p:spTgt spid="10"/>
                                        </p:tgtEl>
                                        <p:attrNameLst>
                                          <p:attrName>ppt_x</p:attrName>
                                        </p:attrNameLst>
                                      </p:cBhvr>
                                      <p:tavLst>
                                        <p:tav tm="0">
                                          <p:val>
                                            <p:strVal val="#ppt_x"/>
                                          </p:val>
                                        </p:tav>
                                        <p:tav tm="100000">
                                          <p:val>
                                            <p:strVal val="#ppt_x"/>
                                          </p:val>
                                        </p:tav>
                                      </p:tavLst>
                                    </p:anim>
                                    <p:anim calcmode="lin" valueType="num">
                                      <p:cBhvr additive="base">
                                        <p:cTn id="28" dur="25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250" fill="hold"/>
                                        <p:tgtEl>
                                          <p:spTgt spid="11"/>
                                        </p:tgtEl>
                                        <p:attrNameLst>
                                          <p:attrName>ppt_x</p:attrName>
                                        </p:attrNameLst>
                                      </p:cBhvr>
                                      <p:tavLst>
                                        <p:tav tm="0">
                                          <p:val>
                                            <p:strVal val="#ppt_x"/>
                                          </p:val>
                                        </p:tav>
                                        <p:tav tm="100000">
                                          <p:val>
                                            <p:strVal val="#ppt_x"/>
                                          </p:val>
                                        </p:tav>
                                      </p:tavLst>
                                    </p:anim>
                                    <p:anim calcmode="lin" valueType="num">
                                      <p:cBhvr additive="base">
                                        <p:cTn id="33" dur="25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2" presetClass="entr" presetSubtype="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250" fill="hold"/>
                                        <p:tgtEl>
                                          <p:spTgt spid="12"/>
                                        </p:tgtEl>
                                        <p:attrNameLst>
                                          <p:attrName>ppt_x</p:attrName>
                                        </p:attrNameLst>
                                      </p:cBhvr>
                                      <p:tavLst>
                                        <p:tav tm="0">
                                          <p:val>
                                            <p:strVal val="#ppt_x"/>
                                          </p:val>
                                        </p:tav>
                                        <p:tav tm="100000">
                                          <p:val>
                                            <p:strVal val="#ppt_x"/>
                                          </p:val>
                                        </p:tav>
                                      </p:tavLst>
                                    </p:anim>
                                    <p:anim calcmode="lin" valueType="num">
                                      <p:cBhvr additive="base">
                                        <p:cTn id="38" dur="250" fill="hold"/>
                                        <p:tgtEl>
                                          <p:spTgt spid="12"/>
                                        </p:tgtEl>
                                        <p:attrNameLst>
                                          <p:attrName>ppt_y</p:attrName>
                                        </p:attrNameLst>
                                      </p:cBhvr>
                                      <p:tavLst>
                                        <p:tav tm="0">
                                          <p:val>
                                            <p:strVal val="0-#ppt_h/2"/>
                                          </p:val>
                                        </p:tav>
                                        <p:tav tm="100000">
                                          <p:val>
                                            <p:strVal val="#ppt_y"/>
                                          </p:val>
                                        </p:tav>
                                      </p:tavLst>
                                    </p:anim>
                                  </p:childTnLst>
                                </p:cTn>
                              </p:par>
                            </p:childTnLst>
                          </p:cTn>
                        </p:par>
                        <p:par>
                          <p:cTn id="39" fill="hold">
                            <p:stCondLst>
                              <p:cond delay="1750"/>
                            </p:stCondLst>
                            <p:childTnLst>
                              <p:par>
                                <p:cTn id="40" presetID="2" presetClass="entr" presetSubtype="1"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250" fill="hold"/>
                                        <p:tgtEl>
                                          <p:spTgt spid="13"/>
                                        </p:tgtEl>
                                        <p:attrNameLst>
                                          <p:attrName>ppt_x</p:attrName>
                                        </p:attrNameLst>
                                      </p:cBhvr>
                                      <p:tavLst>
                                        <p:tav tm="0">
                                          <p:val>
                                            <p:strVal val="#ppt_x"/>
                                          </p:val>
                                        </p:tav>
                                        <p:tav tm="100000">
                                          <p:val>
                                            <p:strVal val="#ppt_x"/>
                                          </p:val>
                                        </p:tav>
                                      </p:tavLst>
                                    </p:anim>
                                    <p:anim calcmode="lin" valueType="num">
                                      <p:cBhvr additive="base">
                                        <p:cTn id="43" dur="250" fill="hold"/>
                                        <p:tgtEl>
                                          <p:spTgt spid="13"/>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250" fill="hold"/>
                                        <p:tgtEl>
                                          <p:spTgt spid="14"/>
                                        </p:tgtEl>
                                        <p:attrNameLst>
                                          <p:attrName>ppt_x</p:attrName>
                                        </p:attrNameLst>
                                      </p:cBhvr>
                                      <p:tavLst>
                                        <p:tav tm="0">
                                          <p:val>
                                            <p:strVal val="#ppt_x"/>
                                          </p:val>
                                        </p:tav>
                                        <p:tav tm="100000">
                                          <p:val>
                                            <p:strVal val="#ppt_x"/>
                                          </p:val>
                                        </p:tav>
                                      </p:tavLst>
                                    </p:anim>
                                    <p:anim calcmode="lin" valueType="num">
                                      <p:cBhvr additive="base">
                                        <p:cTn id="48" dur="250" fill="hold"/>
                                        <p:tgtEl>
                                          <p:spTgt spid="14"/>
                                        </p:tgtEl>
                                        <p:attrNameLst>
                                          <p:attrName>ppt_y</p:attrName>
                                        </p:attrNameLst>
                                      </p:cBhvr>
                                      <p:tavLst>
                                        <p:tav tm="0">
                                          <p:val>
                                            <p:strVal val="0-#ppt_h/2"/>
                                          </p:val>
                                        </p:tav>
                                        <p:tav tm="100000">
                                          <p:val>
                                            <p:strVal val="#ppt_y"/>
                                          </p:val>
                                        </p:tav>
                                      </p:tavLst>
                                    </p:anim>
                                  </p:childTnLst>
                                </p:cTn>
                              </p:par>
                            </p:childTnLst>
                          </p:cTn>
                        </p:par>
                        <p:par>
                          <p:cTn id="49" fill="hold">
                            <p:stCondLst>
                              <p:cond delay="2250"/>
                            </p:stCondLst>
                            <p:childTnLst>
                              <p:par>
                                <p:cTn id="50" presetID="2" presetClass="entr" presetSubtype="1"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250" fill="hold"/>
                                        <p:tgtEl>
                                          <p:spTgt spid="15"/>
                                        </p:tgtEl>
                                        <p:attrNameLst>
                                          <p:attrName>ppt_x</p:attrName>
                                        </p:attrNameLst>
                                      </p:cBhvr>
                                      <p:tavLst>
                                        <p:tav tm="0">
                                          <p:val>
                                            <p:strVal val="#ppt_x"/>
                                          </p:val>
                                        </p:tav>
                                        <p:tav tm="100000">
                                          <p:val>
                                            <p:strVal val="#ppt_x"/>
                                          </p:val>
                                        </p:tav>
                                      </p:tavLst>
                                    </p:anim>
                                    <p:anim calcmode="lin" valueType="num">
                                      <p:cBhvr additive="base">
                                        <p:cTn id="53" dur="25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2500"/>
                            </p:stCondLst>
                            <p:childTnLst>
                              <p:par>
                                <p:cTn id="55" presetID="2" presetClass="entr" presetSubtype="1"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250" fill="hold"/>
                                        <p:tgtEl>
                                          <p:spTgt spid="16"/>
                                        </p:tgtEl>
                                        <p:attrNameLst>
                                          <p:attrName>ppt_x</p:attrName>
                                        </p:attrNameLst>
                                      </p:cBhvr>
                                      <p:tavLst>
                                        <p:tav tm="0">
                                          <p:val>
                                            <p:strVal val="#ppt_x"/>
                                          </p:val>
                                        </p:tav>
                                        <p:tav tm="100000">
                                          <p:val>
                                            <p:strVal val="#ppt_x"/>
                                          </p:val>
                                        </p:tav>
                                      </p:tavLst>
                                    </p:anim>
                                    <p:anim calcmode="lin" valueType="num">
                                      <p:cBhvr additive="base">
                                        <p:cTn id="58" dur="250" fill="hold"/>
                                        <p:tgtEl>
                                          <p:spTgt spid="16"/>
                                        </p:tgtEl>
                                        <p:attrNameLst>
                                          <p:attrName>ppt_y</p:attrName>
                                        </p:attrNameLst>
                                      </p:cBhvr>
                                      <p:tavLst>
                                        <p:tav tm="0">
                                          <p:val>
                                            <p:strVal val="0-#ppt_h/2"/>
                                          </p:val>
                                        </p:tav>
                                        <p:tav tm="100000">
                                          <p:val>
                                            <p:strVal val="#ppt_y"/>
                                          </p:val>
                                        </p:tav>
                                      </p:tavLst>
                                    </p:anim>
                                  </p:childTnLst>
                                </p:cTn>
                              </p:par>
                            </p:childTnLst>
                          </p:cTn>
                        </p:par>
                        <p:par>
                          <p:cTn id="59" fill="hold">
                            <p:stCondLst>
                              <p:cond delay="2750"/>
                            </p:stCondLst>
                            <p:childTnLst>
                              <p:par>
                                <p:cTn id="60" presetID="2" presetClass="entr" presetSubtype="1"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250" fill="hold"/>
                                        <p:tgtEl>
                                          <p:spTgt spid="17"/>
                                        </p:tgtEl>
                                        <p:attrNameLst>
                                          <p:attrName>ppt_x</p:attrName>
                                        </p:attrNameLst>
                                      </p:cBhvr>
                                      <p:tavLst>
                                        <p:tav tm="0">
                                          <p:val>
                                            <p:strVal val="#ppt_x"/>
                                          </p:val>
                                        </p:tav>
                                        <p:tav tm="100000">
                                          <p:val>
                                            <p:strVal val="#ppt_x"/>
                                          </p:val>
                                        </p:tav>
                                      </p:tavLst>
                                    </p:anim>
                                    <p:anim calcmode="lin" valueType="num">
                                      <p:cBhvr additive="base">
                                        <p:cTn id="63" dur="250" fill="hold"/>
                                        <p:tgtEl>
                                          <p:spTgt spid="17"/>
                                        </p:tgtEl>
                                        <p:attrNameLst>
                                          <p:attrName>ppt_y</p:attrName>
                                        </p:attrNameLst>
                                      </p:cBhvr>
                                      <p:tavLst>
                                        <p:tav tm="0">
                                          <p:val>
                                            <p:strVal val="0-#ppt_h/2"/>
                                          </p:val>
                                        </p:tav>
                                        <p:tav tm="100000">
                                          <p:val>
                                            <p:strVal val="#ppt_y"/>
                                          </p:val>
                                        </p:tav>
                                      </p:tavLst>
                                    </p:anim>
                                  </p:childTnLst>
                                </p:cTn>
                              </p:par>
                            </p:childTnLst>
                          </p:cTn>
                        </p:par>
                        <p:par>
                          <p:cTn id="64" fill="hold">
                            <p:stCondLst>
                              <p:cond delay="3000"/>
                            </p:stCondLst>
                            <p:childTnLst>
                              <p:par>
                                <p:cTn id="65" presetID="2" presetClass="entr" presetSubtype="1"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250" fill="hold"/>
                                        <p:tgtEl>
                                          <p:spTgt spid="18"/>
                                        </p:tgtEl>
                                        <p:attrNameLst>
                                          <p:attrName>ppt_x</p:attrName>
                                        </p:attrNameLst>
                                      </p:cBhvr>
                                      <p:tavLst>
                                        <p:tav tm="0">
                                          <p:val>
                                            <p:strVal val="#ppt_x"/>
                                          </p:val>
                                        </p:tav>
                                        <p:tav tm="100000">
                                          <p:val>
                                            <p:strVal val="#ppt_x"/>
                                          </p:val>
                                        </p:tav>
                                      </p:tavLst>
                                    </p:anim>
                                    <p:anim calcmode="lin" valueType="num">
                                      <p:cBhvr additive="base">
                                        <p:cTn id="68" dur="250" fill="hold"/>
                                        <p:tgtEl>
                                          <p:spTgt spid="18"/>
                                        </p:tgtEl>
                                        <p:attrNameLst>
                                          <p:attrName>ppt_y</p:attrName>
                                        </p:attrNameLst>
                                      </p:cBhvr>
                                      <p:tavLst>
                                        <p:tav tm="0">
                                          <p:val>
                                            <p:strVal val="0-#ppt_h/2"/>
                                          </p:val>
                                        </p:tav>
                                        <p:tav tm="100000">
                                          <p:val>
                                            <p:strVal val="#ppt_y"/>
                                          </p:val>
                                        </p:tav>
                                      </p:tavLst>
                                    </p:anim>
                                  </p:childTnLst>
                                </p:cTn>
                              </p:par>
                            </p:childTnLst>
                          </p:cTn>
                        </p:par>
                        <p:par>
                          <p:cTn id="69" fill="hold">
                            <p:stCondLst>
                              <p:cond delay="3250"/>
                            </p:stCondLst>
                            <p:childTnLst>
                              <p:par>
                                <p:cTn id="70" presetID="2" presetClass="entr" presetSubtype="1"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250" fill="hold"/>
                                        <p:tgtEl>
                                          <p:spTgt spid="19"/>
                                        </p:tgtEl>
                                        <p:attrNameLst>
                                          <p:attrName>ppt_x</p:attrName>
                                        </p:attrNameLst>
                                      </p:cBhvr>
                                      <p:tavLst>
                                        <p:tav tm="0">
                                          <p:val>
                                            <p:strVal val="#ppt_x"/>
                                          </p:val>
                                        </p:tav>
                                        <p:tav tm="100000">
                                          <p:val>
                                            <p:strVal val="#ppt_x"/>
                                          </p:val>
                                        </p:tav>
                                      </p:tavLst>
                                    </p:anim>
                                    <p:anim calcmode="lin" valueType="num">
                                      <p:cBhvr additive="base">
                                        <p:cTn id="73" dur="250" fill="hold"/>
                                        <p:tgtEl>
                                          <p:spTgt spid="19"/>
                                        </p:tgtEl>
                                        <p:attrNameLst>
                                          <p:attrName>ppt_y</p:attrName>
                                        </p:attrNameLst>
                                      </p:cBhvr>
                                      <p:tavLst>
                                        <p:tav tm="0">
                                          <p:val>
                                            <p:strVal val="0-#ppt_h/2"/>
                                          </p:val>
                                        </p:tav>
                                        <p:tav tm="100000">
                                          <p:val>
                                            <p:strVal val="#ppt_y"/>
                                          </p:val>
                                        </p:tav>
                                      </p:tavLst>
                                    </p:anim>
                                  </p:childTnLst>
                                </p:cTn>
                              </p:par>
                            </p:childTnLst>
                          </p:cTn>
                        </p:par>
                        <p:par>
                          <p:cTn id="74" fill="hold">
                            <p:stCondLst>
                              <p:cond delay="3500"/>
                            </p:stCondLst>
                            <p:childTnLst>
                              <p:par>
                                <p:cTn id="75" presetID="2" presetClass="entr" presetSubtype="1"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250" fill="hold"/>
                                        <p:tgtEl>
                                          <p:spTgt spid="20"/>
                                        </p:tgtEl>
                                        <p:attrNameLst>
                                          <p:attrName>ppt_x</p:attrName>
                                        </p:attrNameLst>
                                      </p:cBhvr>
                                      <p:tavLst>
                                        <p:tav tm="0">
                                          <p:val>
                                            <p:strVal val="#ppt_x"/>
                                          </p:val>
                                        </p:tav>
                                        <p:tav tm="100000">
                                          <p:val>
                                            <p:strVal val="#ppt_x"/>
                                          </p:val>
                                        </p:tav>
                                      </p:tavLst>
                                    </p:anim>
                                    <p:anim calcmode="lin" valueType="num">
                                      <p:cBhvr additive="base">
                                        <p:cTn id="78" dur="250" fill="hold"/>
                                        <p:tgtEl>
                                          <p:spTgt spid="20"/>
                                        </p:tgtEl>
                                        <p:attrNameLst>
                                          <p:attrName>ppt_y</p:attrName>
                                        </p:attrNameLst>
                                      </p:cBhvr>
                                      <p:tavLst>
                                        <p:tav tm="0">
                                          <p:val>
                                            <p:strVal val="0-#ppt_h/2"/>
                                          </p:val>
                                        </p:tav>
                                        <p:tav tm="100000">
                                          <p:val>
                                            <p:strVal val="#ppt_y"/>
                                          </p:val>
                                        </p:tav>
                                      </p:tavLst>
                                    </p:anim>
                                  </p:childTnLst>
                                </p:cTn>
                              </p:par>
                            </p:childTnLst>
                          </p:cTn>
                        </p:par>
                        <p:par>
                          <p:cTn id="79" fill="hold">
                            <p:stCondLst>
                              <p:cond delay="3750"/>
                            </p:stCondLst>
                            <p:childTnLst>
                              <p:par>
                                <p:cTn id="80" presetID="2" presetClass="entr" presetSubtype="1"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250" fill="hold"/>
                                        <p:tgtEl>
                                          <p:spTgt spid="21"/>
                                        </p:tgtEl>
                                        <p:attrNameLst>
                                          <p:attrName>ppt_x</p:attrName>
                                        </p:attrNameLst>
                                      </p:cBhvr>
                                      <p:tavLst>
                                        <p:tav tm="0">
                                          <p:val>
                                            <p:strVal val="#ppt_x"/>
                                          </p:val>
                                        </p:tav>
                                        <p:tav tm="100000">
                                          <p:val>
                                            <p:strVal val="#ppt_x"/>
                                          </p:val>
                                        </p:tav>
                                      </p:tavLst>
                                    </p:anim>
                                    <p:anim calcmode="lin" valueType="num">
                                      <p:cBhvr additive="base">
                                        <p:cTn id="83" dur="250" fill="hold"/>
                                        <p:tgtEl>
                                          <p:spTgt spid="21"/>
                                        </p:tgtEl>
                                        <p:attrNameLst>
                                          <p:attrName>ppt_y</p:attrName>
                                        </p:attrNameLst>
                                      </p:cBhvr>
                                      <p:tavLst>
                                        <p:tav tm="0">
                                          <p:val>
                                            <p:strVal val="0-#ppt_h/2"/>
                                          </p:val>
                                        </p:tav>
                                        <p:tav tm="100000">
                                          <p:val>
                                            <p:strVal val="#ppt_y"/>
                                          </p:val>
                                        </p:tav>
                                      </p:tavLst>
                                    </p:anim>
                                  </p:childTnLst>
                                </p:cTn>
                              </p:par>
                            </p:childTnLst>
                          </p:cTn>
                        </p:par>
                        <p:par>
                          <p:cTn id="84" fill="hold">
                            <p:stCondLst>
                              <p:cond delay="4000"/>
                            </p:stCondLst>
                            <p:childTnLst>
                              <p:par>
                                <p:cTn id="85" presetID="2" presetClass="entr" presetSubtype="1"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250" fill="hold"/>
                                        <p:tgtEl>
                                          <p:spTgt spid="22"/>
                                        </p:tgtEl>
                                        <p:attrNameLst>
                                          <p:attrName>ppt_x</p:attrName>
                                        </p:attrNameLst>
                                      </p:cBhvr>
                                      <p:tavLst>
                                        <p:tav tm="0">
                                          <p:val>
                                            <p:strVal val="#ppt_x"/>
                                          </p:val>
                                        </p:tav>
                                        <p:tav tm="100000">
                                          <p:val>
                                            <p:strVal val="#ppt_x"/>
                                          </p:val>
                                        </p:tav>
                                      </p:tavLst>
                                    </p:anim>
                                    <p:anim calcmode="lin" valueType="num">
                                      <p:cBhvr additive="base">
                                        <p:cTn id="88" dur="250" fill="hold"/>
                                        <p:tgtEl>
                                          <p:spTgt spid="22"/>
                                        </p:tgtEl>
                                        <p:attrNameLst>
                                          <p:attrName>ppt_y</p:attrName>
                                        </p:attrNameLst>
                                      </p:cBhvr>
                                      <p:tavLst>
                                        <p:tav tm="0">
                                          <p:val>
                                            <p:strVal val="0-#ppt_h/2"/>
                                          </p:val>
                                        </p:tav>
                                        <p:tav tm="100000">
                                          <p:val>
                                            <p:strVal val="#ppt_y"/>
                                          </p:val>
                                        </p:tav>
                                      </p:tavLst>
                                    </p:anim>
                                  </p:childTnLst>
                                </p:cTn>
                              </p:par>
                            </p:childTnLst>
                          </p:cTn>
                        </p:par>
                        <p:par>
                          <p:cTn id="89" fill="hold">
                            <p:stCondLst>
                              <p:cond delay="4250"/>
                            </p:stCondLst>
                            <p:childTnLst>
                              <p:par>
                                <p:cTn id="90" presetID="2" presetClass="entr" presetSubtype="1"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additive="base">
                                        <p:cTn id="92" dur="250" fill="hold"/>
                                        <p:tgtEl>
                                          <p:spTgt spid="23"/>
                                        </p:tgtEl>
                                        <p:attrNameLst>
                                          <p:attrName>ppt_x</p:attrName>
                                        </p:attrNameLst>
                                      </p:cBhvr>
                                      <p:tavLst>
                                        <p:tav tm="0">
                                          <p:val>
                                            <p:strVal val="#ppt_x"/>
                                          </p:val>
                                        </p:tav>
                                        <p:tav tm="100000">
                                          <p:val>
                                            <p:strVal val="#ppt_x"/>
                                          </p:val>
                                        </p:tav>
                                      </p:tavLst>
                                    </p:anim>
                                    <p:anim calcmode="lin" valueType="num">
                                      <p:cBhvr additive="base">
                                        <p:cTn id="93" dur="250" fill="hold"/>
                                        <p:tgtEl>
                                          <p:spTgt spid="23"/>
                                        </p:tgtEl>
                                        <p:attrNameLst>
                                          <p:attrName>ppt_y</p:attrName>
                                        </p:attrNameLst>
                                      </p:cBhvr>
                                      <p:tavLst>
                                        <p:tav tm="0">
                                          <p:val>
                                            <p:strVal val="0-#ppt_h/2"/>
                                          </p:val>
                                        </p:tav>
                                        <p:tav tm="100000">
                                          <p:val>
                                            <p:strVal val="#ppt_y"/>
                                          </p:val>
                                        </p:tav>
                                      </p:tavLst>
                                    </p:anim>
                                  </p:childTnLst>
                                </p:cTn>
                              </p:par>
                            </p:childTnLst>
                          </p:cTn>
                        </p:par>
                        <p:par>
                          <p:cTn id="94" fill="hold">
                            <p:stCondLst>
                              <p:cond delay="4500"/>
                            </p:stCondLst>
                            <p:childTnLst>
                              <p:par>
                                <p:cTn id="95" presetID="2" presetClass="entr" presetSubtype="4" fill="hold" grpId="0" nodeType="afterEffect">
                                  <p:stCondLst>
                                    <p:cond delay="100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703AD386-DFC0-51DF-E83D-A882A5077BA4}"/>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DF707D9-8165-0A2E-F86A-FAF161520CB8}"/>
              </a:ext>
            </a:extLst>
          </p:cNvPr>
          <p:cNvSpPr txBox="1"/>
          <p:nvPr/>
        </p:nvSpPr>
        <p:spPr>
          <a:xfrm>
            <a:off x="842163" y="248304"/>
            <a:ext cx="98133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0000"/>
                </a:solidFill>
                <a:effectLst/>
                <a:uLnTx/>
                <a:uFillTx/>
                <a:latin typeface="Calibri" panose="020F0502020204030204"/>
                <a:ea typeface="+mn-ea"/>
                <a:cs typeface="+mn-cs"/>
              </a:rPr>
              <a:t>Wat je als lokale overheid in nauwe samenwerking (wisselwerking) met inwoners en lokale ondernemers wél voor elkaar kunt krijgen</a:t>
            </a:r>
          </a:p>
        </p:txBody>
      </p:sp>
      <p:sp>
        <p:nvSpPr>
          <p:cNvPr id="3" name="Tekstvak 2">
            <a:extLst>
              <a:ext uri="{FF2B5EF4-FFF2-40B4-BE49-F238E27FC236}">
                <a16:creationId xmlns:a16="http://schemas.microsoft.com/office/drawing/2014/main" id="{B8605187-F778-7EA5-66CC-C3E65C06E3E5}"/>
              </a:ext>
            </a:extLst>
          </p:cNvPr>
          <p:cNvSpPr txBox="1"/>
          <p:nvPr/>
        </p:nvSpPr>
        <p:spPr>
          <a:xfrm>
            <a:off x="842163" y="1131738"/>
            <a:ext cx="8264127"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Flinke energiebesparingen in combinatie met een gezonde balans tussen opwek en gebruik van duurzaam opgewekte energie, dus minder afhankelijk van geopolitiek;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Innovatieve vormen voor extra woongelegenheid;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Gezonde bodem → gezonde voeding → gezonde mens;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Mensgerichte zorg (Wmo, Jeugdwet, Participatiewet,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Begrip voor mensen die ‘anders’ zijn, zoals lhbtiq+;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Vermindering eenzaamheid en herintroductie Meenten (meer gemeenschapszin);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Brongerichte aanpak milieuvraagstukken;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Vergroting biodiversiteit;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Dataveiligheid en decentrale AI-rekenkracht als eigendom van de gemeenschap, dus minder afhankelijk van Big Tech bedrijven;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Klimaatadaptatie in haarvaten van stedelijk en landelijk gebied;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Nieuwe vormen van mobiliteit;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Vergroting veiligheid (verkeer, sociaal);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Versterking circulariteit;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Volwaardige inbreng van gebiedskennis (ervaringskennis);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Wederzijds vertrouwen;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Integratie statushouders …</a:t>
            </a:r>
          </a:p>
        </p:txBody>
      </p:sp>
      <p:sp>
        <p:nvSpPr>
          <p:cNvPr id="4" name="Ovaal 3">
            <a:extLst>
              <a:ext uri="{FF2B5EF4-FFF2-40B4-BE49-F238E27FC236}">
                <a16:creationId xmlns:a16="http://schemas.microsoft.com/office/drawing/2014/main" id="{EAF3D3FA-B4C3-5200-E944-1FE6E59AA33D}"/>
              </a:ext>
            </a:extLst>
          </p:cNvPr>
          <p:cNvSpPr/>
          <p:nvPr/>
        </p:nvSpPr>
        <p:spPr>
          <a:xfrm>
            <a:off x="1109889" y="5474655"/>
            <a:ext cx="2397103" cy="4840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 name="Rechte verbindingslijn 9">
            <a:extLst>
              <a:ext uri="{FF2B5EF4-FFF2-40B4-BE49-F238E27FC236}">
                <a16:creationId xmlns:a16="http://schemas.microsoft.com/office/drawing/2014/main" id="{104DA67D-91CD-E831-201F-521FCC7E897E}"/>
              </a:ext>
            </a:extLst>
          </p:cNvPr>
          <p:cNvCxnSpPr>
            <a:cxnSpLocks/>
          </p:cNvCxnSpPr>
          <p:nvPr/>
        </p:nvCxnSpPr>
        <p:spPr>
          <a:xfrm>
            <a:off x="842163" y="6240972"/>
            <a:ext cx="8867445"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Tekstvak 10">
            <a:extLst>
              <a:ext uri="{FF2B5EF4-FFF2-40B4-BE49-F238E27FC236}">
                <a16:creationId xmlns:a16="http://schemas.microsoft.com/office/drawing/2014/main" id="{BCCFD89B-B062-B77F-5FC2-D40FC3D1CB9E}"/>
              </a:ext>
            </a:extLst>
          </p:cNvPr>
          <p:cNvSpPr txBox="1"/>
          <p:nvPr/>
        </p:nvSpPr>
        <p:spPr>
          <a:xfrm>
            <a:off x="1109890" y="6321326"/>
            <a:ext cx="839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Enorme besparingen (dus ruimte in begroting voor veilige fietspaden,</a:t>
            </a:r>
            <a: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cultuur, sport, …) </a:t>
            </a:r>
          </a:p>
        </p:txBody>
      </p:sp>
    </p:spTree>
    <p:extLst>
      <p:ext uri="{BB962C8B-B14F-4D97-AF65-F5344CB8AC3E}">
        <p14:creationId xmlns:p14="http://schemas.microsoft.com/office/powerpoint/2010/main" val="84399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245E7041-C30D-73FD-8D66-0329D1840C7D}"/>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2D65A27-37C4-AE2C-8DEB-266BDA45A123}"/>
              </a:ext>
            </a:extLst>
          </p:cNvPr>
          <p:cNvSpPr txBox="1"/>
          <p:nvPr/>
        </p:nvSpPr>
        <p:spPr>
          <a:xfrm>
            <a:off x="842163" y="248304"/>
            <a:ext cx="98133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0000"/>
                </a:solidFill>
                <a:effectLst/>
                <a:uLnTx/>
                <a:uFillTx/>
                <a:latin typeface="Calibri" panose="020F0502020204030204"/>
                <a:ea typeface="+mn-ea"/>
                <a:cs typeface="+mn-cs"/>
              </a:rPr>
              <a:t>Wat je als lokale overheid in nauwe samenwerking (wisselwerking) met inwoners en lokale ondernemers wél voor elkaar kunt krijgen</a:t>
            </a:r>
          </a:p>
        </p:txBody>
      </p:sp>
      <p:sp>
        <p:nvSpPr>
          <p:cNvPr id="3" name="Tekstvak 2">
            <a:extLst>
              <a:ext uri="{FF2B5EF4-FFF2-40B4-BE49-F238E27FC236}">
                <a16:creationId xmlns:a16="http://schemas.microsoft.com/office/drawing/2014/main" id="{7DEC2C6D-A7CD-A913-074B-E0DBDF063185}"/>
              </a:ext>
            </a:extLst>
          </p:cNvPr>
          <p:cNvSpPr txBox="1"/>
          <p:nvPr/>
        </p:nvSpPr>
        <p:spPr>
          <a:xfrm>
            <a:off x="842163" y="1131738"/>
            <a:ext cx="8264127"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Flinke energiebesparingen in combinatie met een gezonde balans tussen opwek en gebruik van duurzaam opgewekte energie, dus minder afhankelijk van geopolitiek;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Innovatieve vormen voor extra woongelegenheid;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Gezonde bodem → gezonde voeding → gezonde mens;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Mensgerichte zorg (Wmo, Jeugdwet, Participatiewet,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Begrip voor mensen die ‘anders’ zijn, zoals lhbtiq+;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Vermindering eenzaamheid en herintroductie Meenten (meer gemeenschapszin);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Brongerichte aanpak milieuvraagstukken;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Vergroting biodiversiteit;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Dataveiligheid en decentrale AI-rekenkracht als eigendom van de gemeenschap, dus minder afhankelijk van Big Tech bedrijven;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Klimaatadaptatie in haarvaten van stedelijk en landelijk gebied;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Nieuwe vormen van mobiliteit;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Vergroting veiligheid (verkeer, sociaal);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Versterking circulariteit;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Volwaardige inbreng van gebiedskennis (ervaringskennis);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Wederzijds vertrouwen;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Integratie statushouders …</a:t>
            </a:r>
          </a:p>
        </p:txBody>
      </p:sp>
      <p:sp>
        <p:nvSpPr>
          <p:cNvPr id="4" name="Ovaal 3">
            <a:extLst>
              <a:ext uri="{FF2B5EF4-FFF2-40B4-BE49-F238E27FC236}">
                <a16:creationId xmlns:a16="http://schemas.microsoft.com/office/drawing/2014/main" id="{161A69E7-BDDB-6E40-57DF-ADCD691A9768}"/>
              </a:ext>
            </a:extLst>
          </p:cNvPr>
          <p:cNvSpPr/>
          <p:nvPr/>
        </p:nvSpPr>
        <p:spPr>
          <a:xfrm>
            <a:off x="5376137" y="2743200"/>
            <a:ext cx="1110726" cy="4840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7CE71CB0-ECEC-E57F-EB0C-2AB0AD340ED8}"/>
              </a:ext>
            </a:extLst>
          </p:cNvPr>
          <p:cNvSpPr txBox="1"/>
          <p:nvPr/>
        </p:nvSpPr>
        <p:spPr>
          <a:xfrm>
            <a:off x="6560152" y="2309069"/>
            <a:ext cx="1500026" cy="523220"/>
          </a:xfrm>
          <a:prstGeom prst="rect">
            <a:avLst/>
          </a:prstGeom>
          <a:noFill/>
        </p:spPr>
        <p:txBody>
          <a:bodyPr wrap="none" rtlCol="0">
            <a:spAutoFit/>
          </a:bodyPr>
          <a:lstStyle/>
          <a:p>
            <a:pPr algn="ctr"/>
            <a:r>
              <a:rPr lang="nl-NL" sz="1400" dirty="0">
                <a:solidFill>
                  <a:srgbClr val="FF0000"/>
                </a:solidFill>
              </a:rPr>
              <a:t>1 mei lezing 2024</a:t>
            </a:r>
          </a:p>
          <a:p>
            <a:pPr algn="ctr"/>
            <a:r>
              <a:rPr lang="nl-NL" sz="1400" dirty="0">
                <a:solidFill>
                  <a:srgbClr val="FF0000"/>
                </a:solidFill>
              </a:rPr>
              <a:t>door Thijs Lijster</a:t>
            </a:r>
          </a:p>
        </p:txBody>
      </p:sp>
      <p:cxnSp>
        <p:nvCxnSpPr>
          <p:cNvPr id="6" name="Rechte verbindingslijn 5">
            <a:extLst>
              <a:ext uri="{FF2B5EF4-FFF2-40B4-BE49-F238E27FC236}">
                <a16:creationId xmlns:a16="http://schemas.microsoft.com/office/drawing/2014/main" id="{0475B454-9790-59AB-CAD6-5075285C9B71}"/>
              </a:ext>
            </a:extLst>
          </p:cNvPr>
          <p:cNvCxnSpPr>
            <a:cxnSpLocks/>
          </p:cNvCxnSpPr>
          <p:nvPr/>
        </p:nvCxnSpPr>
        <p:spPr>
          <a:xfrm>
            <a:off x="842163" y="6240972"/>
            <a:ext cx="8867445"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Tekstvak 6">
            <a:extLst>
              <a:ext uri="{FF2B5EF4-FFF2-40B4-BE49-F238E27FC236}">
                <a16:creationId xmlns:a16="http://schemas.microsoft.com/office/drawing/2014/main" id="{E7D3E11C-5651-1D56-5AFB-9EF81B734B4B}"/>
              </a:ext>
            </a:extLst>
          </p:cNvPr>
          <p:cNvSpPr txBox="1"/>
          <p:nvPr/>
        </p:nvSpPr>
        <p:spPr>
          <a:xfrm>
            <a:off x="1109890" y="6321326"/>
            <a:ext cx="839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Enorme besparingen (dus ruimte in begroting voor veilige fietspaden,</a:t>
            </a:r>
            <a: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cultuur, sport, …) </a:t>
            </a:r>
          </a:p>
        </p:txBody>
      </p:sp>
    </p:spTree>
    <p:extLst>
      <p:ext uri="{BB962C8B-B14F-4D97-AF65-F5344CB8AC3E}">
        <p14:creationId xmlns:p14="http://schemas.microsoft.com/office/powerpoint/2010/main" val="3426305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AA3A09B-425E-4F92-A66F-53C1C957CB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3" name="Tijdelijke aanduiding voor datum 2">
            <a:extLst>
              <a:ext uri="{FF2B5EF4-FFF2-40B4-BE49-F238E27FC236}">
                <a16:creationId xmlns:a16="http://schemas.microsoft.com/office/drawing/2014/main" id="{1ABB1CE3-A08A-4B02-89C5-9648455B64D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39E39-2087-4A34-B67F-18ABAE681D6E}" type="datetime1">
              <a:rPr kumimoji="0" lang="nl-NL"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30-4-2026</a:t>
            </a:fld>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4" name="Tijdelijke aanduiding voor voettekst 3">
            <a:extLst>
              <a:ext uri="{FF2B5EF4-FFF2-40B4-BE49-F238E27FC236}">
                <a16:creationId xmlns:a16="http://schemas.microsoft.com/office/drawing/2014/main" id="{7A281C91-5CA4-47EB-A852-8CB938D619E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rgbClr val="8BAA00">
                    <a:lumMod val="50000"/>
                  </a:srgbClr>
                </a:solidFill>
                <a:effectLst/>
                <a:uLnTx/>
                <a:uFillTx/>
                <a:latin typeface="Corbel" panose="020B0503020204020204"/>
                <a:ea typeface="+mn-ea"/>
                <a:cs typeface="+mn-cs"/>
              </a:rPr>
              <a:t>Een voettekst toevoegen</a:t>
            </a:r>
            <a:endParaRPr kumimoji="0" lang="nl-NL"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Afbeelding 5">
            <a:extLst>
              <a:ext uri="{FF2B5EF4-FFF2-40B4-BE49-F238E27FC236}">
                <a16:creationId xmlns:a16="http://schemas.microsoft.com/office/drawing/2014/main" id="{630F0DCF-49AD-47A6-BA32-14D2F7CEA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Object 6">
            <a:extLst>
              <a:ext uri="{FF2B5EF4-FFF2-40B4-BE49-F238E27FC236}">
                <a16:creationId xmlns:a16="http://schemas.microsoft.com/office/drawing/2014/main" id="{179720FA-01C8-45A9-8000-F20B16B2C0E6}"/>
              </a:ext>
            </a:extLst>
          </p:cNvPr>
          <p:cNvGraphicFramePr>
            <a:graphicFrameLocks noChangeAspect="1"/>
          </p:cNvGraphicFramePr>
          <p:nvPr/>
        </p:nvGraphicFramePr>
        <p:xfrm>
          <a:off x="2491280" y="1601842"/>
          <a:ext cx="5141858" cy="5141858"/>
        </p:xfrm>
        <a:graphic>
          <a:graphicData uri="http://schemas.openxmlformats.org/presentationml/2006/ole">
            <mc:AlternateContent xmlns:mc="http://schemas.openxmlformats.org/markup-compatibility/2006">
              <mc:Choice xmlns:v="urn:schemas-microsoft-com:vml" Requires="v">
                <p:oleObj name="Drawing" r:id="rId3" imgW="6305400" imgH="6305400" progId="Presentations.Drawing.17">
                  <p:embed/>
                </p:oleObj>
              </mc:Choice>
              <mc:Fallback>
                <p:oleObj name="Drawing" r:id="rId3" imgW="6305400" imgH="6305400" progId="Presentations.Drawing.17">
                  <p:embed/>
                  <p:pic>
                    <p:nvPicPr>
                      <p:cNvPr id="7" name="Object 6">
                        <a:extLst>
                          <a:ext uri="{FF2B5EF4-FFF2-40B4-BE49-F238E27FC236}">
                            <a16:creationId xmlns:a16="http://schemas.microsoft.com/office/drawing/2014/main" id="{179720FA-01C8-45A9-8000-F20B16B2C0E6}"/>
                          </a:ext>
                        </a:extLst>
                      </p:cNvPr>
                      <p:cNvPicPr/>
                      <p:nvPr/>
                    </p:nvPicPr>
                    <p:blipFill>
                      <a:blip r:embed="rId4"/>
                      <a:stretch>
                        <a:fillRect/>
                      </a:stretch>
                    </p:blipFill>
                    <p:spPr>
                      <a:xfrm>
                        <a:off x="2491280" y="1601842"/>
                        <a:ext cx="5141858" cy="5141858"/>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9D8AA047-2D3A-4FAF-866B-C62AD89FC63B}"/>
              </a:ext>
            </a:extLst>
          </p:cNvPr>
          <p:cNvSpPr txBox="1"/>
          <p:nvPr/>
        </p:nvSpPr>
        <p:spPr>
          <a:xfrm>
            <a:off x="774498" y="3191169"/>
            <a:ext cx="26696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white"/>
                </a:solidFill>
                <a:effectLst/>
                <a:uLnTx/>
                <a:uFillTx/>
                <a:latin typeface="Corbel" panose="020B0503020204020204"/>
                <a:ea typeface="+mn-ea"/>
                <a:cs typeface="+mn-cs"/>
              </a:rPr>
              <a:t>Een goed verhaal</a:t>
            </a:r>
          </a:p>
        </p:txBody>
      </p:sp>
      <p:grpSp>
        <p:nvGrpSpPr>
          <p:cNvPr id="30" name="Groep 29">
            <a:extLst>
              <a:ext uri="{FF2B5EF4-FFF2-40B4-BE49-F238E27FC236}">
                <a16:creationId xmlns:a16="http://schemas.microsoft.com/office/drawing/2014/main" id="{657271B8-B590-42D3-B18D-97BEFDC305C3}"/>
              </a:ext>
            </a:extLst>
          </p:cNvPr>
          <p:cNvGrpSpPr/>
          <p:nvPr/>
        </p:nvGrpSpPr>
        <p:grpSpPr>
          <a:xfrm>
            <a:off x="7594946" y="2526806"/>
            <a:ext cx="2582518" cy="845842"/>
            <a:chOff x="7594946" y="2526806"/>
            <a:chExt cx="2582518" cy="845842"/>
          </a:xfrm>
        </p:grpSpPr>
        <p:sp>
          <p:nvSpPr>
            <p:cNvPr id="9" name="Tekstvak 8">
              <a:extLst>
                <a:ext uri="{FF2B5EF4-FFF2-40B4-BE49-F238E27FC236}">
                  <a16:creationId xmlns:a16="http://schemas.microsoft.com/office/drawing/2014/main" id="{0974987E-A900-46C3-94A2-D7E1D9A3DB48}"/>
                </a:ext>
              </a:extLst>
            </p:cNvPr>
            <p:cNvSpPr txBox="1"/>
            <p:nvPr/>
          </p:nvSpPr>
          <p:spPr>
            <a:xfrm>
              <a:off x="8264581" y="2526806"/>
              <a:ext cx="1912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orbel" panose="020B0503020204020204"/>
                  <a:ea typeface="+mn-ea"/>
                  <a:cs typeface="+mn-cs"/>
                </a:rPr>
                <a:t>Feit 1</a:t>
              </a:r>
            </a:p>
          </p:txBody>
        </p:sp>
        <p:cxnSp>
          <p:nvCxnSpPr>
            <p:cNvPr id="17" name="Rechte verbindingslijn met pijl 16">
              <a:extLst>
                <a:ext uri="{FF2B5EF4-FFF2-40B4-BE49-F238E27FC236}">
                  <a16:creationId xmlns:a16="http://schemas.microsoft.com/office/drawing/2014/main" id="{C8E0918B-C046-4067-9784-C8665C00398F}"/>
                </a:ext>
              </a:extLst>
            </p:cNvPr>
            <p:cNvCxnSpPr>
              <a:cxnSpLocks/>
            </p:cNvCxnSpPr>
            <p:nvPr/>
          </p:nvCxnSpPr>
          <p:spPr>
            <a:xfrm flipH="1">
              <a:off x="7594946" y="3032618"/>
              <a:ext cx="669635" cy="3400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ep 30">
            <a:extLst>
              <a:ext uri="{FF2B5EF4-FFF2-40B4-BE49-F238E27FC236}">
                <a16:creationId xmlns:a16="http://schemas.microsoft.com/office/drawing/2014/main" id="{23DB5A12-4B26-4375-8991-97DB381FE465}"/>
              </a:ext>
            </a:extLst>
          </p:cNvPr>
          <p:cNvGrpSpPr/>
          <p:nvPr/>
        </p:nvGrpSpPr>
        <p:grpSpPr>
          <a:xfrm>
            <a:off x="7544209" y="3407735"/>
            <a:ext cx="4194207" cy="707886"/>
            <a:chOff x="7544209" y="3407735"/>
            <a:chExt cx="4194207" cy="707886"/>
          </a:xfrm>
        </p:grpSpPr>
        <p:sp>
          <p:nvSpPr>
            <p:cNvPr id="12" name="Tekstvak 11">
              <a:extLst>
                <a:ext uri="{FF2B5EF4-FFF2-40B4-BE49-F238E27FC236}">
                  <a16:creationId xmlns:a16="http://schemas.microsoft.com/office/drawing/2014/main" id="{FFCF2012-60F8-49E5-9F6A-B82F346F0CD7}"/>
                </a:ext>
              </a:extLst>
            </p:cNvPr>
            <p:cNvSpPr txBox="1"/>
            <p:nvPr/>
          </p:nvSpPr>
          <p:spPr>
            <a:xfrm>
              <a:off x="9825533" y="3407735"/>
              <a:ext cx="1912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orbel" panose="020B0503020204020204"/>
                  <a:ea typeface="+mn-ea"/>
                  <a:cs typeface="+mn-cs"/>
                </a:rPr>
                <a:t>Feit 2</a:t>
              </a:r>
            </a:p>
          </p:txBody>
        </p:sp>
        <p:cxnSp>
          <p:nvCxnSpPr>
            <p:cNvPr id="18" name="Rechte verbindingslijn met pijl 17">
              <a:extLst>
                <a:ext uri="{FF2B5EF4-FFF2-40B4-BE49-F238E27FC236}">
                  <a16:creationId xmlns:a16="http://schemas.microsoft.com/office/drawing/2014/main" id="{03E1F5F6-C3D1-4FE3-9B59-56DB068C2703}"/>
                </a:ext>
              </a:extLst>
            </p:cNvPr>
            <p:cNvCxnSpPr>
              <a:cxnSpLocks/>
            </p:cNvCxnSpPr>
            <p:nvPr/>
          </p:nvCxnSpPr>
          <p:spPr>
            <a:xfrm flipH="1">
              <a:off x="7544209" y="3729778"/>
              <a:ext cx="2308257" cy="531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ep 31">
            <a:extLst>
              <a:ext uri="{FF2B5EF4-FFF2-40B4-BE49-F238E27FC236}">
                <a16:creationId xmlns:a16="http://schemas.microsoft.com/office/drawing/2014/main" id="{1E03A611-C97E-47CC-BEE3-798290F21AE0}"/>
              </a:ext>
            </a:extLst>
          </p:cNvPr>
          <p:cNvGrpSpPr/>
          <p:nvPr/>
        </p:nvGrpSpPr>
        <p:grpSpPr>
          <a:xfrm>
            <a:off x="7460130" y="4065158"/>
            <a:ext cx="2717333" cy="707886"/>
            <a:chOff x="7460130" y="4065158"/>
            <a:chExt cx="2717333" cy="707886"/>
          </a:xfrm>
        </p:grpSpPr>
        <p:sp>
          <p:nvSpPr>
            <p:cNvPr id="13" name="Tekstvak 12">
              <a:extLst>
                <a:ext uri="{FF2B5EF4-FFF2-40B4-BE49-F238E27FC236}">
                  <a16:creationId xmlns:a16="http://schemas.microsoft.com/office/drawing/2014/main" id="{BAB72709-0274-4E72-80CC-50925C468108}"/>
                </a:ext>
              </a:extLst>
            </p:cNvPr>
            <p:cNvSpPr txBox="1"/>
            <p:nvPr/>
          </p:nvSpPr>
          <p:spPr>
            <a:xfrm>
              <a:off x="8264580" y="4065158"/>
              <a:ext cx="1912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orbel" panose="020B0503020204020204"/>
                  <a:ea typeface="+mn-ea"/>
                  <a:cs typeface="+mn-cs"/>
                </a:rPr>
                <a:t>Feit 3</a:t>
              </a:r>
            </a:p>
          </p:txBody>
        </p:sp>
        <p:cxnSp>
          <p:nvCxnSpPr>
            <p:cNvPr id="20" name="Rechte verbindingslijn met pijl 19">
              <a:extLst>
                <a:ext uri="{FF2B5EF4-FFF2-40B4-BE49-F238E27FC236}">
                  <a16:creationId xmlns:a16="http://schemas.microsoft.com/office/drawing/2014/main" id="{53805086-5A5A-479A-B002-1E13EEE944F9}"/>
                </a:ext>
              </a:extLst>
            </p:cNvPr>
            <p:cNvCxnSpPr>
              <a:cxnSpLocks/>
            </p:cNvCxnSpPr>
            <p:nvPr/>
          </p:nvCxnSpPr>
          <p:spPr>
            <a:xfrm flipH="1" flipV="1">
              <a:off x="7460130" y="4353653"/>
              <a:ext cx="804450" cy="654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ep 32">
            <a:extLst>
              <a:ext uri="{FF2B5EF4-FFF2-40B4-BE49-F238E27FC236}">
                <a16:creationId xmlns:a16="http://schemas.microsoft.com/office/drawing/2014/main" id="{D3C14563-965D-4C2F-A9EF-0C7B46C1F76C}"/>
              </a:ext>
            </a:extLst>
          </p:cNvPr>
          <p:cNvGrpSpPr/>
          <p:nvPr/>
        </p:nvGrpSpPr>
        <p:grpSpPr>
          <a:xfrm>
            <a:off x="7262938" y="4791748"/>
            <a:ext cx="5147974" cy="828863"/>
            <a:chOff x="7262938" y="4791748"/>
            <a:chExt cx="5147974" cy="828863"/>
          </a:xfrm>
        </p:grpSpPr>
        <p:sp>
          <p:nvSpPr>
            <p:cNvPr id="15" name="Tekstvak 14">
              <a:extLst>
                <a:ext uri="{FF2B5EF4-FFF2-40B4-BE49-F238E27FC236}">
                  <a16:creationId xmlns:a16="http://schemas.microsoft.com/office/drawing/2014/main" id="{7E481762-9316-49DD-A1CB-F3F3005FF2AA}"/>
                </a:ext>
              </a:extLst>
            </p:cNvPr>
            <p:cNvSpPr txBox="1"/>
            <p:nvPr/>
          </p:nvSpPr>
          <p:spPr>
            <a:xfrm>
              <a:off x="10498029" y="4912725"/>
              <a:ext cx="1912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orbel" panose="020B0503020204020204"/>
                  <a:ea typeface="+mn-ea"/>
                  <a:cs typeface="+mn-cs"/>
                </a:rPr>
                <a:t>Feit 4</a:t>
              </a:r>
            </a:p>
          </p:txBody>
        </p:sp>
        <p:cxnSp>
          <p:nvCxnSpPr>
            <p:cNvPr id="22" name="Rechte verbindingslijn met pijl 21">
              <a:extLst>
                <a:ext uri="{FF2B5EF4-FFF2-40B4-BE49-F238E27FC236}">
                  <a16:creationId xmlns:a16="http://schemas.microsoft.com/office/drawing/2014/main" id="{DF547381-281C-4C50-A932-4C11E589E91D}"/>
                </a:ext>
              </a:extLst>
            </p:cNvPr>
            <p:cNvCxnSpPr>
              <a:cxnSpLocks/>
            </p:cNvCxnSpPr>
            <p:nvPr/>
          </p:nvCxnSpPr>
          <p:spPr>
            <a:xfrm flipH="1" flipV="1">
              <a:off x="7262938" y="4791748"/>
              <a:ext cx="3185745" cy="45116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ep 33">
            <a:extLst>
              <a:ext uri="{FF2B5EF4-FFF2-40B4-BE49-F238E27FC236}">
                <a16:creationId xmlns:a16="http://schemas.microsoft.com/office/drawing/2014/main" id="{6385771E-123C-4042-9850-71EDFE932246}"/>
              </a:ext>
            </a:extLst>
          </p:cNvPr>
          <p:cNvGrpSpPr/>
          <p:nvPr/>
        </p:nvGrpSpPr>
        <p:grpSpPr>
          <a:xfrm>
            <a:off x="6926794" y="5256158"/>
            <a:ext cx="2467939" cy="707886"/>
            <a:chOff x="6926794" y="5256158"/>
            <a:chExt cx="2467939" cy="707886"/>
          </a:xfrm>
        </p:grpSpPr>
        <p:sp>
          <p:nvSpPr>
            <p:cNvPr id="14" name="Tekstvak 13">
              <a:extLst>
                <a:ext uri="{FF2B5EF4-FFF2-40B4-BE49-F238E27FC236}">
                  <a16:creationId xmlns:a16="http://schemas.microsoft.com/office/drawing/2014/main" id="{D5B04C2E-FB97-4BF9-AC9F-818185BCE71D}"/>
                </a:ext>
              </a:extLst>
            </p:cNvPr>
            <p:cNvSpPr txBox="1"/>
            <p:nvPr/>
          </p:nvSpPr>
          <p:spPr>
            <a:xfrm>
              <a:off x="7481850" y="5256158"/>
              <a:ext cx="19128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Corbel" panose="020B0503020204020204"/>
                  <a:ea typeface="+mn-ea"/>
                  <a:cs typeface="+mn-cs"/>
                </a:rPr>
                <a:t>Feit 5</a:t>
              </a:r>
            </a:p>
          </p:txBody>
        </p:sp>
        <p:cxnSp>
          <p:nvCxnSpPr>
            <p:cNvPr id="24" name="Rechte verbindingslijn met pijl 23">
              <a:extLst>
                <a:ext uri="{FF2B5EF4-FFF2-40B4-BE49-F238E27FC236}">
                  <a16:creationId xmlns:a16="http://schemas.microsoft.com/office/drawing/2014/main" id="{AD77E409-3D14-4BC7-92BE-2BE3CC936560}"/>
                </a:ext>
              </a:extLst>
            </p:cNvPr>
            <p:cNvCxnSpPr>
              <a:cxnSpLocks/>
              <a:stCxn id="14" idx="1"/>
            </p:cNvCxnSpPr>
            <p:nvPr/>
          </p:nvCxnSpPr>
          <p:spPr>
            <a:xfrm flipH="1" flipV="1">
              <a:off x="6926794" y="5266669"/>
              <a:ext cx="555056" cy="3434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823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1+#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1+#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7E2A4DF-B54B-4A2D-8723-6C4B589C11F3}"/>
              </a:ext>
            </a:extLst>
          </p:cNvPr>
          <p:cNvSpPr txBox="1"/>
          <p:nvPr/>
        </p:nvSpPr>
        <p:spPr>
          <a:xfrm>
            <a:off x="842163" y="248304"/>
            <a:ext cx="9813303" cy="830997"/>
          </a:xfrm>
          <a:prstGeom prst="rect">
            <a:avLst/>
          </a:prstGeom>
          <a:noFill/>
        </p:spPr>
        <p:txBody>
          <a:bodyPr wrap="square" rtlCol="0">
            <a:spAutoFit/>
          </a:bodyPr>
          <a:lstStyle/>
          <a:p>
            <a:pPr algn="ctr"/>
            <a:r>
              <a:rPr lang="nl-NL" sz="2400" b="1" dirty="0">
                <a:solidFill>
                  <a:srgbClr val="FF0000"/>
                </a:solidFill>
              </a:rPr>
              <a:t>Wat je als lokale overheid in nauwe samenwerking (wisselwerking) met inwoners en lokale ondernemers wél voor elkaar kunt krijgen</a:t>
            </a:r>
          </a:p>
        </p:txBody>
      </p:sp>
      <p:sp>
        <p:nvSpPr>
          <p:cNvPr id="3" name="Tekstvak 2">
            <a:extLst>
              <a:ext uri="{FF2B5EF4-FFF2-40B4-BE49-F238E27FC236}">
                <a16:creationId xmlns:a16="http://schemas.microsoft.com/office/drawing/2014/main" id="{83881827-E127-BD53-2473-94BF1A303474}"/>
              </a:ext>
            </a:extLst>
          </p:cNvPr>
          <p:cNvSpPr txBox="1"/>
          <p:nvPr/>
        </p:nvSpPr>
        <p:spPr>
          <a:xfrm>
            <a:off x="842163" y="1131738"/>
            <a:ext cx="8264127" cy="5078313"/>
          </a:xfrm>
          <a:prstGeom prst="rect">
            <a:avLst/>
          </a:prstGeom>
          <a:noFill/>
        </p:spPr>
        <p:txBody>
          <a:bodyPr wrap="square" rtlCol="0">
            <a:spAutoFit/>
          </a:bodyPr>
          <a:lstStyle/>
          <a:p>
            <a:pPr marL="285750" indent="-285750">
              <a:buFont typeface="Arial" panose="020B0604020202020204" pitchFamily="34" charset="0"/>
              <a:buChar char="•"/>
            </a:pPr>
            <a:r>
              <a:rPr lang="nl-NL" dirty="0"/>
              <a:t>Flinke energiebesparingen in combinatie met een gezonde balans tussen opwek en gebruik van duurzaam opgewekte energie, dus minder afhankelijk van geopolitiek;</a:t>
            </a:r>
          </a:p>
          <a:p>
            <a:pPr marL="285750" indent="-285750">
              <a:buFont typeface="Arial" panose="020B0604020202020204" pitchFamily="34" charset="0"/>
              <a:buChar char="•"/>
            </a:pPr>
            <a:r>
              <a:rPr lang="nl-NL" dirty="0"/>
              <a:t>Innovatieve vormen voor extra woongelegenheid;</a:t>
            </a:r>
          </a:p>
          <a:p>
            <a:pPr marL="285750" indent="-285750">
              <a:buFont typeface="Arial" panose="020B0604020202020204" pitchFamily="34" charset="0"/>
              <a:buChar char="•"/>
            </a:pPr>
            <a:r>
              <a:rPr lang="nl-NL" dirty="0"/>
              <a:t>Gezonde bodem → gezonde voeding → gezonde mens;</a:t>
            </a:r>
          </a:p>
          <a:p>
            <a:pPr marL="285750" indent="-285750">
              <a:buFont typeface="Arial" panose="020B0604020202020204" pitchFamily="34" charset="0"/>
              <a:buChar char="•"/>
            </a:pPr>
            <a:r>
              <a:rPr lang="nl-NL" dirty="0"/>
              <a:t>Mensgerichte zorg (Wmo, Jeugdwet, Participatiewet, …);</a:t>
            </a:r>
          </a:p>
          <a:p>
            <a:pPr marL="285750" indent="-285750">
              <a:buFont typeface="Arial" panose="020B0604020202020204" pitchFamily="34" charset="0"/>
              <a:buChar char="•"/>
            </a:pPr>
            <a:r>
              <a:rPr lang="nl-NL" dirty="0"/>
              <a:t>Begrip voor mensen die ‘anders’ zijn, zoals lhbtiq+;</a:t>
            </a:r>
          </a:p>
          <a:p>
            <a:pPr marL="285750" indent="-285750">
              <a:buFont typeface="Arial" panose="020B0604020202020204" pitchFamily="34" charset="0"/>
              <a:buChar char="•"/>
            </a:pPr>
            <a:r>
              <a:rPr lang="nl-NL" dirty="0"/>
              <a:t>Vermindering eenzaamheid en herintroductie Meenten (meer gemeenschapszin);</a:t>
            </a:r>
          </a:p>
          <a:p>
            <a:pPr marL="285750" indent="-285750">
              <a:buFont typeface="Arial" panose="020B0604020202020204" pitchFamily="34" charset="0"/>
              <a:buChar char="•"/>
            </a:pPr>
            <a:r>
              <a:rPr lang="nl-NL" dirty="0"/>
              <a:t>Brongerichte aanpak milieuvraagstukken;</a:t>
            </a:r>
          </a:p>
          <a:p>
            <a:pPr marL="285750" indent="-285750">
              <a:buFont typeface="Arial" panose="020B0604020202020204" pitchFamily="34" charset="0"/>
              <a:buChar char="•"/>
            </a:pPr>
            <a:r>
              <a:rPr lang="nl-NL" dirty="0"/>
              <a:t>Vergroting biodiversiteit;</a:t>
            </a:r>
          </a:p>
          <a:p>
            <a:pPr marL="285750" indent="-285750">
              <a:buFont typeface="Arial" panose="020B0604020202020204" pitchFamily="34" charset="0"/>
              <a:buChar char="•"/>
            </a:pPr>
            <a:r>
              <a:rPr lang="nl-NL" dirty="0"/>
              <a:t>Dataveiligheid en decentrale AI-rekenkracht als eigendom van de gemeenschap, dus minder afhankelijk van Big Tech bedrijven;</a:t>
            </a:r>
          </a:p>
          <a:p>
            <a:pPr marL="285750" indent="-285750">
              <a:buFont typeface="Arial" panose="020B0604020202020204" pitchFamily="34" charset="0"/>
              <a:buChar char="•"/>
            </a:pPr>
            <a:r>
              <a:rPr lang="nl-NL" dirty="0"/>
              <a:t>Klimaatadaptatie in haarvaten van stedelijk en landelijk gebied;</a:t>
            </a:r>
          </a:p>
          <a:p>
            <a:pPr marL="285750" indent="-285750">
              <a:buFont typeface="Arial" panose="020B0604020202020204" pitchFamily="34" charset="0"/>
              <a:buChar char="•"/>
            </a:pPr>
            <a:r>
              <a:rPr lang="nl-NL" dirty="0"/>
              <a:t>Nieuwe vormen van mobiliteit;</a:t>
            </a:r>
          </a:p>
          <a:p>
            <a:pPr marL="285750" indent="-285750">
              <a:buFont typeface="Arial" panose="020B0604020202020204" pitchFamily="34" charset="0"/>
              <a:buChar char="•"/>
            </a:pPr>
            <a:r>
              <a:rPr lang="nl-NL" dirty="0"/>
              <a:t>Vergroting veiligheid (verkeer, sociaal);</a:t>
            </a:r>
          </a:p>
          <a:p>
            <a:pPr marL="285750" indent="-285750">
              <a:buFont typeface="Arial" panose="020B0604020202020204" pitchFamily="34" charset="0"/>
              <a:buChar char="•"/>
            </a:pPr>
            <a:r>
              <a:rPr lang="nl-NL" dirty="0"/>
              <a:t>Versterking circulariteit;</a:t>
            </a:r>
          </a:p>
          <a:p>
            <a:pPr marL="285750" indent="-285750">
              <a:buFont typeface="Arial" panose="020B0604020202020204" pitchFamily="34" charset="0"/>
              <a:buChar char="•"/>
            </a:pPr>
            <a:r>
              <a:rPr lang="nl-NL" dirty="0"/>
              <a:t>Volwaardige inbreng van gebiedskennis (ervaringskennis);</a:t>
            </a:r>
          </a:p>
          <a:p>
            <a:pPr marL="285750" indent="-285750">
              <a:buFont typeface="Arial" panose="020B0604020202020204" pitchFamily="34" charset="0"/>
              <a:buChar char="•"/>
            </a:pPr>
            <a:r>
              <a:rPr lang="nl-NL" dirty="0"/>
              <a:t>Wederzijds vertrouwen;</a:t>
            </a:r>
          </a:p>
          <a:p>
            <a:pPr marL="285750" indent="-285750">
              <a:buFont typeface="Arial" panose="020B0604020202020204" pitchFamily="34" charset="0"/>
              <a:buChar char="•"/>
            </a:pPr>
            <a:r>
              <a:rPr lang="nl-NL" dirty="0"/>
              <a:t>Integratie statushouders …</a:t>
            </a:r>
          </a:p>
        </p:txBody>
      </p:sp>
      <p:sp>
        <p:nvSpPr>
          <p:cNvPr id="4" name="Ovaal 3">
            <a:extLst>
              <a:ext uri="{FF2B5EF4-FFF2-40B4-BE49-F238E27FC236}">
                <a16:creationId xmlns:a16="http://schemas.microsoft.com/office/drawing/2014/main" id="{85219D07-2FE5-D42A-27C7-B6BEBC1681F8}"/>
              </a:ext>
            </a:extLst>
          </p:cNvPr>
          <p:cNvSpPr/>
          <p:nvPr/>
        </p:nvSpPr>
        <p:spPr>
          <a:xfrm>
            <a:off x="1148380" y="2173044"/>
            <a:ext cx="1394460" cy="4840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5753E89C-6C8B-DAF5-2512-5035CF418687}"/>
              </a:ext>
            </a:extLst>
          </p:cNvPr>
          <p:cNvSpPr txBox="1"/>
          <p:nvPr/>
        </p:nvSpPr>
        <p:spPr>
          <a:xfrm>
            <a:off x="9238672" y="5829104"/>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7" name="Rechte verbindingslijn 6">
            <a:extLst>
              <a:ext uri="{FF2B5EF4-FFF2-40B4-BE49-F238E27FC236}">
                <a16:creationId xmlns:a16="http://schemas.microsoft.com/office/drawing/2014/main" id="{CCE72A0A-F5D7-091A-A5A2-4E694C46F34F}"/>
              </a:ext>
            </a:extLst>
          </p:cNvPr>
          <p:cNvCxnSpPr>
            <a:cxnSpLocks/>
          </p:cNvCxnSpPr>
          <p:nvPr/>
        </p:nvCxnSpPr>
        <p:spPr>
          <a:xfrm>
            <a:off x="842163" y="6240972"/>
            <a:ext cx="8867445"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Tekstvak 8">
            <a:extLst>
              <a:ext uri="{FF2B5EF4-FFF2-40B4-BE49-F238E27FC236}">
                <a16:creationId xmlns:a16="http://schemas.microsoft.com/office/drawing/2014/main" id="{204229B2-4AC3-3A91-2049-8D48C18FCB21}"/>
              </a:ext>
            </a:extLst>
          </p:cNvPr>
          <p:cNvSpPr txBox="1"/>
          <p:nvPr/>
        </p:nvSpPr>
        <p:spPr>
          <a:xfrm>
            <a:off x="1109890" y="6321326"/>
            <a:ext cx="8391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Enorme besparingen (dus ruimte in begroting voor veilige fietspaden,</a:t>
            </a:r>
            <a:r>
              <a:rPr kumimoji="0" lang="nl-NL"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cultuur, sport, …) </a:t>
            </a:r>
          </a:p>
        </p:txBody>
      </p:sp>
    </p:spTree>
    <p:extLst>
      <p:ext uri="{BB962C8B-B14F-4D97-AF65-F5344CB8AC3E}">
        <p14:creationId xmlns:p14="http://schemas.microsoft.com/office/powerpoint/2010/main" val="4232706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14D993-02AB-203F-12E9-B4B155FFE091}"/>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1E720058-9AA4-2066-627C-0E0CAE0B1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96000" cy="6858000"/>
          </a:xfrm>
          <a:prstGeom prst="rect">
            <a:avLst/>
          </a:prstGeom>
        </p:spPr>
      </p:pic>
      <p:pic>
        <p:nvPicPr>
          <p:cNvPr id="5" name="Afbeelding 4">
            <a:extLst>
              <a:ext uri="{FF2B5EF4-FFF2-40B4-BE49-F238E27FC236}">
                <a16:creationId xmlns:a16="http://schemas.microsoft.com/office/drawing/2014/main" id="{5BB7BB62-BBC0-6089-1095-D26F2B212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760" y="0"/>
            <a:ext cx="6096000" cy="6858000"/>
          </a:xfrm>
          <a:prstGeom prst="rect">
            <a:avLst/>
          </a:prstGeom>
        </p:spPr>
      </p:pic>
      <p:pic>
        <p:nvPicPr>
          <p:cNvPr id="7" name="Afbeelding 6">
            <a:extLst>
              <a:ext uri="{FF2B5EF4-FFF2-40B4-BE49-F238E27FC236}">
                <a16:creationId xmlns:a16="http://schemas.microsoft.com/office/drawing/2014/main" id="{06E0A091-A983-517A-11D4-220AA70A9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303" y="1891200"/>
            <a:ext cx="4108272" cy="3450948"/>
          </a:xfrm>
          <a:prstGeom prst="rect">
            <a:avLst/>
          </a:prstGeom>
        </p:spPr>
      </p:pic>
      <p:cxnSp>
        <p:nvCxnSpPr>
          <p:cNvPr id="11" name="Rechte verbindingslijn met pijl 10">
            <a:extLst>
              <a:ext uri="{FF2B5EF4-FFF2-40B4-BE49-F238E27FC236}">
                <a16:creationId xmlns:a16="http://schemas.microsoft.com/office/drawing/2014/main" id="{95A97394-2F48-B54A-8278-A318F58C8B61}"/>
              </a:ext>
            </a:extLst>
          </p:cNvPr>
          <p:cNvCxnSpPr>
            <a:cxnSpLocks/>
          </p:cNvCxnSpPr>
          <p:nvPr/>
        </p:nvCxnSpPr>
        <p:spPr>
          <a:xfrm>
            <a:off x="7027099" y="5619349"/>
            <a:ext cx="4012476" cy="0"/>
          </a:xfrm>
          <a:prstGeom prst="straightConnector1">
            <a:avLst/>
          </a:prstGeom>
          <a:ln w="285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4" name="Rechte verbindingslijn met pijl 13">
            <a:extLst>
              <a:ext uri="{FF2B5EF4-FFF2-40B4-BE49-F238E27FC236}">
                <a16:creationId xmlns:a16="http://schemas.microsoft.com/office/drawing/2014/main" id="{EA07B8AD-1367-BB73-63E1-DB71EC2F785C}"/>
              </a:ext>
            </a:extLst>
          </p:cNvPr>
          <p:cNvCxnSpPr/>
          <p:nvPr/>
        </p:nvCxnSpPr>
        <p:spPr>
          <a:xfrm>
            <a:off x="11075670" y="2606040"/>
            <a:ext cx="0" cy="2514600"/>
          </a:xfrm>
          <a:prstGeom prst="straightConnector1">
            <a:avLst/>
          </a:prstGeom>
          <a:ln w="285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5" name="Tekstvak 14">
            <a:extLst>
              <a:ext uri="{FF2B5EF4-FFF2-40B4-BE49-F238E27FC236}">
                <a16:creationId xmlns:a16="http://schemas.microsoft.com/office/drawing/2014/main" id="{BAE56675-3A87-ACC2-E13D-5226A194E8B7}"/>
              </a:ext>
            </a:extLst>
          </p:cNvPr>
          <p:cNvSpPr txBox="1"/>
          <p:nvPr/>
        </p:nvSpPr>
        <p:spPr>
          <a:xfrm>
            <a:off x="11100336" y="3552944"/>
            <a:ext cx="7797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lengte</a:t>
            </a:r>
          </a:p>
        </p:txBody>
      </p:sp>
      <p:sp>
        <p:nvSpPr>
          <p:cNvPr id="16" name="Tekstvak 15">
            <a:extLst>
              <a:ext uri="{FF2B5EF4-FFF2-40B4-BE49-F238E27FC236}">
                <a16:creationId xmlns:a16="http://schemas.microsoft.com/office/drawing/2014/main" id="{5D788C78-4A19-B08F-2929-4EDEF52793BD}"/>
              </a:ext>
            </a:extLst>
          </p:cNvPr>
          <p:cNvSpPr txBox="1"/>
          <p:nvPr/>
        </p:nvSpPr>
        <p:spPr>
          <a:xfrm>
            <a:off x="8562983" y="5237548"/>
            <a:ext cx="9407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Breedte</a:t>
            </a:r>
          </a:p>
        </p:txBody>
      </p:sp>
      <p:sp>
        <p:nvSpPr>
          <p:cNvPr id="17" name="Tekstvak 16">
            <a:extLst>
              <a:ext uri="{FF2B5EF4-FFF2-40B4-BE49-F238E27FC236}">
                <a16:creationId xmlns:a16="http://schemas.microsoft.com/office/drawing/2014/main" id="{21B7B21F-2F9E-8EFE-179B-FE01B6B03143}"/>
              </a:ext>
            </a:extLst>
          </p:cNvPr>
          <p:cNvSpPr txBox="1"/>
          <p:nvPr/>
        </p:nvSpPr>
        <p:spPr>
          <a:xfrm>
            <a:off x="9852005" y="1891200"/>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kleur</a:t>
            </a:r>
          </a:p>
        </p:txBody>
      </p:sp>
      <p:cxnSp>
        <p:nvCxnSpPr>
          <p:cNvPr id="19" name="Rechte verbindingslijn 18">
            <a:extLst>
              <a:ext uri="{FF2B5EF4-FFF2-40B4-BE49-F238E27FC236}">
                <a16:creationId xmlns:a16="http://schemas.microsoft.com/office/drawing/2014/main" id="{F06E4DEA-A28E-E016-610F-F6D1F1D647F6}"/>
              </a:ext>
            </a:extLst>
          </p:cNvPr>
          <p:cNvCxnSpPr/>
          <p:nvPr/>
        </p:nvCxnSpPr>
        <p:spPr>
          <a:xfrm>
            <a:off x="10172700" y="2274570"/>
            <a:ext cx="228600" cy="66294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 name="Tekstvak 19">
            <a:extLst>
              <a:ext uri="{FF2B5EF4-FFF2-40B4-BE49-F238E27FC236}">
                <a16:creationId xmlns:a16="http://schemas.microsoft.com/office/drawing/2014/main" id="{4D336EC7-6806-B701-5787-E25CAD8B2D9E}"/>
              </a:ext>
            </a:extLst>
          </p:cNvPr>
          <p:cNvSpPr txBox="1"/>
          <p:nvPr/>
        </p:nvSpPr>
        <p:spPr>
          <a:xfrm>
            <a:off x="4188190" y="253103"/>
            <a:ext cx="3785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black"/>
                </a:solidFill>
                <a:latin typeface="Calibri" panose="020F0502020204030204"/>
              </a:rPr>
              <a:t>Geestelijke gezondheidszorg</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hthoek 1">
            <a:extLst>
              <a:ext uri="{FF2B5EF4-FFF2-40B4-BE49-F238E27FC236}">
                <a16:creationId xmlns:a16="http://schemas.microsoft.com/office/drawing/2014/main" id="{31DBF08E-9D08-C356-EEEF-AB7C1B59D790}"/>
              </a:ext>
            </a:extLst>
          </p:cNvPr>
          <p:cNvSpPr/>
          <p:nvPr/>
        </p:nvSpPr>
        <p:spPr>
          <a:xfrm>
            <a:off x="596195" y="5785376"/>
            <a:ext cx="487312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Mens</a:t>
            </a:r>
            <a:r>
              <a:rPr kumimoji="0" lang="nl-NL" sz="4000" b="1" i="0" u="none" strike="noStrike" kern="1200" cap="none" spc="0" normalizeH="0" noProof="0" dirty="0">
                <a:ln w="22225">
                  <a:solidFill>
                    <a:srgbClr val="ED7D31"/>
                  </a:solidFill>
                  <a:prstDash val="solid"/>
                </a:ln>
                <a:solidFill>
                  <a:srgbClr val="FF0000"/>
                </a:solidFill>
                <a:effectLst/>
                <a:uLnTx/>
                <a:uFillTx/>
                <a:latin typeface="Calibri" panose="020F0502020204030204"/>
                <a:ea typeface="+mn-ea"/>
                <a:cs typeface="+mn-cs"/>
              </a:rPr>
              <a:t> in leefomgeving</a:t>
            </a:r>
            <a:endParaRPr kumimoji="0" lang="nl-NL" sz="40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
        <p:nvSpPr>
          <p:cNvPr id="4" name="Rechthoek 3">
            <a:extLst>
              <a:ext uri="{FF2B5EF4-FFF2-40B4-BE49-F238E27FC236}">
                <a16:creationId xmlns:a16="http://schemas.microsoft.com/office/drawing/2014/main" id="{2E4A2B13-69F9-0452-41CC-DCA86EC57C88}"/>
              </a:ext>
            </a:extLst>
          </p:cNvPr>
          <p:cNvSpPr/>
          <p:nvPr/>
        </p:nvSpPr>
        <p:spPr>
          <a:xfrm>
            <a:off x="8320686" y="5785376"/>
            <a:ext cx="161614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DSM-5</a:t>
            </a:r>
          </a:p>
        </p:txBody>
      </p:sp>
      <p:pic>
        <p:nvPicPr>
          <p:cNvPr id="10" name="Afbeelding 9">
            <a:extLst>
              <a:ext uri="{FF2B5EF4-FFF2-40B4-BE49-F238E27FC236}">
                <a16:creationId xmlns:a16="http://schemas.microsoft.com/office/drawing/2014/main" id="{AB3CCEBB-C7F4-FB12-022A-4BB459017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93124">
            <a:off x="8810263" y="2440639"/>
            <a:ext cx="1345368" cy="1522390"/>
          </a:xfrm>
          <a:prstGeom prst="rect">
            <a:avLst/>
          </a:prstGeom>
        </p:spPr>
      </p:pic>
    </p:spTree>
    <p:extLst>
      <p:ext uri="{BB962C8B-B14F-4D97-AF65-F5344CB8AC3E}">
        <p14:creationId xmlns:p14="http://schemas.microsoft.com/office/powerpoint/2010/main" val="7140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1FD3EEE-494C-8106-D653-43D5D97F8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Afbeelding 4">
            <a:extLst>
              <a:ext uri="{FF2B5EF4-FFF2-40B4-BE49-F238E27FC236}">
                <a16:creationId xmlns:a16="http://schemas.microsoft.com/office/drawing/2014/main" id="{DEF5739B-9FB7-8131-23F6-35332741C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45" y="3621465"/>
            <a:ext cx="6807126" cy="2939311"/>
          </a:xfrm>
          <a:prstGeom prst="rect">
            <a:avLst/>
          </a:prstGeom>
        </p:spPr>
      </p:pic>
      <p:pic>
        <p:nvPicPr>
          <p:cNvPr id="8" name="Afbeelding 7">
            <a:extLst>
              <a:ext uri="{FF2B5EF4-FFF2-40B4-BE49-F238E27FC236}">
                <a16:creationId xmlns:a16="http://schemas.microsoft.com/office/drawing/2014/main" id="{A3151C06-3D52-5212-031E-547752D3F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341" y="230230"/>
            <a:ext cx="4952206" cy="4425885"/>
          </a:xfrm>
          <a:prstGeom prst="rect">
            <a:avLst/>
          </a:prstGeom>
        </p:spPr>
      </p:pic>
      <p:sp>
        <p:nvSpPr>
          <p:cNvPr id="9" name="Rechthoek 8">
            <a:extLst>
              <a:ext uri="{FF2B5EF4-FFF2-40B4-BE49-F238E27FC236}">
                <a16:creationId xmlns:a16="http://schemas.microsoft.com/office/drawing/2014/main" id="{2A580CC3-610D-7562-4E96-DF4D6279F6DE}"/>
              </a:ext>
            </a:extLst>
          </p:cNvPr>
          <p:cNvSpPr/>
          <p:nvPr/>
        </p:nvSpPr>
        <p:spPr>
          <a:xfrm>
            <a:off x="7602784" y="4727400"/>
            <a:ext cx="3629319" cy="10935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Bezoek Vincent Roozen</a:t>
            </a:r>
            <a:br>
              <a:rPr lang="nl-NL" dirty="0"/>
            </a:br>
            <a:r>
              <a:rPr lang="nl-NL" dirty="0"/>
              <a:t>(SG Binnenlandse Zaken)</a:t>
            </a:r>
            <a:br>
              <a:rPr lang="nl-NL" dirty="0"/>
            </a:br>
            <a:r>
              <a:rPr lang="nl-NL" dirty="0"/>
              <a:t>op 9 april 2026</a:t>
            </a:r>
          </a:p>
        </p:txBody>
      </p:sp>
      <p:sp>
        <p:nvSpPr>
          <p:cNvPr id="10" name="Tekstvak 9">
            <a:extLst>
              <a:ext uri="{FF2B5EF4-FFF2-40B4-BE49-F238E27FC236}">
                <a16:creationId xmlns:a16="http://schemas.microsoft.com/office/drawing/2014/main" id="{A52941A9-60A4-C06A-912A-A5E26270DA0D}"/>
              </a:ext>
            </a:extLst>
          </p:cNvPr>
          <p:cNvSpPr txBox="1"/>
          <p:nvPr/>
        </p:nvSpPr>
        <p:spPr>
          <a:xfrm>
            <a:off x="5401559" y="1419315"/>
            <a:ext cx="967573" cy="646331"/>
          </a:xfrm>
          <a:prstGeom prst="rect">
            <a:avLst/>
          </a:prstGeom>
          <a:noFill/>
        </p:spPr>
        <p:txBody>
          <a:bodyPr wrap="none" rtlCol="0">
            <a:spAutoFit/>
          </a:bodyPr>
          <a:lstStyle/>
          <a:p>
            <a:pPr algn="ctr"/>
            <a:r>
              <a:rPr lang="nl-NL" dirty="0"/>
              <a:t>Oranje</a:t>
            </a:r>
          </a:p>
          <a:p>
            <a:pPr algn="ctr"/>
            <a:r>
              <a:rPr lang="nl-NL" dirty="0"/>
              <a:t>kwartier</a:t>
            </a:r>
          </a:p>
        </p:txBody>
      </p:sp>
    </p:spTree>
    <p:extLst>
      <p:ext uri="{BB962C8B-B14F-4D97-AF65-F5344CB8AC3E}">
        <p14:creationId xmlns:p14="http://schemas.microsoft.com/office/powerpoint/2010/main" val="375313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E8344E3-F74D-965E-7D53-D6C5053A641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ACF1596-63CB-870D-103C-FD914AEBE397}"/>
              </a:ext>
            </a:extLst>
          </p:cNvPr>
          <p:cNvSpPr txBox="1"/>
          <p:nvPr/>
        </p:nvSpPr>
        <p:spPr>
          <a:xfrm>
            <a:off x="1017270" y="258074"/>
            <a:ext cx="4419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is een goed politiek verhaal?</a:t>
            </a:r>
          </a:p>
        </p:txBody>
      </p:sp>
      <p:sp>
        <p:nvSpPr>
          <p:cNvPr id="4" name="Tekstvak 3">
            <a:extLst>
              <a:ext uri="{FF2B5EF4-FFF2-40B4-BE49-F238E27FC236}">
                <a16:creationId xmlns:a16="http://schemas.microsoft.com/office/drawing/2014/main" id="{A166EBFC-A2FD-CA9A-ACCE-B3B066580DE6}"/>
              </a:ext>
            </a:extLst>
          </p:cNvPr>
          <p:cNvSpPr txBox="1"/>
          <p:nvPr/>
        </p:nvSpPr>
        <p:spPr>
          <a:xfrm>
            <a:off x="1017270" y="922755"/>
            <a:ext cx="574901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Refereert aan historie en/of lokale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Sluit aan op beleving van de toehoorder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Biedt een heldere oplossingsrichting</a:t>
            </a:r>
          </a:p>
        </p:txBody>
      </p:sp>
      <p:pic>
        <p:nvPicPr>
          <p:cNvPr id="9" name="Afbeelding 8">
            <a:extLst>
              <a:ext uri="{FF2B5EF4-FFF2-40B4-BE49-F238E27FC236}">
                <a16:creationId xmlns:a16="http://schemas.microsoft.com/office/drawing/2014/main" id="{1F347F65-8620-353C-4D9E-1270D95A5CAB}"/>
              </a:ext>
            </a:extLst>
          </p:cNvPr>
          <p:cNvPicPr>
            <a:picLocks noChangeAspect="1"/>
          </p:cNvPicPr>
          <p:nvPr/>
        </p:nvPicPr>
        <p:blipFill>
          <a:blip r:embed="rId2"/>
          <a:stretch>
            <a:fillRect/>
          </a:stretch>
        </p:blipFill>
        <p:spPr>
          <a:xfrm>
            <a:off x="4550543" y="2151204"/>
            <a:ext cx="3197578" cy="4448722"/>
          </a:xfrm>
          <a:prstGeom prst="rect">
            <a:avLst/>
          </a:prstGeom>
        </p:spPr>
      </p:pic>
      <p:pic>
        <p:nvPicPr>
          <p:cNvPr id="10" name="Afbeelding 9">
            <a:extLst>
              <a:ext uri="{FF2B5EF4-FFF2-40B4-BE49-F238E27FC236}">
                <a16:creationId xmlns:a16="http://schemas.microsoft.com/office/drawing/2014/main" id="{8A301188-5718-E1D0-C4E5-B03481A6F065}"/>
              </a:ext>
            </a:extLst>
          </p:cNvPr>
          <p:cNvPicPr>
            <a:picLocks noChangeAspect="1"/>
          </p:cNvPicPr>
          <p:nvPr/>
        </p:nvPicPr>
        <p:blipFill>
          <a:blip r:embed="rId2"/>
          <a:stretch>
            <a:fillRect/>
          </a:stretch>
        </p:blipFill>
        <p:spPr>
          <a:xfrm>
            <a:off x="8083816" y="2151204"/>
            <a:ext cx="3197578" cy="4448722"/>
          </a:xfrm>
          <a:prstGeom prst="rect">
            <a:avLst/>
          </a:prstGeom>
        </p:spPr>
      </p:pic>
      <p:pic>
        <p:nvPicPr>
          <p:cNvPr id="11" name="Afbeelding 10">
            <a:extLst>
              <a:ext uri="{FF2B5EF4-FFF2-40B4-BE49-F238E27FC236}">
                <a16:creationId xmlns:a16="http://schemas.microsoft.com/office/drawing/2014/main" id="{7DD48F13-FEFF-7DB1-8F81-0EBDC61FCF32}"/>
              </a:ext>
            </a:extLst>
          </p:cNvPr>
          <p:cNvPicPr>
            <a:picLocks noChangeAspect="1"/>
          </p:cNvPicPr>
          <p:nvPr/>
        </p:nvPicPr>
        <p:blipFill>
          <a:blip r:embed="rId2"/>
          <a:stretch>
            <a:fillRect/>
          </a:stretch>
        </p:blipFill>
        <p:spPr>
          <a:xfrm>
            <a:off x="1017270" y="2151204"/>
            <a:ext cx="3197578" cy="4448722"/>
          </a:xfrm>
          <a:prstGeom prst="rect">
            <a:avLst/>
          </a:prstGeom>
        </p:spPr>
      </p:pic>
      <p:sp>
        <p:nvSpPr>
          <p:cNvPr id="12" name="Tekstvak 11">
            <a:extLst>
              <a:ext uri="{FF2B5EF4-FFF2-40B4-BE49-F238E27FC236}">
                <a16:creationId xmlns:a16="http://schemas.microsoft.com/office/drawing/2014/main" id="{E9AD95E8-A265-1144-66DD-371BEB25E574}"/>
              </a:ext>
            </a:extLst>
          </p:cNvPr>
          <p:cNvSpPr txBox="1"/>
          <p:nvPr/>
        </p:nvSpPr>
        <p:spPr>
          <a:xfrm>
            <a:off x="4836059" y="2915319"/>
            <a:ext cx="262654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Neoliberaal verhaal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Ervaringen geven aan dat bedrijven veel efficiënter werken dan de overheid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burger is daarvan de dupe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Dus overheid: trek je terug en geef volop ruimte aan de vrije markt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Dan komt alles goed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7D1E017D-0D9E-C576-8B0E-97B87A8B4EA7}"/>
              </a:ext>
            </a:extLst>
          </p:cNvPr>
          <p:cNvSpPr txBox="1"/>
          <p:nvPr/>
        </p:nvSpPr>
        <p:spPr>
          <a:xfrm>
            <a:off x="8369332" y="2915316"/>
            <a:ext cx="262654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Conservatief verhaal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Vroeger was alles beter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Jouw problemen zijn gevolg van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veranderin-gen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door anderen: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Buitenlanders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Klimaatactivisten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linkse elite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Dus: terug naar oude normen en waarden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94071CED-7FF1-256C-FB20-5CEDF2BE122B}"/>
              </a:ext>
            </a:extLst>
          </p:cNvPr>
          <p:cNvSpPr txBox="1"/>
          <p:nvPr/>
        </p:nvSpPr>
        <p:spPr>
          <a:xfrm>
            <a:off x="1302786" y="2906607"/>
            <a:ext cx="2626545"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Progressief verhaal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b="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5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3B51DBF-80CA-EDCD-6454-6831E54C942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EB0B8218-5DAB-0B07-7BD6-DE531ED56407}"/>
              </a:ext>
            </a:extLst>
          </p:cNvPr>
          <p:cNvSpPr txBox="1"/>
          <p:nvPr/>
        </p:nvSpPr>
        <p:spPr>
          <a:xfrm>
            <a:off x="1017270" y="258074"/>
            <a:ext cx="4419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is een goed politiek verhaal?</a:t>
            </a:r>
          </a:p>
        </p:txBody>
      </p:sp>
      <p:sp>
        <p:nvSpPr>
          <p:cNvPr id="4" name="Tekstvak 3">
            <a:extLst>
              <a:ext uri="{FF2B5EF4-FFF2-40B4-BE49-F238E27FC236}">
                <a16:creationId xmlns:a16="http://schemas.microsoft.com/office/drawing/2014/main" id="{3CDAD8C3-E744-E421-6CBE-3BE83A89A35D}"/>
              </a:ext>
            </a:extLst>
          </p:cNvPr>
          <p:cNvSpPr txBox="1"/>
          <p:nvPr/>
        </p:nvSpPr>
        <p:spPr>
          <a:xfrm>
            <a:off x="1017270" y="922755"/>
            <a:ext cx="574901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Refereert aan historie en/of lokale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Sluit aan op beleving van de toehoorder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Biedt een heldere oplossingsrichting</a:t>
            </a:r>
          </a:p>
        </p:txBody>
      </p:sp>
      <p:pic>
        <p:nvPicPr>
          <p:cNvPr id="11" name="Afbeelding 10">
            <a:extLst>
              <a:ext uri="{FF2B5EF4-FFF2-40B4-BE49-F238E27FC236}">
                <a16:creationId xmlns:a16="http://schemas.microsoft.com/office/drawing/2014/main" id="{36518ED3-1316-0249-1900-B1FC83AEBDCA}"/>
              </a:ext>
            </a:extLst>
          </p:cNvPr>
          <p:cNvPicPr>
            <a:picLocks noChangeAspect="1"/>
          </p:cNvPicPr>
          <p:nvPr/>
        </p:nvPicPr>
        <p:blipFill>
          <a:blip r:embed="rId2"/>
          <a:stretch>
            <a:fillRect/>
          </a:stretch>
        </p:blipFill>
        <p:spPr>
          <a:xfrm>
            <a:off x="1017270" y="2151204"/>
            <a:ext cx="9224010" cy="4448722"/>
          </a:xfrm>
          <a:prstGeom prst="rect">
            <a:avLst/>
          </a:prstGeom>
        </p:spPr>
      </p:pic>
      <p:sp>
        <p:nvSpPr>
          <p:cNvPr id="3" name="Ovaal 2">
            <a:extLst>
              <a:ext uri="{FF2B5EF4-FFF2-40B4-BE49-F238E27FC236}">
                <a16:creationId xmlns:a16="http://schemas.microsoft.com/office/drawing/2014/main" id="{0505CB6C-A817-6B58-1D85-FA553C86F750}"/>
              </a:ext>
            </a:extLst>
          </p:cNvPr>
          <p:cNvSpPr/>
          <p:nvPr/>
        </p:nvSpPr>
        <p:spPr>
          <a:xfrm>
            <a:off x="1011215" y="922755"/>
            <a:ext cx="5873675" cy="4616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9B3EFD5C-B1C9-2BCA-5EDF-E1AE4C1603CF}"/>
              </a:ext>
            </a:extLst>
          </p:cNvPr>
          <p:cNvSpPr txBox="1"/>
          <p:nvPr/>
        </p:nvSpPr>
        <p:spPr>
          <a:xfrm>
            <a:off x="1760723" y="2991263"/>
            <a:ext cx="7845855" cy="3170099"/>
          </a:xfrm>
          <a:prstGeom prst="rect">
            <a:avLst/>
          </a:prstGeom>
          <a:noFill/>
        </p:spPr>
        <p:txBody>
          <a:bodyPr wrap="square" rtlCol="0">
            <a:spAutoFit/>
          </a:bodyPr>
          <a:lstStyle/>
          <a:p>
            <a:pPr marL="285750" indent="-285750">
              <a:buFont typeface="Arial" panose="020B0604020202020204" pitchFamily="34" charset="0"/>
              <a:buChar char="•"/>
            </a:pPr>
            <a:r>
              <a:rPr lang="nl-NL" sz="2000" dirty="0"/>
              <a:t>Met name na 1989 (de val van de muur) zijn we doorgeschoten in een neoliberale benadering van onze economie;</a:t>
            </a:r>
          </a:p>
          <a:p>
            <a:pPr marL="285750" indent="-285750">
              <a:buFont typeface="Arial" panose="020B0604020202020204" pitchFamily="34" charset="0"/>
              <a:buChar char="•"/>
            </a:pPr>
            <a:r>
              <a:rPr lang="nl-NL" sz="2000" dirty="0"/>
              <a:t>Na de financiële crisis van 2008 zijn we hier ‘gewoon’ mee doorgegaan;</a:t>
            </a:r>
          </a:p>
          <a:p>
            <a:pPr marL="285750" indent="-285750">
              <a:buFont typeface="Arial" panose="020B0604020202020204" pitchFamily="34" charset="0"/>
              <a:buChar char="•"/>
            </a:pPr>
            <a:r>
              <a:rPr lang="nl-NL" sz="2000" dirty="0"/>
              <a:t>De rampen die zich in het heden als gevolg daarvan aftekenen leveren een interessant verdienmodel op voor een zeer beperkte groep mensen;</a:t>
            </a:r>
          </a:p>
          <a:p>
            <a:pPr marL="285750" indent="-285750">
              <a:buFont typeface="Arial" panose="020B0604020202020204" pitchFamily="34" charset="0"/>
              <a:buChar char="•"/>
            </a:pPr>
            <a:r>
              <a:rPr lang="nl-NL" sz="2000" dirty="0"/>
              <a:t>Mede door “hullie en zullie” en toenemend verzet tegen verandering, treedt er verharding op in de samenleving;</a:t>
            </a:r>
          </a:p>
          <a:p>
            <a:pPr marL="285750" indent="-285750">
              <a:buFont typeface="Arial" panose="020B0604020202020204" pitchFamily="34" charset="0"/>
              <a:buChar char="•"/>
            </a:pPr>
            <a:r>
              <a:rPr lang="nl-NL" sz="2000" dirty="0"/>
              <a:t>Beleidsprocessen zitten als gevolg hiervan muurvast;</a:t>
            </a:r>
          </a:p>
          <a:p>
            <a:pPr marL="285750" indent="-285750">
              <a:buFont typeface="Arial" panose="020B0604020202020204" pitchFamily="34" charset="0"/>
              <a:buChar char="•"/>
            </a:pPr>
            <a:r>
              <a:rPr lang="nl-NL" sz="2000" dirty="0"/>
              <a:t>Opbrengsten vloeien weg over grenzen heen.</a:t>
            </a:r>
          </a:p>
        </p:txBody>
      </p:sp>
      <p:sp>
        <p:nvSpPr>
          <p:cNvPr id="6" name="Tekstvak 5">
            <a:extLst>
              <a:ext uri="{FF2B5EF4-FFF2-40B4-BE49-F238E27FC236}">
                <a16:creationId xmlns:a16="http://schemas.microsoft.com/office/drawing/2014/main" id="{78FD8E93-20DE-B61E-52F1-7D1EBAC8F748}"/>
              </a:ext>
            </a:extLst>
          </p:cNvPr>
          <p:cNvSpPr txBox="1"/>
          <p:nvPr/>
        </p:nvSpPr>
        <p:spPr>
          <a:xfrm>
            <a:off x="4646376" y="2499020"/>
            <a:ext cx="2004523" cy="369332"/>
          </a:xfrm>
          <a:prstGeom prst="rect">
            <a:avLst/>
          </a:prstGeom>
          <a:noFill/>
        </p:spPr>
        <p:txBody>
          <a:bodyPr wrap="none" rtlCol="0">
            <a:spAutoFit/>
          </a:bodyPr>
          <a:lstStyle/>
          <a:p>
            <a:r>
              <a:rPr lang="nl-NL" b="1" dirty="0"/>
              <a:t>Progressief verhaal</a:t>
            </a:r>
          </a:p>
        </p:txBody>
      </p:sp>
    </p:spTree>
    <p:extLst>
      <p:ext uri="{BB962C8B-B14F-4D97-AF65-F5344CB8AC3E}">
        <p14:creationId xmlns:p14="http://schemas.microsoft.com/office/powerpoint/2010/main" val="11203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394260A2-2E3B-0F37-3D39-4CC5CAE84AC8}"/>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F2B951F-23E9-18EB-AAD5-9FA4ABADCCE1}"/>
              </a:ext>
            </a:extLst>
          </p:cNvPr>
          <p:cNvSpPr txBox="1"/>
          <p:nvPr/>
        </p:nvSpPr>
        <p:spPr>
          <a:xfrm>
            <a:off x="1017270" y="258074"/>
            <a:ext cx="4419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is een goed politiek verhaal?</a:t>
            </a:r>
          </a:p>
        </p:txBody>
      </p:sp>
      <p:sp>
        <p:nvSpPr>
          <p:cNvPr id="4" name="Tekstvak 3">
            <a:extLst>
              <a:ext uri="{FF2B5EF4-FFF2-40B4-BE49-F238E27FC236}">
                <a16:creationId xmlns:a16="http://schemas.microsoft.com/office/drawing/2014/main" id="{F6499912-232E-0A11-CFC4-B45CCAB8DF46}"/>
              </a:ext>
            </a:extLst>
          </p:cNvPr>
          <p:cNvSpPr txBox="1"/>
          <p:nvPr/>
        </p:nvSpPr>
        <p:spPr>
          <a:xfrm>
            <a:off x="1017270" y="922755"/>
            <a:ext cx="574901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Refereert aan historie en/of lokale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Sluit aan op beleving van de toehoorder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Biedt een heldere oplossingsrichting</a:t>
            </a:r>
          </a:p>
        </p:txBody>
      </p:sp>
      <p:pic>
        <p:nvPicPr>
          <p:cNvPr id="11" name="Afbeelding 10">
            <a:extLst>
              <a:ext uri="{FF2B5EF4-FFF2-40B4-BE49-F238E27FC236}">
                <a16:creationId xmlns:a16="http://schemas.microsoft.com/office/drawing/2014/main" id="{87EB6D26-825D-E6FB-4390-7F31184A19D4}"/>
              </a:ext>
            </a:extLst>
          </p:cNvPr>
          <p:cNvPicPr>
            <a:picLocks noChangeAspect="1"/>
          </p:cNvPicPr>
          <p:nvPr/>
        </p:nvPicPr>
        <p:blipFill>
          <a:blip r:embed="rId2"/>
          <a:stretch>
            <a:fillRect/>
          </a:stretch>
        </p:blipFill>
        <p:spPr>
          <a:xfrm>
            <a:off x="1017270" y="2151204"/>
            <a:ext cx="9224010" cy="4448722"/>
          </a:xfrm>
          <a:prstGeom prst="rect">
            <a:avLst/>
          </a:prstGeom>
        </p:spPr>
      </p:pic>
      <p:sp>
        <p:nvSpPr>
          <p:cNvPr id="3" name="Ovaal 2">
            <a:extLst>
              <a:ext uri="{FF2B5EF4-FFF2-40B4-BE49-F238E27FC236}">
                <a16:creationId xmlns:a16="http://schemas.microsoft.com/office/drawing/2014/main" id="{9CBF587E-2BC3-9CB5-5FF4-30C0499D75E6}"/>
              </a:ext>
            </a:extLst>
          </p:cNvPr>
          <p:cNvSpPr/>
          <p:nvPr/>
        </p:nvSpPr>
        <p:spPr>
          <a:xfrm>
            <a:off x="1011215" y="1288520"/>
            <a:ext cx="5873675" cy="4616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BAEBF2AE-1A7F-7E6F-F56D-CEA4E01937FD}"/>
              </a:ext>
            </a:extLst>
          </p:cNvPr>
          <p:cNvSpPr txBox="1"/>
          <p:nvPr/>
        </p:nvSpPr>
        <p:spPr>
          <a:xfrm>
            <a:off x="1762693" y="2998193"/>
            <a:ext cx="7455049"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Je krijg in toenemende mate te maken met de ingewikkeldheid van normen, regels, processen en protocollen (op basis van koude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prstClr val="black"/>
                </a:solidFill>
                <a:latin typeface="Calibri" panose="020F0502020204030204"/>
              </a:rPr>
              <a:t>De ervaren afstand tot ‘de overheid’ neemt daardoor toe;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prstClr val="black"/>
                </a:solidFill>
                <a:latin typeface="Calibri" panose="020F0502020204030204"/>
              </a:rPr>
              <a:t>Je ziet om je heen dat zekerheden afbrokkelen en problemen groter worden (sociaal, fysieke en mentale gezondheid, klimaat, PFAS, microplastics, agressiviteit, et cetera);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prstClr val="black"/>
                </a:solidFill>
                <a:latin typeface="Calibri" panose="020F0502020204030204"/>
              </a:rPr>
              <a:t>De volledig vrije markt lost dit (kennelijk) niet 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prstClr val="black"/>
                </a:solidFill>
                <a:latin typeface="Calibri" panose="020F0502020204030204"/>
              </a:rPr>
              <a:t>Je mag participeren in planprocessen, maar jouw kennis (vakmanschap) op basis van warme data, dringt niet door.</a:t>
            </a:r>
          </a:p>
        </p:txBody>
      </p:sp>
      <p:sp>
        <p:nvSpPr>
          <p:cNvPr id="6" name="Tekstvak 5">
            <a:extLst>
              <a:ext uri="{FF2B5EF4-FFF2-40B4-BE49-F238E27FC236}">
                <a16:creationId xmlns:a16="http://schemas.microsoft.com/office/drawing/2014/main" id="{39F95D46-E395-7B1F-F63D-117B8BA29B45}"/>
              </a:ext>
            </a:extLst>
          </p:cNvPr>
          <p:cNvSpPr txBox="1"/>
          <p:nvPr/>
        </p:nvSpPr>
        <p:spPr>
          <a:xfrm>
            <a:off x="4646376" y="2499020"/>
            <a:ext cx="2004523" cy="369332"/>
          </a:xfrm>
          <a:prstGeom prst="rect">
            <a:avLst/>
          </a:prstGeom>
          <a:noFill/>
        </p:spPr>
        <p:txBody>
          <a:bodyPr wrap="none" rtlCol="0">
            <a:spAutoFit/>
          </a:bodyPr>
          <a:lstStyle/>
          <a:p>
            <a:r>
              <a:rPr lang="nl-NL" b="1" dirty="0"/>
              <a:t>Progressief verhaal</a:t>
            </a:r>
          </a:p>
        </p:txBody>
      </p:sp>
    </p:spTree>
    <p:extLst>
      <p:ext uri="{BB962C8B-B14F-4D97-AF65-F5344CB8AC3E}">
        <p14:creationId xmlns:p14="http://schemas.microsoft.com/office/powerpoint/2010/main" val="198314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E9D1B47-62E7-A53F-4B13-E1B051A61A8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CFE809F-D51F-387A-6911-E3F242F31B67}"/>
              </a:ext>
            </a:extLst>
          </p:cNvPr>
          <p:cNvSpPr txBox="1"/>
          <p:nvPr/>
        </p:nvSpPr>
        <p:spPr>
          <a:xfrm>
            <a:off x="1017270" y="258074"/>
            <a:ext cx="4419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is een goed politiek verhaal?</a:t>
            </a:r>
          </a:p>
        </p:txBody>
      </p:sp>
      <p:sp>
        <p:nvSpPr>
          <p:cNvPr id="4" name="Tekstvak 3">
            <a:extLst>
              <a:ext uri="{FF2B5EF4-FFF2-40B4-BE49-F238E27FC236}">
                <a16:creationId xmlns:a16="http://schemas.microsoft.com/office/drawing/2014/main" id="{DE02A906-3B94-BDF9-7177-5C6EDF9F2D63}"/>
              </a:ext>
            </a:extLst>
          </p:cNvPr>
          <p:cNvSpPr txBox="1"/>
          <p:nvPr/>
        </p:nvSpPr>
        <p:spPr>
          <a:xfrm>
            <a:off x="1017270" y="922755"/>
            <a:ext cx="574901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Refereert aan historie en/of lokale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Sluit aan op beleving van de toehoorder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Biedt een heldere oplossingsrichting</a:t>
            </a:r>
          </a:p>
        </p:txBody>
      </p:sp>
      <p:pic>
        <p:nvPicPr>
          <p:cNvPr id="11" name="Afbeelding 10">
            <a:extLst>
              <a:ext uri="{FF2B5EF4-FFF2-40B4-BE49-F238E27FC236}">
                <a16:creationId xmlns:a16="http://schemas.microsoft.com/office/drawing/2014/main" id="{6E3738AC-B344-B0EA-D99B-E6EF8F030D1E}"/>
              </a:ext>
            </a:extLst>
          </p:cNvPr>
          <p:cNvPicPr>
            <a:picLocks noChangeAspect="1"/>
          </p:cNvPicPr>
          <p:nvPr/>
        </p:nvPicPr>
        <p:blipFill>
          <a:blip r:embed="rId2"/>
          <a:stretch>
            <a:fillRect/>
          </a:stretch>
        </p:blipFill>
        <p:spPr>
          <a:xfrm>
            <a:off x="1017270" y="2151204"/>
            <a:ext cx="9224010" cy="4448722"/>
          </a:xfrm>
          <a:prstGeom prst="rect">
            <a:avLst/>
          </a:prstGeom>
        </p:spPr>
      </p:pic>
      <p:sp>
        <p:nvSpPr>
          <p:cNvPr id="3" name="Ovaal 2">
            <a:extLst>
              <a:ext uri="{FF2B5EF4-FFF2-40B4-BE49-F238E27FC236}">
                <a16:creationId xmlns:a16="http://schemas.microsoft.com/office/drawing/2014/main" id="{D34CEBC2-4673-4582-E36A-7704EB81D637}"/>
              </a:ext>
            </a:extLst>
          </p:cNvPr>
          <p:cNvSpPr/>
          <p:nvPr/>
        </p:nvSpPr>
        <p:spPr>
          <a:xfrm>
            <a:off x="1011215" y="1665595"/>
            <a:ext cx="5873675" cy="4616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780166A9-3969-F1BF-ECD1-6EBE53D0ECD7}"/>
              </a:ext>
            </a:extLst>
          </p:cNvPr>
          <p:cNvSpPr txBox="1"/>
          <p:nvPr/>
        </p:nvSpPr>
        <p:spPr>
          <a:xfrm>
            <a:off x="1815689" y="3036666"/>
            <a:ext cx="7455049"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i="0" u="none" strike="noStrike" kern="1200" cap="none" spc="0" normalizeH="0" baseline="0" noProof="0" dirty="0">
                <a:ln>
                  <a:noFill/>
                </a:ln>
                <a:solidFill>
                  <a:prstClr val="black"/>
                </a:solidFill>
                <a:effectLst/>
                <a:uLnTx/>
                <a:uFillTx/>
                <a:latin typeface="Calibri" panose="020F0502020204030204"/>
                <a:ea typeface="+mn-ea"/>
                <a:cs typeface="+mn-cs"/>
              </a:rPr>
              <a:t>Dus zetten we als politieke stroming in op een ontwikkeling van de “</a:t>
            </a:r>
            <a:r>
              <a:rPr lang="nl-NL" sz="2000" dirty="0">
                <a:solidFill>
                  <a:prstClr val="black"/>
                </a:solidFill>
                <a:latin typeface="Calibri" panose="020F0502020204030204"/>
              </a:rPr>
              <a:t>hullie en zullie” samenleving naar een “wij” samenleving;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We zien inwoners en lokale </a:t>
            </a:r>
            <a:r>
              <a:rPr lang="nl-NL" sz="2000" dirty="0">
                <a:solidFill>
                  <a:prstClr val="black"/>
                </a:solidFill>
                <a:latin typeface="Calibri" panose="020F0502020204030204"/>
              </a:rPr>
              <a:t>ondernemers daarbij als een volwaardig derde speelveld naast overheid en markt;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prstClr val="black"/>
                </a:solidFill>
                <a:latin typeface="Calibri" panose="020F0502020204030204"/>
              </a:rPr>
              <a:t>Huidige vraagstukken in de fysieke en sociale leefomgeving, zoals klimaatverandering en eenzaamheid, nemen we serieus en pakken we krachtdadig op in nauwe samenwerking met inwonersinitiatieven, in de geest van de Omgevingswet;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a:solidFill>
                  <a:prstClr val="black"/>
                </a:solidFill>
                <a:latin typeface="Calibri" panose="020F0502020204030204"/>
              </a:rPr>
              <a:t>We omarmen </a:t>
            </a:r>
            <a:r>
              <a:rPr lang="nl-NL" sz="2000" dirty="0">
                <a:solidFill>
                  <a:prstClr val="black"/>
                </a:solidFill>
                <a:latin typeface="Calibri" panose="020F0502020204030204"/>
              </a:rPr>
              <a:t>vakmanschap (het ‘gelukt’ zijn van mensen);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prstClr val="black"/>
                </a:solidFill>
                <a:latin typeface="Calibri" panose="020F0502020204030204"/>
              </a:rPr>
              <a:t>En zorgen ervoor dat opbrengsten binnen het gebied blijven.</a:t>
            </a:r>
          </a:p>
        </p:txBody>
      </p:sp>
      <p:sp>
        <p:nvSpPr>
          <p:cNvPr id="6" name="Tekstvak 5">
            <a:extLst>
              <a:ext uri="{FF2B5EF4-FFF2-40B4-BE49-F238E27FC236}">
                <a16:creationId xmlns:a16="http://schemas.microsoft.com/office/drawing/2014/main" id="{F98E9A1A-8CFD-1049-16A5-4A898F8ACEFA}"/>
              </a:ext>
            </a:extLst>
          </p:cNvPr>
          <p:cNvSpPr txBox="1"/>
          <p:nvPr/>
        </p:nvSpPr>
        <p:spPr>
          <a:xfrm>
            <a:off x="4646376" y="2499020"/>
            <a:ext cx="2004523" cy="369332"/>
          </a:xfrm>
          <a:prstGeom prst="rect">
            <a:avLst/>
          </a:prstGeom>
          <a:noFill/>
        </p:spPr>
        <p:txBody>
          <a:bodyPr wrap="none" rtlCol="0">
            <a:spAutoFit/>
          </a:bodyPr>
          <a:lstStyle/>
          <a:p>
            <a:r>
              <a:rPr lang="nl-NL" b="1" dirty="0"/>
              <a:t>Progressief verhaal</a:t>
            </a:r>
          </a:p>
        </p:txBody>
      </p:sp>
    </p:spTree>
    <p:extLst>
      <p:ext uri="{BB962C8B-B14F-4D97-AF65-F5344CB8AC3E}">
        <p14:creationId xmlns:p14="http://schemas.microsoft.com/office/powerpoint/2010/main" val="3323844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DE49D88-CEBA-F7F6-33D2-4E30976D946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990E88F-49D2-9BF7-AAC6-3676C8F12FB5}"/>
              </a:ext>
            </a:extLst>
          </p:cNvPr>
          <p:cNvSpPr txBox="1"/>
          <p:nvPr/>
        </p:nvSpPr>
        <p:spPr>
          <a:xfrm>
            <a:off x="1017270" y="258074"/>
            <a:ext cx="4419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Wat is een goed politiek verhaal?</a:t>
            </a:r>
          </a:p>
        </p:txBody>
      </p:sp>
      <p:sp>
        <p:nvSpPr>
          <p:cNvPr id="4" name="Tekstvak 3">
            <a:extLst>
              <a:ext uri="{FF2B5EF4-FFF2-40B4-BE49-F238E27FC236}">
                <a16:creationId xmlns:a16="http://schemas.microsoft.com/office/drawing/2014/main" id="{502A33AE-F93E-8757-BA4E-008B04FB674B}"/>
              </a:ext>
            </a:extLst>
          </p:cNvPr>
          <p:cNvSpPr txBox="1"/>
          <p:nvPr/>
        </p:nvSpPr>
        <p:spPr>
          <a:xfrm>
            <a:off x="1017270" y="922755"/>
            <a:ext cx="574901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Refereert aan historie en/of lokale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Sluit aan op beleving van de toehoorder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Biedt een heldere oplossingsrichting</a:t>
            </a:r>
          </a:p>
        </p:txBody>
      </p:sp>
      <p:pic>
        <p:nvPicPr>
          <p:cNvPr id="9" name="Afbeelding 8">
            <a:extLst>
              <a:ext uri="{FF2B5EF4-FFF2-40B4-BE49-F238E27FC236}">
                <a16:creationId xmlns:a16="http://schemas.microsoft.com/office/drawing/2014/main" id="{AD76E866-C9CE-0039-F3EF-1985B5D485A6}"/>
              </a:ext>
            </a:extLst>
          </p:cNvPr>
          <p:cNvPicPr>
            <a:picLocks noChangeAspect="1"/>
          </p:cNvPicPr>
          <p:nvPr/>
        </p:nvPicPr>
        <p:blipFill>
          <a:blip r:embed="rId2"/>
          <a:stretch>
            <a:fillRect/>
          </a:stretch>
        </p:blipFill>
        <p:spPr>
          <a:xfrm>
            <a:off x="4550543" y="2151204"/>
            <a:ext cx="3197578" cy="4448722"/>
          </a:xfrm>
          <a:prstGeom prst="rect">
            <a:avLst/>
          </a:prstGeom>
        </p:spPr>
      </p:pic>
      <p:pic>
        <p:nvPicPr>
          <p:cNvPr id="10" name="Afbeelding 9">
            <a:extLst>
              <a:ext uri="{FF2B5EF4-FFF2-40B4-BE49-F238E27FC236}">
                <a16:creationId xmlns:a16="http://schemas.microsoft.com/office/drawing/2014/main" id="{E7D5D972-9478-ED79-384B-B0862D18D00B}"/>
              </a:ext>
            </a:extLst>
          </p:cNvPr>
          <p:cNvPicPr>
            <a:picLocks noChangeAspect="1"/>
          </p:cNvPicPr>
          <p:nvPr/>
        </p:nvPicPr>
        <p:blipFill>
          <a:blip r:embed="rId2"/>
          <a:stretch>
            <a:fillRect/>
          </a:stretch>
        </p:blipFill>
        <p:spPr>
          <a:xfrm>
            <a:off x="8083816" y="2151204"/>
            <a:ext cx="3197578" cy="4448722"/>
          </a:xfrm>
          <a:prstGeom prst="rect">
            <a:avLst/>
          </a:prstGeom>
        </p:spPr>
      </p:pic>
      <p:pic>
        <p:nvPicPr>
          <p:cNvPr id="11" name="Afbeelding 10">
            <a:extLst>
              <a:ext uri="{FF2B5EF4-FFF2-40B4-BE49-F238E27FC236}">
                <a16:creationId xmlns:a16="http://schemas.microsoft.com/office/drawing/2014/main" id="{8DE59831-7C75-505E-6993-3A7E9DA7E7EB}"/>
              </a:ext>
            </a:extLst>
          </p:cNvPr>
          <p:cNvPicPr>
            <a:picLocks noChangeAspect="1"/>
          </p:cNvPicPr>
          <p:nvPr/>
        </p:nvPicPr>
        <p:blipFill>
          <a:blip r:embed="rId2"/>
          <a:stretch>
            <a:fillRect/>
          </a:stretch>
        </p:blipFill>
        <p:spPr>
          <a:xfrm>
            <a:off x="1017270" y="2151204"/>
            <a:ext cx="3197578" cy="4448722"/>
          </a:xfrm>
          <a:prstGeom prst="rect">
            <a:avLst/>
          </a:prstGeom>
        </p:spPr>
      </p:pic>
      <p:sp>
        <p:nvSpPr>
          <p:cNvPr id="12" name="Tekstvak 11">
            <a:extLst>
              <a:ext uri="{FF2B5EF4-FFF2-40B4-BE49-F238E27FC236}">
                <a16:creationId xmlns:a16="http://schemas.microsoft.com/office/drawing/2014/main" id="{84398758-08B1-8B64-808D-C87D8B2EFF4A}"/>
              </a:ext>
            </a:extLst>
          </p:cNvPr>
          <p:cNvSpPr txBox="1"/>
          <p:nvPr/>
        </p:nvSpPr>
        <p:spPr>
          <a:xfrm>
            <a:off x="4836059" y="2915319"/>
            <a:ext cx="262654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Neoliberaal verhaal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Ervaringen geven aan dat bedrijven veel efficiënter werken dan de overheid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burger is daarvan de dupe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Dus overheid: trek je terug en geef volop ruimte aan de vrije markt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Dan komt alles goed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6E711890-6838-7207-2CB8-08FE85A10957}"/>
              </a:ext>
            </a:extLst>
          </p:cNvPr>
          <p:cNvSpPr txBox="1"/>
          <p:nvPr/>
        </p:nvSpPr>
        <p:spPr>
          <a:xfrm>
            <a:off x="8369332" y="2915316"/>
            <a:ext cx="262654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Conservatief verhaal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Vroeger was alles beter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Jouw problemen zijn gevolg van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veranderin-gen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door anderen: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Buitenlanders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Klimaatactivisten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De linkse elite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Dus: terug naar oude normen en waarden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768D29AA-86CE-92A1-A650-10C29F37941C}"/>
              </a:ext>
            </a:extLst>
          </p:cNvPr>
          <p:cNvSpPr txBox="1"/>
          <p:nvPr/>
        </p:nvSpPr>
        <p:spPr>
          <a:xfrm>
            <a:off x="1196124" y="2906607"/>
            <a:ext cx="282723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Progressief verhaal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solidFill>
                  <a:prstClr val="black"/>
                </a:solidFill>
                <a:latin typeface="Calibri" panose="020F0502020204030204"/>
              </a:rPr>
              <a:t>In de “hullie en zullie” samenleving, brokkelen zekerheden af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i="0" u="none" strike="noStrike" kern="1200" cap="none" spc="0" normalizeH="0" baseline="0" noProof="0" dirty="0">
                <a:ln>
                  <a:noFill/>
                </a:ln>
                <a:solidFill>
                  <a:prstClr val="black"/>
                </a:solidFill>
                <a:effectLst/>
                <a:uLnTx/>
                <a:uFillTx/>
                <a:latin typeface="Calibri" panose="020F0502020204030204"/>
                <a:ea typeface="+mn-ea"/>
                <a:cs typeface="+mn-cs"/>
              </a:rPr>
              <a:t>Mensen raken verstrikt in normen, regels,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solidFill>
                  <a:prstClr val="black"/>
                </a:solidFill>
                <a:latin typeface="Calibri" panose="020F0502020204030204"/>
              </a:rPr>
              <a:t>Dus zetten we als overheid in op een “wij” samenleving, in intensieve wisselwerking met inwonersinitiatieven en vakmensen</a:t>
            </a:r>
          </a:p>
        </p:txBody>
      </p:sp>
    </p:spTree>
    <p:extLst>
      <p:ext uri="{BB962C8B-B14F-4D97-AF65-F5344CB8AC3E}">
        <p14:creationId xmlns:p14="http://schemas.microsoft.com/office/powerpoint/2010/main" val="14874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A89212E-231A-A6F2-682A-435BC4DA6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A89469E9-7AE2-F3A0-4A45-F2BB4DBC5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805415" y="290297"/>
            <a:ext cx="6858000" cy="6858000"/>
          </a:xfrm>
          <a:prstGeom prst="rect">
            <a:avLst/>
          </a:prstGeom>
        </p:spPr>
      </p:pic>
      <p:sp>
        <p:nvSpPr>
          <p:cNvPr id="5" name="Tekstvak 4">
            <a:extLst>
              <a:ext uri="{FF2B5EF4-FFF2-40B4-BE49-F238E27FC236}">
                <a16:creationId xmlns:a16="http://schemas.microsoft.com/office/drawing/2014/main" id="{84AB4B8C-8440-6E88-E339-1449B5F4AF3C}"/>
              </a:ext>
            </a:extLst>
          </p:cNvPr>
          <p:cNvSpPr txBox="1"/>
          <p:nvPr/>
        </p:nvSpPr>
        <p:spPr>
          <a:xfrm>
            <a:off x="4895533" y="4005192"/>
            <a:ext cx="3094891" cy="1754326"/>
          </a:xfrm>
          <a:prstGeom prst="rect">
            <a:avLst/>
          </a:prstGeom>
          <a:noFill/>
        </p:spPr>
        <p:txBody>
          <a:bodyPr wrap="square" rtlCol="0">
            <a:spAutoFit/>
          </a:bodyPr>
          <a:lstStyle/>
          <a:p>
            <a:pPr algn="ctr"/>
            <a:r>
              <a:rPr lang="nl-NL" sz="3600" dirty="0"/>
              <a:t>We strijden voor wat écht van waarde is</a:t>
            </a:r>
          </a:p>
        </p:txBody>
      </p:sp>
    </p:spTree>
    <p:extLst>
      <p:ext uri="{BB962C8B-B14F-4D97-AF65-F5344CB8AC3E}">
        <p14:creationId xmlns:p14="http://schemas.microsoft.com/office/powerpoint/2010/main" val="407708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1639C50-2C7C-3BE0-80EE-A95DA14C8260}"/>
              </a:ext>
            </a:extLst>
          </p:cNvPr>
          <p:cNvPicPr>
            <a:picLocks noChangeAspect="1"/>
          </p:cNvPicPr>
          <p:nvPr/>
        </p:nvPicPr>
        <p:blipFill>
          <a:blip r:embed="rId2"/>
          <a:stretch>
            <a:fillRect/>
          </a:stretch>
        </p:blipFill>
        <p:spPr>
          <a:xfrm>
            <a:off x="3596290" y="958871"/>
            <a:ext cx="3194581" cy="4450466"/>
          </a:xfrm>
          <a:prstGeom prst="rect">
            <a:avLst/>
          </a:prstGeom>
        </p:spPr>
      </p:pic>
      <p:sp>
        <p:nvSpPr>
          <p:cNvPr id="9" name="Rechthoek 8">
            <a:extLst>
              <a:ext uri="{FF2B5EF4-FFF2-40B4-BE49-F238E27FC236}">
                <a16:creationId xmlns:a16="http://schemas.microsoft.com/office/drawing/2014/main" id="{049BDBBE-424B-477D-5D88-2D728DA49CDA}"/>
              </a:ext>
            </a:extLst>
          </p:cNvPr>
          <p:cNvSpPr/>
          <p:nvPr/>
        </p:nvSpPr>
        <p:spPr>
          <a:xfrm>
            <a:off x="395839" y="755533"/>
            <a:ext cx="2526632" cy="1036521"/>
          </a:xfrm>
          <a:prstGeom prst="rect">
            <a:avLst/>
          </a:prstGeom>
          <a:solidFill>
            <a:srgbClr val="D6D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Meer huizen om in te wonen</a:t>
            </a:r>
          </a:p>
        </p:txBody>
      </p:sp>
      <p:sp>
        <p:nvSpPr>
          <p:cNvPr id="10" name="Rechthoek 9">
            <a:extLst>
              <a:ext uri="{FF2B5EF4-FFF2-40B4-BE49-F238E27FC236}">
                <a16:creationId xmlns:a16="http://schemas.microsoft.com/office/drawing/2014/main" id="{F3C82905-7C93-EEBE-83E3-DD87121B5E64}"/>
              </a:ext>
            </a:extLst>
          </p:cNvPr>
          <p:cNvSpPr/>
          <p:nvPr/>
        </p:nvSpPr>
        <p:spPr>
          <a:xfrm>
            <a:off x="395839" y="1970722"/>
            <a:ext cx="2526632" cy="1036521"/>
          </a:xfrm>
          <a:prstGeom prst="rect">
            <a:avLst/>
          </a:prstGeom>
          <a:solidFill>
            <a:srgbClr val="D6D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Strijd voor een groene toekomst</a:t>
            </a:r>
          </a:p>
        </p:txBody>
      </p:sp>
      <p:sp>
        <p:nvSpPr>
          <p:cNvPr id="11" name="Rechthoek 10">
            <a:extLst>
              <a:ext uri="{FF2B5EF4-FFF2-40B4-BE49-F238E27FC236}">
                <a16:creationId xmlns:a16="http://schemas.microsoft.com/office/drawing/2014/main" id="{D5A82B4E-E55B-952C-263E-E44A68F810D1}"/>
              </a:ext>
            </a:extLst>
          </p:cNvPr>
          <p:cNvSpPr/>
          <p:nvPr/>
        </p:nvSpPr>
        <p:spPr>
          <a:xfrm>
            <a:off x="395839" y="3185911"/>
            <a:ext cx="2526632" cy="1036521"/>
          </a:xfrm>
          <a:prstGeom prst="rect">
            <a:avLst/>
          </a:prstGeom>
          <a:solidFill>
            <a:srgbClr val="D6D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Een inkomen waarmee je vooruitkomt</a:t>
            </a:r>
          </a:p>
        </p:txBody>
      </p:sp>
      <p:sp>
        <p:nvSpPr>
          <p:cNvPr id="12" name="Rechthoek 11">
            <a:extLst>
              <a:ext uri="{FF2B5EF4-FFF2-40B4-BE49-F238E27FC236}">
                <a16:creationId xmlns:a16="http://schemas.microsoft.com/office/drawing/2014/main" id="{FEF1B72F-1EBE-84B3-1FDD-447E7C66A15D}"/>
              </a:ext>
            </a:extLst>
          </p:cNvPr>
          <p:cNvSpPr/>
          <p:nvPr/>
        </p:nvSpPr>
        <p:spPr>
          <a:xfrm>
            <a:off x="395839" y="4401100"/>
            <a:ext cx="2526632" cy="1036521"/>
          </a:xfrm>
          <a:prstGeom prst="rect">
            <a:avLst/>
          </a:prstGeom>
          <a:solidFill>
            <a:srgbClr val="D6D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Leiderschap dat Nederland beschermt</a:t>
            </a:r>
          </a:p>
        </p:txBody>
      </p:sp>
      <p:sp>
        <p:nvSpPr>
          <p:cNvPr id="13" name="Rechthoek 12">
            <a:extLst>
              <a:ext uri="{FF2B5EF4-FFF2-40B4-BE49-F238E27FC236}">
                <a16:creationId xmlns:a16="http://schemas.microsoft.com/office/drawing/2014/main" id="{1D4DCAC1-1929-D5E2-23C3-6506C0467DCA}"/>
              </a:ext>
            </a:extLst>
          </p:cNvPr>
          <p:cNvSpPr/>
          <p:nvPr/>
        </p:nvSpPr>
        <p:spPr>
          <a:xfrm>
            <a:off x="395839" y="5616289"/>
            <a:ext cx="2526632" cy="1036521"/>
          </a:xfrm>
          <a:prstGeom prst="rect">
            <a:avLst/>
          </a:prstGeom>
          <a:solidFill>
            <a:srgbClr val="D6D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De basis op orde</a:t>
            </a:r>
          </a:p>
        </p:txBody>
      </p:sp>
      <p:sp>
        <p:nvSpPr>
          <p:cNvPr id="14" name="Ovaal 13">
            <a:extLst>
              <a:ext uri="{FF2B5EF4-FFF2-40B4-BE49-F238E27FC236}">
                <a16:creationId xmlns:a16="http://schemas.microsoft.com/office/drawing/2014/main" id="{B9D28018-8DA5-FF3C-2D7B-FB3FC66F5AC5}"/>
              </a:ext>
            </a:extLst>
          </p:cNvPr>
          <p:cNvSpPr/>
          <p:nvPr/>
        </p:nvSpPr>
        <p:spPr>
          <a:xfrm>
            <a:off x="3977640" y="2545251"/>
            <a:ext cx="1394460" cy="3500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Rechte verbindingslijn 15">
            <a:extLst>
              <a:ext uri="{FF2B5EF4-FFF2-40B4-BE49-F238E27FC236}">
                <a16:creationId xmlns:a16="http://schemas.microsoft.com/office/drawing/2014/main" id="{B894580A-849A-A7B5-C031-8AC949E4DA5A}"/>
              </a:ext>
            </a:extLst>
          </p:cNvPr>
          <p:cNvCxnSpPr>
            <a:stCxn id="14" idx="1"/>
            <a:endCxn id="9" idx="3"/>
          </p:cNvCxnSpPr>
          <p:nvPr/>
        </p:nvCxnSpPr>
        <p:spPr>
          <a:xfrm flipH="1" flipV="1">
            <a:off x="2922471" y="1273794"/>
            <a:ext cx="1259383" cy="1322722"/>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Rechte verbindingslijn 17">
            <a:extLst>
              <a:ext uri="{FF2B5EF4-FFF2-40B4-BE49-F238E27FC236}">
                <a16:creationId xmlns:a16="http://schemas.microsoft.com/office/drawing/2014/main" id="{8A872180-416E-861E-BAC9-0DAF177C04E5}"/>
              </a:ext>
            </a:extLst>
          </p:cNvPr>
          <p:cNvCxnSpPr>
            <a:stCxn id="14" idx="2"/>
            <a:endCxn id="10" idx="3"/>
          </p:cNvCxnSpPr>
          <p:nvPr/>
        </p:nvCxnSpPr>
        <p:spPr>
          <a:xfrm flipH="1" flipV="1">
            <a:off x="2922471" y="2488983"/>
            <a:ext cx="1055169" cy="231298"/>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Rechte verbindingslijn 19">
            <a:extLst>
              <a:ext uri="{FF2B5EF4-FFF2-40B4-BE49-F238E27FC236}">
                <a16:creationId xmlns:a16="http://schemas.microsoft.com/office/drawing/2014/main" id="{786119A2-B1A8-B097-E045-6F7773E101DB}"/>
              </a:ext>
            </a:extLst>
          </p:cNvPr>
          <p:cNvCxnSpPr>
            <a:cxnSpLocks/>
            <a:stCxn id="14" idx="3"/>
            <a:endCxn id="11" idx="3"/>
          </p:cNvCxnSpPr>
          <p:nvPr/>
        </p:nvCxnSpPr>
        <p:spPr>
          <a:xfrm flipH="1">
            <a:off x="2922471" y="2844045"/>
            <a:ext cx="1259383" cy="860127"/>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Tekstvak 21">
            <a:extLst>
              <a:ext uri="{FF2B5EF4-FFF2-40B4-BE49-F238E27FC236}">
                <a16:creationId xmlns:a16="http://schemas.microsoft.com/office/drawing/2014/main" id="{D585163A-DAA4-5DA1-8A1D-E6B00B6D500F}"/>
              </a:ext>
            </a:extLst>
          </p:cNvPr>
          <p:cNvSpPr txBox="1"/>
          <p:nvPr/>
        </p:nvSpPr>
        <p:spPr>
          <a:xfrm>
            <a:off x="242549" y="262436"/>
            <a:ext cx="2833211" cy="369332"/>
          </a:xfrm>
          <a:prstGeom prst="rect">
            <a:avLst/>
          </a:prstGeom>
          <a:noFill/>
        </p:spPr>
        <p:txBody>
          <a:bodyPr wrap="none" rtlCol="0">
            <a:spAutoFit/>
          </a:bodyPr>
          <a:lstStyle/>
          <a:p>
            <a:r>
              <a:rPr lang="nl-NL" b="1" dirty="0"/>
              <a:t>Vijf beloften aan Nederland</a:t>
            </a:r>
          </a:p>
        </p:txBody>
      </p:sp>
      <p:sp>
        <p:nvSpPr>
          <p:cNvPr id="23" name="Ovaal 22">
            <a:extLst>
              <a:ext uri="{FF2B5EF4-FFF2-40B4-BE49-F238E27FC236}">
                <a16:creationId xmlns:a16="http://schemas.microsoft.com/office/drawing/2014/main" id="{6E33C623-F602-E19A-F481-FA51BDF35B98}"/>
              </a:ext>
            </a:extLst>
          </p:cNvPr>
          <p:cNvSpPr/>
          <p:nvPr/>
        </p:nvSpPr>
        <p:spPr>
          <a:xfrm>
            <a:off x="4312920" y="4744330"/>
            <a:ext cx="1302572" cy="35005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Rechte verbindingslijn 23">
            <a:extLst>
              <a:ext uri="{FF2B5EF4-FFF2-40B4-BE49-F238E27FC236}">
                <a16:creationId xmlns:a16="http://schemas.microsoft.com/office/drawing/2014/main" id="{7D3C63ED-C962-39E0-9F4A-C1F6CEB0D860}"/>
              </a:ext>
            </a:extLst>
          </p:cNvPr>
          <p:cNvCxnSpPr>
            <a:cxnSpLocks/>
            <a:stCxn id="23" idx="3"/>
            <a:endCxn id="13" idx="3"/>
          </p:cNvCxnSpPr>
          <p:nvPr/>
        </p:nvCxnSpPr>
        <p:spPr>
          <a:xfrm flipH="1">
            <a:off x="2922471" y="5043124"/>
            <a:ext cx="1581206" cy="1091426"/>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Tekstvak 26">
            <a:extLst>
              <a:ext uri="{FF2B5EF4-FFF2-40B4-BE49-F238E27FC236}">
                <a16:creationId xmlns:a16="http://schemas.microsoft.com/office/drawing/2014/main" id="{8A5E3988-7992-AEC5-AC25-9B1AB15E8208}"/>
              </a:ext>
            </a:extLst>
          </p:cNvPr>
          <p:cNvSpPr txBox="1"/>
          <p:nvPr/>
        </p:nvSpPr>
        <p:spPr>
          <a:xfrm>
            <a:off x="7374768" y="1344193"/>
            <a:ext cx="4582758" cy="4401205"/>
          </a:xfrm>
          <a:prstGeom prst="rect">
            <a:avLst/>
          </a:prstGeom>
          <a:noFill/>
        </p:spPr>
        <p:txBody>
          <a:bodyPr wrap="square" rtlCol="0">
            <a:spAutoFit/>
          </a:bodyPr>
          <a:lstStyle/>
          <a:p>
            <a:pPr marL="285750" indent="-285750">
              <a:buFont typeface="Arial" panose="020B0604020202020204" pitchFamily="34" charset="0"/>
              <a:buChar char="•"/>
            </a:pPr>
            <a:r>
              <a:rPr lang="nl-NL" sz="2000" dirty="0"/>
              <a:t>Progressief verhaal is fundamenteel anders dan het de conservatief neoliberaal verhaal en versterkt democratische principes</a:t>
            </a:r>
          </a:p>
          <a:p>
            <a:pPr marL="285750" indent="-285750">
              <a:buFont typeface="Arial" panose="020B0604020202020204" pitchFamily="34" charset="0"/>
              <a:buChar char="•"/>
            </a:pPr>
            <a:r>
              <a:rPr lang="nl-NL" sz="2000" dirty="0"/>
              <a:t>Positieve vrijheid: overheid creëert condities waarbinnen mensen vrij kunnen zijn</a:t>
            </a:r>
          </a:p>
          <a:p>
            <a:pPr marL="285750" indent="-285750">
              <a:buFont typeface="Arial" panose="020B0604020202020204" pitchFamily="34" charset="0"/>
              <a:buChar char="•"/>
            </a:pPr>
            <a:r>
              <a:rPr lang="nl-NL" sz="2000" dirty="0"/>
              <a:t>Mens is deel van het ecosysteem</a:t>
            </a:r>
          </a:p>
          <a:p>
            <a:pPr marL="285750" indent="-285750">
              <a:buFont typeface="Arial" panose="020B0604020202020204" pitchFamily="34" charset="0"/>
              <a:buChar char="•"/>
            </a:pPr>
            <a:r>
              <a:rPr lang="nl-NL" sz="2000" dirty="0"/>
              <a:t>Lokale overheid is deel van de gemeenschap (≠ bedrijf)</a:t>
            </a:r>
          </a:p>
          <a:p>
            <a:pPr marL="285750" indent="-285750">
              <a:buFont typeface="Arial" panose="020B0604020202020204" pitchFamily="34" charset="0"/>
              <a:buChar char="•"/>
            </a:pPr>
            <a:r>
              <a:rPr lang="nl-NL" sz="2000" dirty="0"/>
              <a:t>Dus: minder problemen met aanbestedingsverplichting en staatssteunbeperking</a:t>
            </a:r>
          </a:p>
          <a:p>
            <a:pPr marL="285750" indent="-285750">
              <a:buFont typeface="Arial" panose="020B0604020202020204" pitchFamily="34" charset="0"/>
              <a:buChar char="•"/>
            </a:pPr>
            <a:r>
              <a:rPr lang="nl-NL" sz="2000" dirty="0"/>
              <a:t>En het belangrijkste …</a:t>
            </a:r>
          </a:p>
        </p:txBody>
      </p:sp>
      <p:cxnSp>
        <p:nvCxnSpPr>
          <p:cNvPr id="2" name="Rechte verbindingslijn 1">
            <a:extLst>
              <a:ext uri="{FF2B5EF4-FFF2-40B4-BE49-F238E27FC236}">
                <a16:creationId xmlns:a16="http://schemas.microsoft.com/office/drawing/2014/main" id="{20FB5012-F10D-D794-1CAE-BD37F02AD5BE}"/>
              </a:ext>
            </a:extLst>
          </p:cNvPr>
          <p:cNvCxnSpPr>
            <a:cxnSpLocks/>
            <a:endCxn id="12" idx="3"/>
          </p:cNvCxnSpPr>
          <p:nvPr/>
        </p:nvCxnSpPr>
        <p:spPr>
          <a:xfrm flipH="1">
            <a:off x="2922471" y="3007243"/>
            <a:ext cx="4691309" cy="1912118"/>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68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wipe(left)">
                                      <p:cBhvr>
                                        <p:cTn id="36" dur="500"/>
                                        <p:tgtEl>
                                          <p:spTgt spid="27">
                                            <p:txEl>
                                              <p:pRg st="1" end="1"/>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7">
                                            <p:txEl>
                                              <p:pRg st="2" end="2"/>
                                            </p:txEl>
                                          </p:spTgt>
                                        </p:tgtEl>
                                        <p:attrNameLst>
                                          <p:attrName>style.visibility</p:attrName>
                                        </p:attrNameLst>
                                      </p:cBhvr>
                                      <p:to>
                                        <p:strVal val="visible"/>
                                      </p:to>
                                    </p:set>
                                    <p:animEffect transition="in" filter="wipe(left)">
                                      <p:cBhvr>
                                        <p:cTn id="45" dur="500"/>
                                        <p:tgtEl>
                                          <p:spTgt spid="2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7">
                                            <p:txEl>
                                              <p:pRg st="3" end="3"/>
                                            </p:txEl>
                                          </p:spTgt>
                                        </p:tgtEl>
                                        <p:attrNameLst>
                                          <p:attrName>style.visibility</p:attrName>
                                        </p:attrNameLst>
                                      </p:cBhvr>
                                      <p:to>
                                        <p:strVal val="visible"/>
                                      </p:to>
                                    </p:set>
                                    <p:animEffect transition="in" filter="wipe(left)">
                                      <p:cBhvr>
                                        <p:cTn id="50" dur="500"/>
                                        <p:tgtEl>
                                          <p:spTgt spid="2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7">
                                            <p:txEl>
                                              <p:pRg st="4" end="4"/>
                                            </p:txEl>
                                          </p:spTgt>
                                        </p:tgtEl>
                                        <p:attrNameLst>
                                          <p:attrName>style.visibility</p:attrName>
                                        </p:attrNameLst>
                                      </p:cBhvr>
                                      <p:to>
                                        <p:strVal val="visible"/>
                                      </p:to>
                                    </p:set>
                                    <p:animEffect transition="in" filter="wipe(left)">
                                      <p:cBhvr>
                                        <p:cTn id="55" dur="500"/>
                                        <p:tgtEl>
                                          <p:spTgt spid="27">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7">
                                            <p:txEl>
                                              <p:pRg st="5" end="5"/>
                                            </p:txEl>
                                          </p:spTgt>
                                        </p:tgtEl>
                                        <p:attrNameLst>
                                          <p:attrName>style.visibility</p:attrName>
                                        </p:attrNameLst>
                                      </p:cBhvr>
                                      <p:to>
                                        <p:strVal val="visible"/>
                                      </p:to>
                                    </p:set>
                                    <p:animEffect transition="in" filter="wipe(left)">
                                      <p:cBhvr>
                                        <p:cTn id="60"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0E017B1-51E1-83AF-CAC9-CDEE31C53784}"/>
            </a:ext>
          </a:extLst>
        </p:cNvPr>
        <p:cNvGrpSpPr/>
        <p:nvPr/>
      </p:nvGrpSpPr>
      <p:grpSpPr>
        <a:xfrm>
          <a:off x="0" y="0"/>
          <a:ext cx="0" cy="0"/>
          <a:chOff x="0" y="0"/>
          <a:chExt cx="0" cy="0"/>
        </a:xfrm>
      </p:grpSpPr>
      <p:sp>
        <p:nvSpPr>
          <p:cNvPr id="26" name="Rechthoek 25">
            <a:extLst>
              <a:ext uri="{FF2B5EF4-FFF2-40B4-BE49-F238E27FC236}">
                <a16:creationId xmlns:a16="http://schemas.microsoft.com/office/drawing/2014/main" id="{23CA66B6-6173-F4C6-C2CD-E38478994EB3}"/>
              </a:ext>
            </a:extLst>
          </p:cNvPr>
          <p:cNvSpPr/>
          <p:nvPr/>
        </p:nvSpPr>
        <p:spPr>
          <a:xfrm>
            <a:off x="662940" y="2052128"/>
            <a:ext cx="3268979"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Wij mensen</a:t>
            </a:r>
          </a:p>
        </p:txBody>
      </p:sp>
      <p:sp>
        <p:nvSpPr>
          <p:cNvPr id="27" name="Rechthoek 26">
            <a:extLst>
              <a:ext uri="{FF2B5EF4-FFF2-40B4-BE49-F238E27FC236}">
                <a16:creationId xmlns:a16="http://schemas.microsoft.com/office/drawing/2014/main" id="{D23EC0D9-9B57-2BEF-ADDA-3AFFFDF3B656}"/>
              </a:ext>
            </a:extLst>
          </p:cNvPr>
          <p:cNvSpPr/>
          <p:nvPr/>
        </p:nvSpPr>
        <p:spPr>
          <a:xfrm>
            <a:off x="4435232"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De mensen</a:t>
            </a:r>
          </a:p>
        </p:txBody>
      </p:sp>
      <p:sp>
        <p:nvSpPr>
          <p:cNvPr id="29" name="Rechthoek 28">
            <a:extLst>
              <a:ext uri="{FF2B5EF4-FFF2-40B4-BE49-F238E27FC236}">
                <a16:creationId xmlns:a16="http://schemas.microsoft.com/office/drawing/2014/main" id="{705CBE2B-8F90-5E85-B73C-869EC33DA90F}"/>
              </a:ext>
            </a:extLst>
          </p:cNvPr>
          <p:cNvSpPr/>
          <p:nvPr/>
        </p:nvSpPr>
        <p:spPr>
          <a:xfrm>
            <a:off x="5207977"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Beschouwer</a:t>
            </a:r>
          </a:p>
        </p:txBody>
      </p:sp>
      <p:sp>
        <p:nvSpPr>
          <p:cNvPr id="30" name="Rechthoek 29">
            <a:extLst>
              <a:ext uri="{FF2B5EF4-FFF2-40B4-BE49-F238E27FC236}">
                <a16:creationId xmlns:a16="http://schemas.microsoft.com/office/drawing/2014/main" id="{3894DF99-B5DC-8701-C4B5-850CB5E30ED9}"/>
              </a:ext>
            </a:extLst>
          </p:cNvPr>
          <p:cNvSpPr/>
          <p:nvPr/>
        </p:nvSpPr>
        <p:spPr>
          <a:xfrm>
            <a:off x="1409406" y="1805257"/>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Deelnemer</a:t>
            </a:r>
          </a:p>
        </p:txBody>
      </p:sp>
      <p:sp>
        <p:nvSpPr>
          <p:cNvPr id="8" name="Rechthoek 7">
            <a:extLst>
              <a:ext uri="{FF2B5EF4-FFF2-40B4-BE49-F238E27FC236}">
                <a16:creationId xmlns:a16="http://schemas.microsoft.com/office/drawing/2014/main" id="{E7B61E10-770C-361E-28CE-727525D73BB6}"/>
              </a:ext>
            </a:extLst>
          </p:cNvPr>
          <p:cNvSpPr/>
          <p:nvPr/>
        </p:nvSpPr>
        <p:spPr>
          <a:xfrm>
            <a:off x="8207523" y="2052128"/>
            <a:ext cx="3268978" cy="2359852"/>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prstClr val="white"/>
                </a:solidFill>
                <a:effectLst/>
                <a:uLnTx/>
                <a:uFillTx/>
                <a:latin typeface="Corbel" panose="020B0503020204020204"/>
                <a:ea typeface="+mn-ea"/>
                <a:cs typeface="+mn-cs"/>
              </a:rPr>
              <a:t>Die mensen</a:t>
            </a:r>
          </a:p>
        </p:txBody>
      </p:sp>
      <p:sp>
        <p:nvSpPr>
          <p:cNvPr id="31" name="Rechthoek 30">
            <a:extLst>
              <a:ext uri="{FF2B5EF4-FFF2-40B4-BE49-F238E27FC236}">
                <a16:creationId xmlns:a16="http://schemas.microsoft.com/office/drawing/2014/main" id="{BAE90C6E-F16E-5F4D-E29F-D8D3C31E286C}"/>
              </a:ext>
            </a:extLst>
          </p:cNvPr>
          <p:cNvSpPr/>
          <p:nvPr/>
        </p:nvSpPr>
        <p:spPr>
          <a:xfrm>
            <a:off x="8953989" y="1813179"/>
            <a:ext cx="1776046" cy="493741"/>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Corbel" panose="020B0503020204020204"/>
                <a:ea typeface="+mn-ea"/>
                <a:cs typeface="+mn-cs"/>
              </a:rPr>
              <a:t>Toeschouwer</a:t>
            </a:r>
          </a:p>
        </p:txBody>
      </p:sp>
      <p:sp>
        <p:nvSpPr>
          <p:cNvPr id="2" name="Ovaal 1">
            <a:extLst>
              <a:ext uri="{FF2B5EF4-FFF2-40B4-BE49-F238E27FC236}">
                <a16:creationId xmlns:a16="http://schemas.microsoft.com/office/drawing/2014/main" id="{631C99F9-BEEA-2FEF-7B0E-A1BA0BCF6C62}"/>
              </a:ext>
            </a:extLst>
          </p:cNvPr>
          <p:cNvSpPr/>
          <p:nvPr/>
        </p:nvSpPr>
        <p:spPr>
          <a:xfrm>
            <a:off x="8207523" y="5062194"/>
            <a:ext cx="3268978" cy="120663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De “hullie en zullie” samenleving</a:t>
            </a:r>
          </a:p>
        </p:txBody>
      </p:sp>
      <p:sp>
        <p:nvSpPr>
          <p:cNvPr id="3" name="Pijl: omhoog/omlaag 2">
            <a:extLst>
              <a:ext uri="{FF2B5EF4-FFF2-40B4-BE49-F238E27FC236}">
                <a16:creationId xmlns:a16="http://schemas.microsoft.com/office/drawing/2014/main" id="{9480C4DD-B577-4CDA-CE6C-6A4CE3895A0B}"/>
              </a:ext>
            </a:extLst>
          </p:cNvPr>
          <p:cNvSpPr/>
          <p:nvPr/>
        </p:nvSpPr>
        <p:spPr>
          <a:xfrm>
            <a:off x="9695896" y="4411980"/>
            <a:ext cx="292231" cy="650214"/>
          </a:xfrm>
          <a:prstGeom prst="up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83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2"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39B1726-EC52-CBC4-9981-EE85C0C53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0E881D83-9B0C-6126-209B-59B20FA475FC}"/>
              </a:ext>
            </a:extLst>
          </p:cNvPr>
          <p:cNvSpPr txBox="1"/>
          <p:nvPr/>
        </p:nvSpPr>
        <p:spPr>
          <a:xfrm>
            <a:off x="5439748" y="1593326"/>
            <a:ext cx="23159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Alleen in “wij” heb ik een toekomst</a:t>
            </a:r>
          </a:p>
        </p:txBody>
      </p:sp>
    </p:spTree>
    <p:extLst>
      <p:ext uri="{BB962C8B-B14F-4D97-AF65-F5344CB8AC3E}">
        <p14:creationId xmlns:p14="http://schemas.microsoft.com/office/powerpoint/2010/main" val="48029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802399B5-D587-3936-7690-26BB9AA4DF4D}"/>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E587C1EF-1471-E9D2-1589-FDD06FD31C89}"/>
              </a:ext>
            </a:extLst>
          </p:cNvPr>
          <p:cNvSpPr/>
          <p:nvPr/>
        </p:nvSpPr>
        <p:spPr>
          <a:xfrm>
            <a:off x="1605064" y="0"/>
            <a:ext cx="5026324" cy="595155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el 1">
            <a:extLst>
              <a:ext uri="{FF2B5EF4-FFF2-40B4-BE49-F238E27FC236}">
                <a16:creationId xmlns:a16="http://schemas.microsoft.com/office/drawing/2014/main" id="{0CE8094C-97AC-FA1A-E498-5BD0B5F27AA5}"/>
              </a:ext>
            </a:extLst>
          </p:cNvPr>
          <p:cNvSpPr>
            <a:spLocks noGrp="1"/>
          </p:cNvSpPr>
          <p:nvPr>
            <p:ph type="ctrTitle"/>
          </p:nvPr>
        </p:nvSpPr>
        <p:spPr>
          <a:xfrm>
            <a:off x="1751777" y="190831"/>
            <a:ext cx="4846320" cy="4770783"/>
          </a:xfrm>
        </p:spPr>
        <p:txBody>
          <a:bodyPr rtlCol="0">
            <a:normAutofit/>
          </a:bodyPr>
          <a:lstStyle/>
          <a:p>
            <a:pPr rtl="0"/>
            <a:br>
              <a:rPr lang="nl-NL" sz="4000" dirty="0"/>
            </a:br>
            <a:r>
              <a:rPr lang="nl-NL" sz="4000" dirty="0"/>
              <a:t>Dank voor uw aandacht</a:t>
            </a:r>
            <a:br>
              <a:rPr lang="nl-NL" sz="4000" dirty="0"/>
            </a:br>
            <a:br>
              <a:rPr lang="nl-NL" sz="4000" dirty="0"/>
            </a:br>
            <a:endParaRPr lang="nl-NL" sz="4000" dirty="0"/>
          </a:p>
        </p:txBody>
      </p:sp>
      <p:pic>
        <p:nvPicPr>
          <p:cNvPr id="5" name="Afbeelding 4">
            <a:extLst>
              <a:ext uri="{FF2B5EF4-FFF2-40B4-BE49-F238E27FC236}">
                <a16:creationId xmlns:a16="http://schemas.microsoft.com/office/drawing/2014/main" id="{D78BAFAD-C271-1390-B4ED-C55C65DED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950" y="2059388"/>
            <a:ext cx="2130949" cy="3892163"/>
          </a:xfrm>
          <a:prstGeom prst="rect">
            <a:avLst/>
          </a:prstGeom>
        </p:spPr>
      </p:pic>
      <p:pic>
        <p:nvPicPr>
          <p:cNvPr id="7" name="Afbeelding 6">
            <a:extLst>
              <a:ext uri="{FF2B5EF4-FFF2-40B4-BE49-F238E27FC236}">
                <a16:creationId xmlns:a16="http://schemas.microsoft.com/office/drawing/2014/main" id="{81DEF3ED-F466-D0E3-F51C-B8C0F7335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461" y="2059388"/>
            <a:ext cx="3286539" cy="3892163"/>
          </a:xfrm>
          <a:prstGeom prst="rect">
            <a:avLst/>
          </a:prstGeom>
        </p:spPr>
      </p:pic>
      <p:pic>
        <p:nvPicPr>
          <p:cNvPr id="9" name="Afbeelding 8">
            <a:extLst>
              <a:ext uri="{FF2B5EF4-FFF2-40B4-BE49-F238E27FC236}">
                <a16:creationId xmlns:a16="http://schemas.microsoft.com/office/drawing/2014/main" id="{7566B607-1256-A4E2-6A05-22A236B0BB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59388"/>
            <a:ext cx="1526650" cy="3858812"/>
          </a:xfrm>
          <a:prstGeom prst="rect">
            <a:avLst/>
          </a:prstGeom>
        </p:spPr>
      </p:pic>
      <p:sp>
        <p:nvSpPr>
          <p:cNvPr id="12" name="Subtitel 2">
            <a:extLst>
              <a:ext uri="{FF2B5EF4-FFF2-40B4-BE49-F238E27FC236}">
                <a16:creationId xmlns:a16="http://schemas.microsoft.com/office/drawing/2014/main" id="{7D78E46A-604D-79F3-EEF5-95ADFE5ED0F1}"/>
              </a:ext>
            </a:extLst>
          </p:cNvPr>
          <p:cNvSpPr>
            <a:spLocks noGrp="1"/>
          </p:cNvSpPr>
          <p:nvPr>
            <p:ph type="subTitle" idx="1"/>
          </p:nvPr>
        </p:nvSpPr>
        <p:spPr>
          <a:xfrm>
            <a:off x="1751777" y="4961614"/>
            <a:ext cx="4846320" cy="868336"/>
          </a:xfrm>
        </p:spPr>
        <p:txBody>
          <a:bodyPr rtlCol="0">
            <a:normAutofit/>
          </a:bodyPr>
          <a:lstStyle/>
          <a:p>
            <a:pPr rtl="0"/>
            <a:r>
              <a:rPr lang="nl-NL" dirty="0"/>
              <a:t>De 1 mei lezing Progressief Nederland</a:t>
            </a:r>
          </a:p>
          <a:p>
            <a:pPr rtl="0"/>
            <a:r>
              <a:rPr lang="nl-NL" dirty="0"/>
              <a:t>Govert Geldof, Deventer, 1 mei 2026</a:t>
            </a:r>
          </a:p>
        </p:txBody>
      </p:sp>
    </p:spTree>
    <p:extLst>
      <p:ext uri="{BB962C8B-B14F-4D97-AF65-F5344CB8AC3E}">
        <p14:creationId xmlns:p14="http://schemas.microsoft.com/office/powerpoint/2010/main" val="157788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E061508-7BB3-DA76-A69B-0E01B2BF5556}"/>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CC8BDA3F-F061-3ED6-BA49-8F23457A3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vak 1">
            <a:extLst>
              <a:ext uri="{FF2B5EF4-FFF2-40B4-BE49-F238E27FC236}">
                <a16:creationId xmlns:a16="http://schemas.microsoft.com/office/drawing/2014/main" id="{3098473B-5A6D-4BF0-6574-14CC108404E2}"/>
              </a:ext>
            </a:extLst>
          </p:cNvPr>
          <p:cNvSpPr txBox="1"/>
          <p:nvPr/>
        </p:nvSpPr>
        <p:spPr>
          <a:xfrm>
            <a:off x="8286161" y="6174556"/>
            <a:ext cx="3781997" cy="307777"/>
          </a:xfrm>
          <a:prstGeom prst="rect">
            <a:avLst/>
          </a:prstGeom>
          <a:noFill/>
        </p:spPr>
        <p:txBody>
          <a:bodyPr wrap="none" rtlCol="0">
            <a:spAutoFit/>
          </a:bodyPr>
          <a:lstStyle/>
          <a:p>
            <a:r>
              <a:rPr lang="nl-NL" sz="1400" dirty="0"/>
              <a:t>https://groenlinkspvda.nl/progressief-nederland/</a:t>
            </a:r>
          </a:p>
        </p:txBody>
      </p:sp>
      <p:sp>
        <p:nvSpPr>
          <p:cNvPr id="6" name="Ovaal 5">
            <a:extLst>
              <a:ext uri="{FF2B5EF4-FFF2-40B4-BE49-F238E27FC236}">
                <a16:creationId xmlns:a16="http://schemas.microsoft.com/office/drawing/2014/main" id="{9FF17FE4-F27F-F2D7-C1B5-98F89111224E}"/>
              </a:ext>
            </a:extLst>
          </p:cNvPr>
          <p:cNvSpPr/>
          <p:nvPr/>
        </p:nvSpPr>
        <p:spPr>
          <a:xfrm>
            <a:off x="1035175" y="3391292"/>
            <a:ext cx="3310581" cy="6339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202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60D26C-4E94-E0A0-8975-03BC6C88E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136" y="17289"/>
            <a:ext cx="5556592" cy="6840712"/>
          </a:xfrm>
          <a:prstGeom prst="rect">
            <a:avLst/>
          </a:prstGeom>
        </p:spPr>
      </p:pic>
      <p:pic>
        <p:nvPicPr>
          <p:cNvPr id="4" name="Afbeelding 3">
            <a:extLst>
              <a:ext uri="{FF2B5EF4-FFF2-40B4-BE49-F238E27FC236}">
                <a16:creationId xmlns:a16="http://schemas.microsoft.com/office/drawing/2014/main" id="{569769B5-59DF-27FC-25F2-BE1FA342F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81152" y="-271662"/>
            <a:ext cx="6858000" cy="6858000"/>
          </a:xfrm>
          <a:prstGeom prst="rect">
            <a:avLst/>
          </a:prstGeom>
        </p:spPr>
      </p:pic>
      <p:sp>
        <p:nvSpPr>
          <p:cNvPr id="5" name="Tekstvak 4">
            <a:extLst>
              <a:ext uri="{FF2B5EF4-FFF2-40B4-BE49-F238E27FC236}">
                <a16:creationId xmlns:a16="http://schemas.microsoft.com/office/drawing/2014/main" id="{18698C36-3042-9562-040D-9EF5108B9490}"/>
              </a:ext>
            </a:extLst>
          </p:cNvPr>
          <p:cNvSpPr txBox="1"/>
          <p:nvPr/>
        </p:nvSpPr>
        <p:spPr>
          <a:xfrm>
            <a:off x="3247206" y="3322913"/>
            <a:ext cx="3094891" cy="2308324"/>
          </a:xfrm>
          <a:prstGeom prst="rect">
            <a:avLst/>
          </a:prstGeom>
          <a:noFill/>
        </p:spPr>
        <p:txBody>
          <a:bodyPr wrap="square" rtlCol="0">
            <a:spAutoFit/>
          </a:bodyPr>
          <a:lstStyle/>
          <a:p>
            <a:pPr algn="ctr"/>
            <a:r>
              <a:rPr lang="nl-NL" sz="2400" dirty="0"/>
              <a:t>Voedsel is niet alleen onze eerste levensbehoefte, maar is ook een manier om mensen met elkaar te verbinden </a:t>
            </a:r>
          </a:p>
        </p:txBody>
      </p:sp>
      <p:sp>
        <p:nvSpPr>
          <p:cNvPr id="6" name="Tekstvak 5">
            <a:extLst>
              <a:ext uri="{FF2B5EF4-FFF2-40B4-BE49-F238E27FC236}">
                <a16:creationId xmlns:a16="http://schemas.microsoft.com/office/drawing/2014/main" id="{F7AC3F3C-CFFB-96DD-65AC-0336F76C9B20}"/>
              </a:ext>
            </a:extLst>
          </p:cNvPr>
          <p:cNvSpPr txBox="1"/>
          <p:nvPr/>
        </p:nvSpPr>
        <p:spPr>
          <a:xfrm>
            <a:off x="363023" y="6383616"/>
            <a:ext cx="2239074" cy="338554"/>
          </a:xfrm>
          <a:prstGeom prst="rect">
            <a:avLst/>
          </a:prstGeom>
          <a:noFill/>
        </p:spPr>
        <p:txBody>
          <a:bodyPr wrap="none" rtlCol="0">
            <a:spAutoFit/>
          </a:bodyPr>
          <a:lstStyle/>
          <a:p>
            <a:r>
              <a:rPr lang="nl-NL" sz="1600" dirty="0">
                <a:solidFill>
                  <a:srgbClr val="FF0000"/>
                </a:solidFill>
              </a:rPr>
              <a:t>Volkskrant, 22 april 2026</a:t>
            </a:r>
          </a:p>
        </p:txBody>
      </p:sp>
    </p:spTree>
    <p:extLst>
      <p:ext uri="{BB962C8B-B14F-4D97-AF65-F5344CB8AC3E}">
        <p14:creationId xmlns:p14="http://schemas.microsoft.com/office/powerpoint/2010/main" val="359848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70120F70-3E5A-D929-D6C5-9F9AF0943C4C}"/>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10DBAAD7-5A2E-E782-63FA-1BC3B7FDE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136" y="28306"/>
            <a:ext cx="5556592" cy="6840712"/>
          </a:xfrm>
          <a:prstGeom prst="rect">
            <a:avLst/>
          </a:prstGeom>
        </p:spPr>
      </p:pic>
      <p:pic>
        <p:nvPicPr>
          <p:cNvPr id="4" name="Afbeelding 3">
            <a:extLst>
              <a:ext uri="{FF2B5EF4-FFF2-40B4-BE49-F238E27FC236}">
                <a16:creationId xmlns:a16="http://schemas.microsoft.com/office/drawing/2014/main" id="{59BA83DB-A095-F39E-D185-4BC661742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9186">
            <a:off x="2516728" y="477487"/>
            <a:ext cx="6858000" cy="6858000"/>
          </a:xfrm>
          <a:prstGeom prst="rect">
            <a:avLst/>
          </a:prstGeom>
        </p:spPr>
      </p:pic>
      <p:sp>
        <p:nvSpPr>
          <p:cNvPr id="5" name="Tekstvak 4">
            <a:extLst>
              <a:ext uri="{FF2B5EF4-FFF2-40B4-BE49-F238E27FC236}">
                <a16:creationId xmlns:a16="http://schemas.microsoft.com/office/drawing/2014/main" id="{BC71B86E-DB39-307B-D02C-55833CC67CD8}"/>
              </a:ext>
            </a:extLst>
          </p:cNvPr>
          <p:cNvSpPr txBox="1"/>
          <p:nvPr/>
        </p:nvSpPr>
        <p:spPr>
          <a:xfrm>
            <a:off x="2982800" y="3840385"/>
            <a:ext cx="309489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Toch</a:t>
            </a:r>
            <a:r>
              <a:rPr kumimoji="0" lang="nl-NL" sz="2400" b="0" i="0" u="none" strike="noStrike" kern="1200" cap="none" spc="0" normalizeH="0" noProof="0" dirty="0">
                <a:ln>
                  <a:noFill/>
                </a:ln>
                <a:solidFill>
                  <a:prstClr val="black"/>
                </a:solidFill>
                <a:effectLst/>
                <a:uLnTx/>
                <a:uFillTx/>
                <a:latin typeface="Calibri" panose="020F0502020204030204"/>
                <a:ea typeface="+mn-ea"/>
                <a:cs typeface="+mn-cs"/>
              </a:rPr>
              <a:t> blijven veel voedselinitiatieven onzichtbaar in beleid en krijgen zij geen structurele ondersteuning</a:t>
            </a:r>
            <a:endPar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kstvak 1">
            <a:extLst>
              <a:ext uri="{FF2B5EF4-FFF2-40B4-BE49-F238E27FC236}">
                <a16:creationId xmlns:a16="http://schemas.microsoft.com/office/drawing/2014/main" id="{FBD91947-CAD0-7065-9F12-9BAA46D3D07B}"/>
              </a:ext>
            </a:extLst>
          </p:cNvPr>
          <p:cNvSpPr txBox="1"/>
          <p:nvPr/>
        </p:nvSpPr>
        <p:spPr>
          <a:xfrm>
            <a:off x="363023" y="6383616"/>
            <a:ext cx="2239074" cy="338554"/>
          </a:xfrm>
          <a:prstGeom prst="rect">
            <a:avLst/>
          </a:prstGeom>
          <a:noFill/>
        </p:spPr>
        <p:txBody>
          <a:bodyPr wrap="none" rtlCol="0">
            <a:spAutoFit/>
          </a:bodyPr>
          <a:lstStyle/>
          <a:p>
            <a:r>
              <a:rPr lang="nl-NL" sz="1600" dirty="0">
                <a:solidFill>
                  <a:srgbClr val="FF0000"/>
                </a:solidFill>
              </a:rPr>
              <a:t>Volkskrant, 22 april 2026</a:t>
            </a:r>
          </a:p>
        </p:txBody>
      </p:sp>
    </p:spTree>
    <p:extLst>
      <p:ext uri="{BB962C8B-B14F-4D97-AF65-F5344CB8AC3E}">
        <p14:creationId xmlns:p14="http://schemas.microsoft.com/office/powerpoint/2010/main" val="2532858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FF0000"/>
          </a:solidFill>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olidFill>
            <a:schemeClr val="accent2">
              <a:lumMod val="50000"/>
            </a:schemeClr>
          </a:solidFill>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12.xml><?xml version="1.0" encoding="utf-8"?>
<a:theme xmlns:a="http://schemas.openxmlformats.org/drawingml/2006/main" name="Office-thema">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thema">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70AD47"/>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5.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7.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headEnd type="triangle"/>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Ecologie 16: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3752_TF03098889" id="{F955776F-C92E-4BF4-BBBB-47F30C3431D6}" vid="{59B6D404-D239-4940-B77A-5279E81FEC7B}"/>
    </a:ext>
  </a:extLst>
</a:theme>
</file>

<file path=ppt/theme/theme9.xml><?xml version="1.0" encoding="utf-8"?>
<a:theme xmlns:a="http://schemas.openxmlformats.org/drawingml/2006/main" name="5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Natuur ecologie onderwijs fotopresentatie</Template>
  <TotalTime>0</TotalTime>
  <Words>2721</Words>
  <Application>Microsoft Office PowerPoint</Application>
  <PresentationFormat>Breedbeeld</PresentationFormat>
  <Paragraphs>513</Paragraphs>
  <Slides>61</Slides>
  <Notes>3</Notes>
  <HiddenSlides>0</HiddenSlides>
  <MMClips>0</MMClips>
  <ScaleCrop>false</ScaleCrop>
  <HeadingPairs>
    <vt:vector size="8" baseType="variant">
      <vt:variant>
        <vt:lpstr>Gebruikte lettertypen</vt:lpstr>
      </vt:variant>
      <vt:variant>
        <vt:i4>5</vt:i4>
      </vt:variant>
      <vt:variant>
        <vt:lpstr>Thema</vt:lpstr>
      </vt:variant>
      <vt:variant>
        <vt:i4>11</vt:i4>
      </vt:variant>
      <vt:variant>
        <vt:lpstr>Ingesloten OLE-bronprogramma's</vt:lpstr>
      </vt:variant>
      <vt:variant>
        <vt:i4>1</vt:i4>
      </vt:variant>
      <vt:variant>
        <vt:lpstr>Diatitels</vt:lpstr>
      </vt:variant>
      <vt:variant>
        <vt:i4>61</vt:i4>
      </vt:variant>
    </vt:vector>
  </HeadingPairs>
  <TitlesOfParts>
    <vt:vector size="78" baseType="lpstr">
      <vt:lpstr>Arial</vt:lpstr>
      <vt:lpstr>Calibri</vt:lpstr>
      <vt:lpstr>Calibri Light</vt:lpstr>
      <vt:lpstr>Corbel</vt:lpstr>
      <vt:lpstr>graphik</vt:lpstr>
      <vt:lpstr>1_Kantoorthema</vt:lpstr>
      <vt:lpstr>3_Kantoorthema</vt:lpstr>
      <vt:lpstr>Kantoorthema</vt:lpstr>
      <vt:lpstr>2_Ecologie 16:9</vt:lpstr>
      <vt:lpstr>4_Kantoorthema</vt:lpstr>
      <vt:lpstr>1_Ecologie 16:9</vt:lpstr>
      <vt:lpstr>2_Kantoorthema</vt:lpstr>
      <vt:lpstr>Ecologie 16:9</vt:lpstr>
      <vt:lpstr>5_Kantoorthema</vt:lpstr>
      <vt:lpstr>6_Kantoorthema</vt:lpstr>
      <vt:lpstr>3_Ecologie 16:9</vt:lpstr>
      <vt:lpstr>Drawing</vt:lpstr>
      <vt:lpstr> Van hullie en zullie naar wij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Dank voor uw aandacht  </vt:lpstr>
    </vt:vector>
  </TitlesOfParts>
  <Company>Geldof 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is complex. Nou en?</dc:title>
  <dc:creator>Govert D. Geldof</dc:creator>
  <cp:lastModifiedBy>Govert Geldof</cp:lastModifiedBy>
  <cp:revision>323</cp:revision>
  <cp:lastPrinted>2023-11-27T07:27:09Z</cp:lastPrinted>
  <dcterms:created xsi:type="dcterms:W3CDTF">2020-01-12T13:33:30Z</dcterms:created>
  <dcterms:modified xsi:type="dcterms:W3CDTF">2026-04-30T13:07:45Z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